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7" r:id="rId2"/>
    <p:sldId id="305" r:id="rId3"/>
    <p:sldId id="307" r:id="rId4"/>
    <p:sldId id="309" r:id="rId5"/>
    <p:sldId id="324" r:id="rId6"/>
    <p:sldId id="326" r:id="rId7"/>
    <p:sldId id="329" r:id="rId8"/>
    <p:sldId id="332" r:id="rId9"/>
    <p:sldId id="327" r:id="rId10"/>
    <p:sldId id="330" r:id="rId11"/>
    <p:sldId id="313" r:id="rId12"/>
    <p:sldId id="316" r:id="rId13"/>
    <p:sldId id="333" r:id="rId14"/>
    <p:sldId id="331" r:id="rId15"/>
    <p:sldId id="322" r:id="rId16"/>
    <p:sldId id="32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202-EF8F-4803-9878-D8B9EF9FAEC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D11DF-BB78-4381-B875-9C92887B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8871-B450-4099-9E1A-7F1AAF9C6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5296-9A9B-4125-A05C-46389A827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8E9FE-D8F0-4AF0-B46B-D4B3C281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3CE3-F448-4D9D-9CDE-081E9884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90F1-0D7F-4EE7-AC68-64176378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1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5BE8-98DF-47EC-9480-092531EA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29B9-5E88-48DF-8C9E-19FBA8C9D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4181-8E8D-4F97-B1E5-221220FB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73AE-8529-4AE1-B109-E041F709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E2C6C-0800-4E8D-9C2F-E389EDF6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997DB-8A01-4123-97CD-C651846B8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F889F-C0CE-4843-BB62-752AF2F4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1E59-C45C-4E51-A109-9EB0C51F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896D2-9727-44C0-86CF-60F39D0A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60FF-3168-4CEA-9C66-DC5C9000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D834-FE4F-41C0-AFDD-37FB75A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4514-FA8E-41C8-BB27-044A28D7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8E02-E37C-460E-9DCC-1D7C63F2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B46FE-B1B6-4FF8-8415-54E3ADCB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D05F-2037-4777-8308-BE4EE5F1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72B3-7947-47CE-82F5-FCD5B9F0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41CF-A649-4905-BB56-4BEF930C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B79-1EAE-44D6-9374-8EFEAC23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16D9-EE9C-4584-9F8D-5DDED2A9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F499-7637-437E-9C42-A5F61A2A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2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4B58-89A4-4FBC-8A19-5EB8B43B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6283-D0FE-40A2-9A2A-3ADAC9FDC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4C448-33C8-43C2-9F2F-CB9333F01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624FA-9BAF-4E08-B493-E38DCAE6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053D-5FFE-4182-B15F-68F05752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5A76E-02DF-419A-AA9C-3A0E3B99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9637-77D4-4400-A8D3-05A7C711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C08F2-4411-411D-BA7A-5CF08A2C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12A6-90EB-48E9-8543-340972A4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C8B41-1705-4067-BC50-AB26478AD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7ABC-102C-4D50-928C-9F9EEE549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70191-0A26-4747-8237-DB41FEBA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4398C-059F-446F-B4BE-E01CDAE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22E77-2E89-4C0D-A3EC-CD8EC92D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6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A766-CC00-438F-8CE4-D8AB52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F9195-E486-4B9A-BCC8-EADAE261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76CA0-3F75-4294-9EB7-F153496E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03059-5E67-4218-951C-D0EC9D4E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549E5-596D-40C6-B155-CBAFEEC9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B9821-B11B-4D06-83C2-3195CC3F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7911F-E7F0-4BEE-B81B-52CFDF3C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E24A-6354-41B1-89A1-CD0BB56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7951-465C-4DAB-94D3-8FF25250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209-CD05-485B-97C8-0A8D5C956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AC80-F590-4CAB-B954-340FB1B7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DEC9-9F8B-42CB-A054-A9C9D3EF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D3998-77FC-4467-9398-3F404D52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6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37CC-98D0-4791-B3FF-336579E4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D3C9E-F84E-410B-9F25-80965726E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34C5-52BB-4191-B9FE-2C4523867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1DA0D-69B0-44FE-877E-BA7C8107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2CA8-CE9F-4B53-9C0D-D06847B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65C9A-FDB9-4F8F-A029-D7F72A28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88D8D-6854-4F4F-9E4E-396EF698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7AE8B-A05F-46C1-9FA7-AE44F7CA2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7119C-B5F4-41A0-B8E1-13F31545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7DB9-A75A-46DA-81AA-5526ABDBB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A51FA-5EC5-46DE-BD61-171E39904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391486"/>
            <a:ext cx="6837528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041" y="2511190"/>
            <a:ext cx="8103494" cy="2320117"/>
          </a:xfrm>
        </p:spPr>
        <p:txBody>
          <a:bodyPr>
            <a:no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Introduction to Relational Data Model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Key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Types of Keys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Relationship between keys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14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5918" y="2269554"/>
            <a:ext cx="9737951" cy="310198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Key: </a:t>
            </a:r>
          </a:p>
          <a:p>
            <a:pPr marL="0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key that is chosen to perform the identification task is called the primary key and the remaining candidate keys are  known as alternate keys.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Alternate Keys = No of Candidate Keys - 1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01638" y="200025"/>
            <a:ext cx="4675329" cy="11890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dirty="0">
                <a:solidFill>
                  <a:srgbClr val="0070C0"/>
                </a:solidFill>
              </a:rPr>
              <a:t>Types Of Keys</a:t>
            </a:r>
          </a:p>
        </p:txBody>
      </p:sp>
    </p:spTree>
    <p:extLst>
      <p:ext uri="{BB962C8B-B14F-4D97-AF65-F5344CB8AC3E}">
        <p14:creationId xmlns:p14="http://schemas.microsoft.com/office/powerpoint/2010/main" val="155839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518" y="364190"/>
            <a:ext cx="3732936" cy="1096120"/>
          </a:xfrm>
        </p:spPr>
        <p:txBody>
          <a:bodyPr>
            <a:noAutofit/>
          </a:bodyPr>
          <a:lstStyle/>
          <a:p>
            <a:r>
              <a:rPr lang="en-US" sz="4400" b="1" spc="10" dirty="0">
                <a:solidFill>
                  <a:schemeClr val="tx1"/>
                </a:solidFill>
                <a:latin typeface="Arial"/>
                <a:cs typeface="Arial"/>
              </a:rPr>
              <a:t>Exa</a:t>
            </a:r>
            <a:r>
              <a:rPr lang="en-US" sz="4400" b="1" spc="15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en-US" sz="4400" b="1" spc="20" dirty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4400" b="1" spc="10" dirty="0">
                <a:solidFill>
                  <a:schemeClr val="tx1"/>
                </a:solidFill>
                <a:latin typeface="Arial"/>
                <a:cs typeface="Arial"/>
              </a:rPr>
              <a:t>le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699" t="37826" r="25735" b="27473"/>
          <a:stretch/>
        </p:blipFill>
        <p:spPr>
          <a:xfrm>
            <a:off x="1774209" y="1754077"/>
            <a:ext cx="8487441" cy="49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6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21" t="24767" r="20386" b="34561"/>
          <a:stretch/>
        </p:blipFill>
        <p:spPr>
          <a:xfrm>
            <a:off x="259308" y="1241944"/>
            <a:ext cx="10672549" cy="5436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55343" y="1651379"/>
            <a:ext cx="5472753" cy="15558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8155" y="1323839"/>
            <a:ext cx="6472450" cy="54045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 Key</a:t>
            </a:r>
          </a:p>
        </p:txBody>
      </p:sp>
      <p:sp>
        <p:nvSpPr>
          <p:cNvPr id="4" name="Oval 3"/>
          <p:cNvSpPr/>
          <p:nvPr/>
        </p:nvSpPr>
        <p:spPr>
          <a:xfrm>
            <a:off x="3796355" y="1901593"/>
            <a:ext cx="4869975" cy="42672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Candidate Key</a:t>
            </a:r>
          </a:p>
        </p:txBody>
      </p:sp>
      <p:sp>
        <p:nvSpPr>
          <p:cNvPr id="5" name="Oval 4"/>
          <p:cNvSpPr/>
          <p:nvPr/>
        </p:nvSpPr>
        <p:spPr>
          <a:xfrm>
            <a:off x="4890450" y="2747754"/>
            <a:ext cx="2770495" cy="24429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Primary Key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65858" y="153314"/>
            <a:ext cx="6844625" cy="938507"/>
          </a:xfrm>
        </p:spPr>
        <p:txBody>
          <a:bodyPr>
            <a:normAutofit/>
          </a:bodyPr>
          <a:lstStyle/>
          <a:p>
            <a:r>
              <a:rPr lang="en-US" sz="3600" b="1" cap="none" dirty="0"/>
              <a:t>Relationship Between Keys</a:t>
            </a:r>
          </a:p>
        </p:txBody>
      </p:sp>
    </p:spTree>
    <p:extLst>
      <p:ext uri="{BB962C8B-B14F-4D97-AF65-F5344CB8AC3E}">
        <p14:creationId xmlns:p14="http://schemas.microsoft.com/office/powerpoint/2010/main" val="46915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52" y="2119429"/>
            <a:ext cx="10952603" cy="4213131"/>
          </a:xfrm>
        </p:spPr>
        <p:txBody>
          <a:bodyPr>
            <a:normAutofit/>
          </a:bodyPr>
          <a:lstStyle/>
          <a:p>
            <a:pPr marL="0" marR="5080" indent="0">
              <a:lnSpc>
                <a:spcPct val="101299"/>
              </a:lnSpc>
              <a:spcBef>
                <a:spcPts val="275"/>
              </a:spcBef>
              <a:buSzPct val="87500"/>
              <a:buNone/>
              <a:tabLst>
                <a:tab pos="49530" algn="l"/>
              </a:tabLst>
            </a:pPr>
            <a:r>
              <a:rPr lang="en-US" sz="3200" b="1" spc="-5" dirty="0">
                <a:latin typeface="Arial"/>
                <a:cs typeface="Arial"/>
              </a:rPr>
              <a:t>Foreign</a:t>
            </a:r>
            <a:r>
              <a:rPr lang="en-US" sz="3200" b="1" dirty="0">
                <a:latin typeface="Arial"/>
                <a:cs typeface="Arial"/>
              </a:rPr>
              <a:t> key</a:t>
            </a:r>
          </a:p>
          <a:p>
            <a:pPr marL="0" marR="5080" indent="0">
              <a:lnSpc>
                <a:spcPct val="101299"/>
              </a:lnSpc>
              <a:spcBef>
                <a:spcPts val="275"/>
              </a:spcBef>
              <a:buSzPct val="87500"/>
              <a:buNone/>
              <a:tabLst>
                <a:tab pos="49530" algn="l"/>
              </a:tabLst>
            </a:pPr>
            <a:endParaRPr lang="en-US" sz="1000" spc="-5" dirty="0">
              <a:latin typeface="Arial"/>
              <a:cs typeface="Arial"/>
            </a:endParaRPr>
          </a:p>
          <a:p>
            <a:pPr marL="402590" marR="88265" lvl="1" indent="-149860" algn="just">
              <a:spcBef>
                <a:spcPts val="260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key established relation between two tables (relation). </a:t>
            </a:r>
          </a:p>
          <a:p>
            <a:pPr marL="402590" marR="88265" lvl="1" indent="-149860" algn="just">
              <a:spcBef>
                <a:spcPts val="260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is a set of attribute (s) of a table, whose values are  required to match values of some Candidate Key in the same or another table. (Specifically </a:t>
            </a:r>
            <a:r>
              <a:rPr lang="en-US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primary key). </a:t>
            </a:r>
            <a:endParaRPr lang="en-US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lvl="1" indent="-149860">
              <a:spcBef>
                <a:spcPts val="265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 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“copy”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from one relation into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to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 existence of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lang="en-US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2590" marR="5080" lvl="1" indent="-149860">
              <a:spcBef>
                <a:spcPts val="250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column must match the values of the corresponding Candidate Key column. This is known as Referential constraint.</a:t>
            </a:r>
          </a:p>
          <a:p>
            <a:pPr marL="402590" marR="160020" lvl="1" indent="-149860">
              <a:spcBef>
                <a:spcPts val="254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which has a Foreign Key referring to its own Candidate Key is known as Self-Referencing table</a:t>
            </a:r>
          </a:p>
          <a:p>
            <a:pPr marL="402590" marR="5080" lvl="1" indent="-149860">
              <a:lnSpc>
                <a:spcPct val="105000"/>
              </a:lnSpc>
              <a:spcBef>
                <a:spcPts val="204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is used to keep database small and to reduce redundancy.</a:t>
            </a:r>
          </a:p>
          <a:p>
            <a:pPr marL="402590" marR="5080" lvl="1" indent="-149860">
              <a:lnSpc>
                <a:spcPct val="105000"/>
              </a:lnSpc>
              <a:spcBef>
                <a:spcPts val="204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endParaRPr lang="en-US" sz="1800" spc="-5" dirty="0">
              <a:latin typeface="Arial"/>
              <a:cs typeface="Arial"/>
            </a:endParaRPr>
          </a:p>
          <a:p>
            <a:endParaRPr lang="en-US" dirty="0"/>
          </a:p>
          <a:p>
            <a:pPr marR="5080" lvl="1">
              <a:lnSpc>
                <a:spcPct val="101299"/>
              </a:lnSpc>
              <a:spcBef>
                <a:spcPts val="275"/>
              </a:spcBef>
              <a:buSzPct val="87500"/>
              <a:buFont typeface="Wingdings" panose="05000000000000000000" pitchFamily="2" charset="2"/>
              <a:buChar char="§"/>
              <a:tabLst>
                <a:tab pos="49530" algn="l"/>
              </a:tabLst>
            </a:pPr>
            <a:endParaRPr lang="en-US" sz="2400" dirty="0">
              <a:latin typeface="Arial"/>
              <a:cs typeface="Arial"/>
            </a:endParaRPr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01638" y="200025"/>
            <a:ext cx="4675329" cy="11890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dirty="0">
                <a:solidFill>
                  <a:srgbClr val="0070C0"/>
                </a:solidFill>
              </a:rPr>
              <a:t>Types Of Keys</a:t>
            </a:r>
          </a:p>
        </p:txBody>
      </p:sp>
    </p:spTree>
    <p:extLst>
      <p:ext uri="{BB962C8B-B14F-4D97-AF65-F5344CB8AC3E}">
        <p14:creationId xmlns:p14="http://schemas.microsoft.com/office/powerpoint/2010/main" val="228869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31136" y="964692"/>
            <a:ext cx="4128721" cy="11887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bject 14"/>
          <p:cNvSpPr txBox="1"/>
          <p:nvPr/>
        </p:nvSpPr>
        <p:spPr>
          <a:xfrm>
            <a:off x="1184366" y="2311581"/>
            <a:ext cx="4315681" cy="69762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(Parent /Master/Referenced</a:t>
            </a:r>
            <a:r>
              <a:rPr sz="20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15"/>
          <p:cNvSpPr txBox="1"/>
          <p:nvPr/>
        </p:nvSpPr>
        <p:spPr>
          <a:xfrm>
            <a:off x="6252296" y="2343328"/>
            <a:ext cx="3737865" cy="69762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EMP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(Child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/Referencing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Table)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10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79355"/>
              </p:ext>
            </p:extLst>
          </p:nvPr>
        </p:nvGraphicFramePr>
        <p:xfrm>
          <a:off x="1774209" y="3351382"/>
          <a:ext cx="2197289" cy="2049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418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DeptNo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DName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825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IVS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418">
                <a:tc>
                  <a:txBody>
                    <a:bodyPr/>
                    <a:lstStyle/>
                    <a:p>
                      <a:pPr marL="4699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D2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ENR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55759"/>
              </p:ext>
            </p:extLst>
          </p:nvPr>
        </p:nvGraphicFramePr>
        <p:xfrm>
          <a:off x="6359857" y="3351382"/>
          <a:ext cx="2932647" cy="2712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EmpNo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EDeptNo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Elsa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John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Maria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Null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323299"/>
                          </a:solidFill>
                          <a:latin typeface="Arial"/>
                          <a:cs typeface="Arial"/>
                        </a:rPr>
                        <a:t>D1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4205" y="594172"/>
            <a:ext cx="8358475" cy="1608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2590" marR="5080" lvl="1" indent="-149860">
              <a:lnSpc>
                <a:spcPct val="105000"/>
              </a:lnSpc>
              <a:spcBef>
                <a:spcPts val="204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enter the data in child table corresponding data must be present in master table or  NULL is the default entry in child table in the referenced column ( FK column)</a:t>
            </a:r>
          </a:p>
          <a:p>
            <a:pPr marL="402590" lvl="1" indent="-149860">
              <a:spcBef>
                <a:spcPts val="245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values do not (usually) have to be unique.</a:t>
            </a:r>
          </a:p>
          <a:p>
            <a:pPr marL="402590" lvl="1" indent="-149860">
              <a:spcBef>
                <a:spcPts val="265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keys can also be null .</a:t>
            </a:r>
          </a:p>
          <a:p>
            <a:pPr marL="402590" marR="5080" lvl="1" indent="-149860">
              <a:lnSpc>
                <a:spcPct val="105000"/>
              </a:lnSpc>
              <a:spcBef>
                <a:spcPts val="204"/>
              </a:spcBef>
              <a:buClr>
                <a:srgbClr val="003265"/>
              </a:buClr>
              <a:buFont typeface="Wingdings"/>
              <a:buChar char=""/>
              <a:tabLst>
                <a:tab pos="403225" algn="l"/>
              </a:tabLst>
            </a:pPr>
            <a:endParaRPr lang="en-US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2231136" y="5401043"/>
            <a:ext cx="7158524" cy="13409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6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825" y="364191"/>
            <a:ext cx="3309855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425752" y="2511190"/>
            <a:ext cx="8103494" cy="2320117"/>
          </a:xfrm>
        </p:spPr>
        <p:txBody>
          <a:bodyPr>
            <a:no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Introduction to relational Data Model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Key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key attribute and Non-key Attributes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Types of Keys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Relationship between keys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References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934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95952"/>
            <a:ext cx="4783813" cy="1188720"/>
          </a:xfrm>
        </p:spPr>
        <p:txBody>
          <a:bodyPr>
            <a:normAutofit/>
          </a:bodyPr>
          <a:lstStyle/>
          <a:p>
            <a:r>
              <a:rPr lang="en-US" sz="4000" b="1" i="1" cap="none" dirty="0"/>
              <a:t>References</a:t>
            </a:r>
            <a:endParaRPr lang="en-US" sz="40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668" y="2620371"/>
            <a:ext cx="8093123" cy="335166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Elmasri</a:t>
            </a:r>
            <a:r>
              <a:rPr lang="en-US" sz="2400" dirty="0"/>
              <a:t>, </a:t>
            </a:r>
            <a:r>
              <a:rPr lang="en-US" sz="2400" dirty="0" err="1"/>
              <a:t>Navathe</a:t>
            </a:r>
            <a:r>
              <a:rPr lang="en-US" sz="2400" dirty="0"/>
              <a:t>, “ Fundamentals of Database Systems”, </a:t>
            </a:r>
            <a:r>
              <a:rPr lang="en-US" sz="2400" dirty="0" err="1"/>
              <a:t>Addision</a:t>
            </a:r>
            <a:r>
              <a:rPr lang="en-US" sz="2400" dirty="0"/>
              <a:t> Wesley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Korth</a:t>
            </a:r>
            <a:r>
              <a:rPr lang="en-US" sz="2400" dirty="0"/>
              <a:t>, </a:t>
            </a:r>
            <a:r>
              <a:rPr lang="en-US" sz="2400" dirty="0" err="1"/>
              <a:t>Silbertz</a:t>
            </a:r>
            <a:r>
              <a:rPr lang="en-US" sz="2400" dirty="0"/>
              <a:t>, </a:t>
            </a:r>
            <a:r>
              <a:rPr lang="en-US" sz="2400" dirty="0" err="1"/>
              <a:t>Sudarshan</a:t>
            </a:r>
            <a:r>
              <a:rPr lang="en-US" sz="2400" dirty="0"/>
              <a:t>,” Database Concepts”, McGraw Hill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Date C J, “An Introduction to Database Systems”, </a:t>
            </a:r>
            <a:r>
              <a:rPr lang="en-US" sz="2400" dirty="0" err="1"/>
              <a:t>Addision</a:t>
            </a:r>
            <a:r>
              <a:rPr lang="en-US" sz="2400" dirty="0"/>
              <a:t> Wesley </a:t>
            </a: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>
              <a:buNone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	     Thank You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8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00" y="282304"/>
            <a:ext cx="6194082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Relational Data Model</a:t>
            </a:r>
            <a:endParaRPr lang="en-US" sz="4000" cap="none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34107B5-099D-4DBC-8F14-231E864AA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900" y="2006031"/>
            <a:ext cx="7531563" cy="31019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viewed as existing in two dimensional tables known as relations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(table) consists of unique attributes (columns) and tuples (rows)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Any database whose logical organization is based on  relational data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DBMS that manages the relational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simplifies the database structure by making use of tables.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model was first proposed by E. F.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3" name="Picture 2" descr="relational model">
            <a:extLst>
              <a:ext uri="{FF2B5EF4-FFF2-40B4-BE49-F238E27FC236}">
                <a16:creationId xmlns:a16="http://schemas.microsoft.com/office/drawing/2014/main" id="{13179BFC-53E9-4432-8579-59F29D78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9127" y="2128861"/>
            <a:ext cx="3505200" cy="36290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388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1"/>
          <p:cNvSpPr/>
          <p:nvPr/>
        </p:nvSpPr>
        <p:spPr>
          <a:xfrm>
            <a:off x="490105" y="1622124"/>
            <a:ext cx="11151436" cy="3946162"/>
          </a:xfrm>
          <a:prstGeom prst="rect">
            <a:avLst/>
          </a:prstGeom>
          <a:blipFill>
            <a:blip r:embed="rId2" cstate="print"/>
            <a:srcRect/>
            <a:stretch>
              <a:fillRect b="-75283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35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8689" y="309599"/>
            <a:ext cx="4510857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chemeClr val="tx1"/>
                </a:solidFill>
              </a:rPr>
              <a:t>Null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5565" y="2678987"/>
            <a:ext cx="11068334" cy="31019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 the value to be inserted into a particular cell may be unknown, or it  may have no value.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represented by a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is not the same as zero, blank or an empty string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86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5983" y="214065"/>
            <a:ext cx="5261486" cy="1188720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0070C0"/>
                </a:solidFill>
              </a:rPr>
              <a:t>Key in a Relation</a:t>
            </a:r>
            <a:endParaRPr lang="en-US" sz="4000" cap="none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72B749-5D50-42FA-BA82-00D77CEE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10" y="2464278"/>
            <a:ext cx="7523329" cy="2533426"/>
          </a:xfrm>
        </p:spPr>
        <p:txBody>
          <a:bodyPr rtlCol="0">
            <a:noAutofit/>
          </a:bodyPr>
          <a:lstStyle/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unique value for an entity.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or a set of attributes which can uniquely identify all the entities of the entity set (or each record of a table).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EmpNo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key for this Relation.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None/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09398"/>
              </p:ext>
            </p:extLst>
          </p:nvPr>
        </p:nvGraphicFramePr>
        <p:xfrm>
          <a:off x="8816454" y="2464278"/>
          <a:ext cx="3125337" cy="2461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96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EmpNo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EDeptNo</a:t>
                      </a: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Elsa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D1</a:t>
                      </a: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John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D2</a:t>
                      </a: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1003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Maria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Null</a:t>
                      </a: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1004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Maida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D1</a:t>
                      </a: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66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638" y="200025"/>
            <a:ext cx="4675329" cy="1189038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solidFill>
                  <a:srgbClr val="0070C0"/>
                </a:solidFill>
              </a:rPr>
              <a:t>Types Of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38" y="1801505"/>
            <a:ext cx="7636893" cy="474942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Super Key: </a:t>
            </a:r>
          </a:p>
          <a:p>
            <a:pPr marL="0" indent="0"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attributes which specifies that no two tuples (of a relation) is same.</a:t>
            </a:r>
          </a:p>
          <a:p>
            <a:pPr marL="192405" marR="5080" lvl="1" indent="0" algn="ctr">
              <a:spcBef>
                <a:spcPts val="204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192405" marR="5080" lvl="1" indent="0" algn="ctr">
              <a:spcBef>
                <a:spcPts val="204"/>
              </a:spcBef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8" marR="5080" lvl="1" indent="-53975">
              <a:spcBef>
                <a:spcPts val="204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‘K’ is the super key of a Schema ‘R’ if values for k are sufficient to identify unique tuple of each possible relation r(R).</a:t>
            </a:r>
          </a:p>
          <a:p>
            <a:pPr marL="535305" marR="5080" lvl="1" indent="-342900">
              <a:spcBef>
                <a:spcPts val="204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two tuples can have same values for super key.</a:t>
            </a:r>
          </a:p>
          <a:p>
            <a:pPr marL="535305" marR="5080" lvl="1" indent="-342900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set of super key is also a super key.</a:t>
            </a:r>
          </a:p>
          <a:p>
            <a:pPr marL="535305" marR="5080" lvl="1" indent="-342900">
              <a:spcBef>
                <a:spcPts val="204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Super key set- </a:t>
            </a:r>
          </a:p>
          <a:p>
            <a:pPr marL="649605" marR="5080" lvl="3" indent="0">
              <a:spcBef>
                <a:spcPts val="204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{Name, Author},</a:t>
            </a:r>
          </a:p>
          <a:p>
            <a:pPr marL="649605" marR="5080" lvl="3" indent="0">
              <a:spcBef>
                <a:spcPts val="204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649605" marR="5080" lvl="3" indent="0">
              <a:spcBef>
                <a:spcPts val="204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Name, Author}</a:t>
            </a:r>
          </a:p>
          <a:p>
            <a:pPr marL="478155" marR="5080" lvl="1" indent="-285750" algn="just">
              <a:spcBef>
                <a:spcPts val="204"/>
              </a:spcBef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graphicFrame>
        <p:nvGraphicFramePr>
          <p:cNvPr id="5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598934"/>
              </p:ext>
            </p:extLst>
          </p:nvPr>
        </p:nvGraphicFramePr>
        <p:xfrm>
          <a:off x="8966580" y="2464278"/>
          <a:ext cx="2932647" cy="2680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1800" b="1" spc="-5" dirty="0" err="1">
                          <a:latin typeface="Arial"/>
                          <a:cs typeface="Arial"/>
                        </a:rPr>
                        <a:t>BookID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Author</a:t>
                      </a:r>
                      <a:endParaRPr sz="1800" b="1" kern="12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D1</a:t>
                      </a: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D2</a:t>
                      </a: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D3</a:t>
                      </a:r>
                      <a:endParaRPr sz="1800" kern="12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</a:t>
                      </a: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sz="1800" kern="12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4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4" y="2064838"/>
            <a:ext cx="8106770" cy="4663508"/>
          </a:xfrm>
        </p:spPr>
        <p:txBody>
          <a:bodyPr>
            <a:normAutofit fontScale="92500" lnSpcReduction="10000"/>
          </a:bodyPr>
          <a:lstStyle/>
          <a:p>
            <a:pPr marL="0" marR="5080" indent="0" algn="just">
              <a:spcBef>
                <a:spcPts val="204"/>
              </a:spcBef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Candidate Key: </a:t>
            </a:r>
          </a:p>
          <a:p>
            <a:pPr marL="0" marR="5080" indent="0" algn="just">
              <a:spcBef>
                <a:spcPts val="204"/>
              </a:spcBef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super key (super key without redundancy) is known as Candidate Key.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Candidate key is not reducible as it has no redundancy.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any subset of these set of attributes would not  identify a row uniquely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more than one candidate keys in a relation.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b="1" dirty="0"/>
              <a:t>Overlapping candidate keys: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candidate keys overlap if they involve any attribute in common. 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Candidate Key:</a:t>
            </a:r>
          </a:p>
          <a:p>
            <a:pPr marL="649605" marR="5080" lvl="3" indent="0" algn="just">
              <a:spcBef>
                <a:spcPts val="204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{Name, Author}</a:t>
            </a:r>
          </a:p>
          <a:p>
            <a:pPr marL="649605" marR="5080" lvl="3" indent="0" algn="just">
              <a:spcBef>
                <a:spcPts val="204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BookID,Name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Author} is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candidate key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alone is able to uniquely identify a tuple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01638" y="200025"/>
            <a:ext cx="4675329" cy="11890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>
                <a:solidFill>
                  <a:srgbClr val="0070C0"/>
                </a:solidFill>
              </a:rPr>
              <a:t>Types Of Keys</a:t>
            </a:r>
            <a:endParaRPr lang="en-US" sz="4400" b="1" cap="none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33313"/>
              </p:ext>
            </p:extLst>
          </p:nvPr>
        </p:nvGraphicFramePr>
        <p:xfrm>
          <a:off x="8966580" y="2464278"/>
          <a:ext cx="2932647" cy="2680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0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1800" b="1" spc="-5" dirty="0" err="1">
                          <a:latin typeface="Arial"/>
                          <a:cs typeface="Arial"/>
                        </a:rPr>
                        <a:t>BookID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Name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Author</a:t>
                      </a:r>
                      <a:endParaRPr sz="1800" b="1" kern="12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1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D1</a:t>
                      </a: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803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D2</a:t>
                      </a: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D3</a:t>
                      </a:r>
                      <a:endParaRPr sz="1800" kern="12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1004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</a:t>
                      </a: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1</a:t>
                      </a:r>
                      <a:endParaRPr sz="1800" kern="12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79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173" y="2638044"/>
            <a:ext cx="10549720" cy="3101983"/>
          </a:xfrm>
        </p:spPr>
        <p:txBody>
          <a:bodyPr/>
          <a:lstStyle/>
          <a:p>
            <a:pPr marL="354965" indent="-342900">
              <a:buFont typeface="Wingdings" panose="05000000000000000000" pitchFamily="2" charset="2"/>
              <a:buChar char="§"/>
              <a:tabLst>
                <a:tab pos="19304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Attributes:</a:t>
            </a:r>
          </a:p>
          <a:p>
            <a:pPr marL="492125"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that participate in the Candidate key are Key attributes</a:t>
            </a:r>
          </a:p>
          <a:p>
            <a:pPr marL="492125">
              <a:defRPr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900">
              <a:buFont typeface="Wingdings" panose="05000000000000000000" pitchFamily="2" charset="2"/>
              <a:buChar char="§"/>
              <a:tabLst>
                <a:tab pos="193040" algn="l"/>
              </a:tabLst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Non-Key Attributes:</a:t>
            </a:r>
          </a:p>
          <a:p>
            <a:pPr marL="595630" lvl="1" indent="-342900">
              <a:tabLst>
                <a:tab pos="403225" algn="l"/>
              </a:tabLst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attributes which do not participate in the Candidate key.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96344" y="1770375"/>
            <a:ext cx="66695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Key Attributes and Non Key Attributes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2047165"/>
            <a:ext cx="10358650" cy="38702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key:</a:t>
            </a:r>
          </a:p>
          <a:p>
            <a:pPr marL="0" indent="0" algn="just">
              <a:buNone/>
            </a:pP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creation of the table, the Database Designer chooses one of the Candidate Key  amongst the several available, to uniquely identify row in the given table.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key that is chosen to perform the identification task is called the primary key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primary key :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primary key which is a  combination of more than one attribute.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tuple must have, by definition, a unique value for its primary key. </a:t>
            </a: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Selecting Primary Key:</a:t>
            </a:r>
          </a:p>
          <a:p>
            <a:pPr marL="763905" marR="5080" lvl="2" indent="-342900" algn="just">
              <a:spcBef>
                <a:spcPts val="204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preference to numeric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column(s)</a:t>
            </a:r>
          </a:p>
          <a:p>
            <a:pPr marL="763905" marR="5080" lvl="2" indent="-342900" algn="just">
              <a:spcBef>
                <a:spcPts val="204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preference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3905" marR="5080" lvl="2" indent="-342900" algn="just">
              <a:spcBef>
                <a:spcPts val="204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preference to minimal composite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5305" marR="5080" lvl="1" indent="-342900" algn="just">
              <a:spcBef>
                <a:spcPts val="204"/>
              </a:spcBef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8155" marR="5080" lvl="1" indent="-285750" algn="just">
              <a:spcBef>
                <a:spcPts val="204"/>
              </a:spcBef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black">
          <a:xfrm>
            <a:off x="401638" y="200025"/>
            <a:ext cx="4675329" cy="11890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>
                <a:solidFill>
                  <a:srgbClr val="0070C0"/>
                </a:solidFill>
              </a:rPr>
              <a:t>Types Of Keys</a:t>
            </a:r>
            <a:endParaRPr lang="en-US" sz="4400" b="1" cap="non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5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933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Content</vt:lpstr>
      <vt:lpstr>Relational Data Model</vt:lpstr>
      <vt:lpstr>PowerPoint Presentation</vt:lpstr>
      <vt:lpstr>Null Values</vt:lpstr>
      <vt:lpstr>Key in a Relation</vt:lpstr>
      <vt:lpstr>Types Of Keys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Relationship Between Keys</vt:lpstr>
      <vt:lpstr>PowerPoint Presentation</vt:lpstr>
      <vt:lpstr>PowerPoint Presentation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shikha.gautam</dc:creator>
  <cp:lastModifiedBy>Arushi Mittal</cp:lastModifiedBy>
  <cp:revision>257</cp:revision>
  <dcterms:created xsi:type="dcterms:W3CDTF">2020-06-22T12:44:36Z</dcterms:created>
  <dcterms:modified xsi:type="dcterms:W3CDTF">2021-09-22T18:07:10Z</dcterms:modified>
</cp:coreProperties>
</file>