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33"/>
  </p:notesMasterIdLst>
  <p:sldIdLst>
    <p:sldId id="256" r:id="rId5"/>
    <p:sldId id="305" r:id="rId6"/>
    <p:sldId id="338" r:id="rId7"/>
    <p:sldId id="335" r:id="rId8"/>
    <p:sldId id="307" r:id="rId9"/>
    <p:sldId id="341" r:id="rId10"/>
    <p:sldId id="346" r:id="rId11"/>
    <p:sldId id="342" r:id="rId12"/>
    <p:sldId id="322" r:id="rId13"/>
    <p:sldId id="328" r:id="rId14"/>
    <p:sldId id="323" r:id="rId15"/>
    <p:sldId id="324" r:id="rId16"/>
    <p:sldId id="325" r:id="rId17"/>
    <p:sldId id="326" r:id="rId18"/>
    <p:sldId id="327" r:id="rId19"/>
    <p:sldId id="352" r:id="rId20"/>
    <p:sldId id="353" r:id="rId21"/>
    <p:sldId id="360" r:id="rId22"/>
    <p:sldId id="358" r:id="rId23"/>
    <p:sldId id="359" r:id="rId24"/>
    <p:sldId id="361" r:id="rId25"/>
    <p:sldId id="357" r:id="rId26"/>
    <p:sldId id="367" r:id="rId27"/>
    <p:sldId id="355" r:id="rId28"/>
    <p:sldId id="362" r:id="rId29"/>
    <p:sldId id="363" r:id="rId30"/>
    <p:sldId id="364" r:id="rId31"/>
    <p:sldId id="36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202-EF8F-4803-9878-D8B9EF9FAEC2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D11DF-BB78-4381-B875-9C92887B4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521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790" y="2182025"/>
            <a:ext cx="8362666" cy="1721233"/>
          </a:xfrm>
        </p:spPr>
        <p:txBody>
          <a:bodyPr/>
          <a:lstStyle/>
          <a:p>
            <a:pPr>
              <a:defRPr/>
            </a:pPr>
            <a:r>
              <a:rPr lang="en-US" sz="4000" b="1" cap="none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 : Concepts</a:t>
            </a:r>
            <a:endParaRPr lang="en-US" alt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580444" y="1245801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b="1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Data 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29232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58" y="3179472"/>
            <a:ext cx="8486906" cy="213747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12 Rules are derived from this Rule.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 “Student” Relation-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93" t="23834" r="24686" b="60961"/>
          <a:stretch/>
        </p:blipFill>
        <p:spPr>
          <a:xfrm>
            <a:off x="1269242" y="2449321"/>
            <a:ext cx="9239535" cy="111228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92564" y="4661622"/>
          <a:ext cx="3768300" cy="17118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6100">
                  <a:extLst>
                    <a:ext uri="{9D8B030D-6E8A-4147-A177-3AD203B41FA5}">
                      <a16:colId xmlns:a16="http://schemas.microsoft.com/office/drawing/2014/main" xmlns="" val="1098684366"/>
                    </a:ext>
                  </a:extLst>
                </a:gridCol>
                <a:gridCol w="1256100">
                  <a:extLst>
                    <a:ext uri="{9D8B030D-6E8A-4147-A177-3AD203B41FA5}">
                      <a16:colId xmlns:a16="http://schemas.microsoft.com/office/drawing/2014/main" xmlns="" val="2199235731"/>
                    </a:ext>
                  </a:extLst>
                </a:gridCol>
                <a:gridCol w="1256100">
                  <a:extLst>
                    <a:ext uri="{9D8B030D-6E8A-4147-A177-3AD203B41FA5}">
                      <a16:colId xmlns:a16="http://schemas.microsoft.com/office/drawing/2014/main" xmlns="" val="1779767702"/>
                    </a:ext>
                  </a:extLst>
                </a:gridCol>
              </a:tblGrid>
              <a:tr h="570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Roll_No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586339"/>
                  </a:ext>
                </a:extLst>
              </a:tr>
              <a:tr h="5706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1892513"/>
                  </a:ext>
                </a:extLst>
              </a:tr>
              <a:tr h="5706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7336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344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022" t="23274" r="24581" b="59562"/>
          <a:stretch/>
        </p:blipFill>
        <p:spPr>
          <a:xfrm>
            <a:off x="368484" y="3261824"/>
            <a:ext cx="9239535" cy="1351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393" t="64287" r="24686" b="21129"/>
          <a:stretch/>
        </p:blipFill>
        <p:spPr>
          <a:xfrm>
            <a:off x="368485" y="1962444"/>
            <a:ext cx="9239535" cy="10668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393" t="42801" r="24686" b="40221"/>
          <a:stretch/>
        </p:blipFill>
        <p:spPr>
          <a:xfrm>
            <a:off x="368486" y="378742"/>
            <a:ext cx="9239535" cy="12419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022" t="42677" r="24581" b="40532"/>
          <a:stretch/>
        </p:blipFill>
        <p:spPr>
          <a:xfrm>
            <a:off x="368483" y="4875662"/>
            <a:ext cx="9239535" cy="137842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608019" y="4875662"/>
          <a:ext cx="2583981" cy="1790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1327">
                  <a:extLst>
                    <a:ext uri="{9D8B030D-6E8A-4147-A177-3AD203B41FA5}">
                      <a16:colId xmlns:a16="http://schemas.microsoft.com/office/drawing/2014/main" xmlns="" val="1098684366"/>
                    </a:ext>
                  </a:extLst>
                </a:gridCol>
                <a:gridCol w="861327">
                  <a:extLst>
                    <a:ext uri="{9D8B030D-6E8A-4147-A177-3AD203B41FA5}">
                      <a16:colId xmlns:a16="http://schemas.microsoft.com/office/drawing/2014/main" xmlns="" val="2199235731"/>
                    </a:ext>
                  </a:extLst>
                </a:gridCol>
                <a:gridCol w="861327">
                  <a:extLst>
                    <a:ext uri="{9D8B030D-6E8A-4147-A177-3AD203B41FA5}">
                      <a16:colId xmlns:a16="http://schemas.microsoft.com/office/drawing/2014/main" xmlns="" val="1779767702"/>
                    </a:ext>
                  </a:extLst>
                </a:gridCol>
              </a:tblGrid>
              <a:tr h="701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Roll_No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586339"/>
                  </a:ext>
                </a:extLst>
              </a:tr>
              <a:tr h="438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1892513"/>
                  </a:ext>
                </a:extLst>
              </a:tr>
              <a:tr h="4380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73368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99093" y="4476469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Student:</a:t>
            </a:r>
          </a:p>
        </p:txBody>
      </p:sp>
    </p:spTree>
    <p:extLst>
      <p:ext uri="{BB962C8B-B14F-4D97-AF65-F5344CB8AC3E}">
        <p14:creationId xmlns:p14="http://schemas.microsoft.com/office/powerpoint/2010/main" xmlns="" val="95804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078" t="70071" r="24476" b="9562"/>
          <a:stretch/>
        </p:blipFill>
        <p:spPr>
          <a:xfrm>
            <a:off x="272954" y="3289110"/>
            <a:ext cx="8775510" cy="1228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078" t="49144" r="24476" b="35744"/>
          <a:stretch/>
        </p:blipFill>
        <p:spPr>
          <a:xfrm>
            <a:off x="272954" y="1856095"/>
            <a:ext cx="8775510" cy="110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078" t="23087" r="24476" b="56297"/>
          <a:stretch/>
        </p:blipFill>
        <p:spPr>
          <a:xfrm>
            <a:off x="272954" y="327547"/>
            <a:ext cx="8775510" cy="1201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602" t="18423" r="24581" b="64288"/>
          <a:stretch/>
        </p:blipFill>
        <p:spPr>
          <a:xfrm>
            <a:off x="272954" y="4844956"/>
            <a:ext cx="8693624" cy="12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04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602" t="65253" r="24581" b="15158"/>
          <a:stretch/>
        </p:blipFill>
        <p:spPr>
          <a:xfrm>
            <a:off x="318448" y="1937983"/>
            <a:ext cx="8693624" cy="1282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602" t="40221" r="24581" b="39256"/>
          <a:stretch/>
        </p:blipFill>
        <p:spPr>
          <a:xfrm>
            <a:off x="318448" y="259308"/>
            <a:ext cx="8693624" cy="1405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128" t="24580" r="25000" b="59935"/>
          <a:stretch/>
        </p:blipFill>
        <p:spPr>
          <a:xfrm>
            <a:off x="318448" y="3446060"/>
            <a:ext cx="8693624" cy="1132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128" t="42086" r="25000" b="39226"/>
          <a:stretch/>
        </p:blipFill>
        <p:spPr>
          <a:xfrm>
            <a:off x="318448" y="4804011"/>
            <a:ext cx="8693624" cy="13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3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14" y="173123"/>
            <a:ext cx="5861986" cy="1188720"/>
          </a:xfrm>
        </p:spPr>
        <p:txBody>
          <a:bodyPr>
            <a:noAutofit/>
          </a:bodyPr>
          <a:lstStyle/>
          <a:p>
            <a:r>
              <a:rPr lang="en-US" sz="4000" b="1" cap="none" dirty="0">
                <a:solidFill>
                  <a:srgbClr val="0070C0"/>
                </a:solidFill>
              </a:rPr>
              <a:t>Difference Between </a:t>
            </a:r>
            <a:br>
              <a:rPr lang="en-US" sz="4000" b="1" cap="none" dirty="0">
                <a:solidFill>
                  <a:srgbClr val="0070C0"/>
                </a:solidFill>
              </a:rPr>
            </a:br>
            <a:r>
              <a:rPr lang="en-US" sz="4000" b="1" cap="none" dirty="0">
                <a:solidFill>
                  <a:srgbClr val="0070C0"/>
                </a:solidFill>
              </a:rPr>
              <a:t>DBMS and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14" y="1631454"/>
            <a:ext cx="9715204" cy="692010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>
                <a:solidFill>
                  <a:srgbClr val="FF0000"/>
                </a:solidFill>
              </a:rPr>
              <a:t>DBMS is a software that is used to define, create and maintain a database and provides controlled access to the data  and RDBMS is an advanced version of a DBMS.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9021" y="2593076"/>
          <a:ext cx="11633957" cy="3957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27784">
                  <a:extLst>
                    <a:ext uri="{9D8B030D-6E8A-4147-A177-3AD203B41FA5}">
                      <a16:colId xmlns:a16="http://schemas.microsoft.com/office/drawing/2014/main" xmlns="" val="2943877538"/>
                    </a:ext>
                  </a:extLst>
                </a:gridCol>
                <a:gridCol w="6106173">
                  <a:extLst>
                    <a:ext uri="{9D8B030D-6E8A-4147-A177-3AD203B41FA5}">
                      <a16:colId xmlns:a16="http://schemas.microsoft.com/office/drawing/2014/main" xmlns="" val="3947998026"/>
                    </a:ext>
                  </a:extLst>
                </a:gridCol>
              </a:tblGrid>
              <a:tr h="2856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Database Management System (DBMS)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Relational Database Management System (RDBMS)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8630091"/>
                  </a:ext>
                </a:extLst>
              </a:tr>
              <a:tr h="318391"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>
                          <a:effectLst/>
                        </a:rPr>
                        <a:t>DBMS stores data as file.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RDBMS stores data in tabular form.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2906745128"/>
                  </a:ext>
                </a:extLst>
              </a:tr>
              <a:tr h="53263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Data elements need to access individually.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Multiple data elements can be accessed at the same time.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2547604154"/>
                  </a:ext>
                </a:extLst>
              </a:tr>
              <a:tr h="53263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No relationship between data.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Data is stored in the form of tables which are related to each other.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3784615998"/>
                  </a:ext>
                </a:extLst>
              </a:tr>
              <a:tr h="31839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Normalization is not present.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Normalization is present.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2857389675"/>
                  </a:ext>
                </a:extLst>
              </a:tr>
              <a:tr h="31839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DBMS does not support distributed database.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RDBMS supports distributed database.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275274828"/>
                  </a:ext>
                </a:extLst>
              </a:tr>
              <a:tr h="74687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stores data in either a navigational or hierarchical form.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uses a tabular structure where the headers are the column names, and the rows contain corresponding values.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2184708688"/>
                  </a:ext>
                </a:extLst>
              </a:tr>
              <a:tr h="31839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deals with small quantity of data.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It deals with large amount of data.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422465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912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9875" y="2188049"/>
          <a:ext cx="11362734" cy="3768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1367">
                  <a:extLst>
                    <a:ext uri="{9D8B030D-6E8A-4147-A177-3AD203B41FA5}">
                      <a16:colId xmlns:a16="http://schemas.microsoft.com/office/drawing/2014/main" xmlns="" val="2714764585"/>
                    </a:ext>
                  </a:extLst>
                </a:gridCol>
                <a:gridCol w="5681367">
                  <a:extLst>
                    <a:ext uri="{9D8B030D-6E8A-4147-A177-3AD203B41FA5}">
                      <a16:colId xmlns:a16="http://schemas.microsoft.com/office/drawing/2014/main" xmlns="" val="274163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Database Management System (DBMS)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Relational Database Management System (RDBMS)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37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Data redundancy is common in this model.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Keys and indexes do not allow Data redundancy.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326769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is used for small organization and deal with small data.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is used to handle large amount of data.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252007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supports single user.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supports multiple users.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391030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Data fetching is slower for the large amount of data.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Data fetching is fast because of relational approach.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389153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The data in a DBMS is subject to low security levels with regards to data manipulation.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There exists multiple levels of data security in a RDBMS.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16914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Low software and hardware necessities.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Higher software and hardware necessities.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22872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>
                          <a:effectLst/>
                        </a:rPr>
                        <a:t>Examples: XML, Microsoft Access, etc.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dirty="0" err="1">
                          <a:effectLst/>
                        </a:rPr>
                        <a:t>Examples</a:t>
                      </a:r>
                      <a:r>
                        <a:rPr lang="fr-FR" b="0" dirty="0">
                          <a:effectLst/>
                        </a:rPr>
                        <a:t>: MySQL, PostgreSQL, SQL Server, Oracle, etc.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xmlns="" val="114938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020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8" y="2442949"/>
            <a:ext cx="9831970" cy="3847015"/>
          </a:xfrm>
        </p:spPr>
        <p:txBody>
          <a:bodyPr>
            <a:no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anose="02020603050405020304" pitchFamily="18" charset="0"/>
              </a:rPr>
              <a:t>Integrity Constraint</a:t>
            </a:r>
          </a:p>
          <a:p>
            <a:pPr marL="285750" indent="877888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anose="02020603050405020304" pitchFamily="18" charset="0"/>
              </a:rPr>
              <a:t>Entity </a:t>
            </a:r>
            <a:r>
              <a:rPr lang="en-US" sz="2600" dirty="0">
                <a:cs typeface="Times New Roman" panose="02020603050405020304" pitchFamily="18" charset="0"/>
              </a:rPr>
              <a:t>Integrity Constraints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285750" indent="877888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anose="02020603050405020304" pitchFamily="18" charset="0"/>
              </a:rPr>
              <a:t>Referential Integrity Constraints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anose="02020603050405020304" pitchFamily="18" charset="0"/>
              </a:rPr>
              <a:t>Domain Constraints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anose="02020603050405020304" pitchFamily="18" charset="0"/>
              </a:rPr>
              <a:t>Key Constraints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cs typeface="Times New Roman" panose="02020603050405020304" pitchFamily="18" charset="0"/>
              </a:rPr>
              <a:t>References</a:t>
            </a:r>
          </a:p>
          <a:p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7A164C1-A322-43B7-A065-D07A0AC90DDD}"/>
              </a:ext>
            </a:extLst>
          </p:cNvPr>
          <p:cNvSpPr txBox="1">
            <a:spLocks/>
          </p:cNvSpPr>
          <p:nvPr/>
        </p:nvSpPr>
        <p:spPr bwMode="black">
          <a:xfrm>
            <a:off x="1355917" y="438627"/>
            <a:ext cx="9177672" cy="172123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cap="none" dirty="0"/>
              <a:t>Constraints in Relational Model</a:t>
            </a:r>
            <a:endParaRPr lang="en-US" altLang="en-US" sz="4000" b="1" cap="none" dirty="0"/>
          </a:p>
        </p:txBody>
      </p:sp>
    </p:spTree>
    <p:extLst>
      <p:ext uri="{BB962C8B-B14F-4D97-AF65-F5344CB8AC3E}">
        <p14:creationId xmlns:p14="http://schemas.microsoft.com/office/powerpoint/2010/main" xmlns="" val="108077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99" y="282304"/>
            <a:ext cx="5907480" cy="1188720"/>
          </a:xfrm>
        </p:spPr>
        <p:txBody>
          <a:bodyPr>
            <a:noAutofit/>
          </a:bodyPr>
          <a:lstStyle/>
          <a:p>
            <a:r>
              <a:rPr lang="en-US" sz="4000" b="1" cap="none" dirty="0">
                <a:solidFill>
                  <a:srgbClr val="0070C0"/>
                </a:solidFill>
              </a:rPr>
              <a:t>Integrity Constraints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734107B5-099D-4DBC-8F14-231E864AA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9105" y="2262595"/>
            <a:ext cx="10424889" cy="333298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Every relation has some conditions that must hold for it to be a valid relation.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These conditions are called Constraints.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Conditions that can be applied to the database schema to restrict the data according to the need.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Relational constraints are the restrictions imposed on the database contents and operations.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10" y="186770"/>
            <a:ext cx="5589032" cy="1188720"/>
          </a:xfrm>
        </p:spPr>
        <p:txBody>
          <a:bodyPr>
            <a:noAutofit/>
          </a:bodyPr>
          <a:lstStyle/>
          <a:p>
            <a:r>
              <a:rPr lang="en-US" sz="3200" b="1" cap="none" dirty="0">
                <a:solidFill>
                  <a:schemeClr val="tx1"/>
                </a:solidFill>
              </a:rPr>
              <a:t>Purpose Of Integrity Constraints 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337792"/>
            <a:ext cx="11273051" cy="3101983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To ensure the correctness of data in the database.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To ensure that there should not be any loss in data consistency due to changes made to the database by authorized users.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These constraints are checked before performing any operation (insertion, deletion and </a:t>
            </a:r>
            <a:r>
              <a:rPr lang="en-US" sz="2800" dirty="0" err="1"/>
              <a:t>updation</a:t>
            </a:r>
            <a:r>
              <a:rPr lang="en-US" sz="2800" dirty="0"/>
              <a:t>) in database. If there is a violation in any of constraints, operation will fail.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1638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15" y="255008"/>
            <a:ext cx="7390536" cy="1188720"/>
          </a:xfrm>
        </p:spPr>
        <p:txBody>
          <a:bodyPr>
            <a:normAutofit fontScale="90000"/>
          </a:bodyPr>
          <a:lstStyle/>
          <a:p>
            <a:r>
              <a:rPr lang="en-US" sz="4000" b="1" cap="none" dirty="0">
                <a:solidFill>
                  <a:srgbClr val="0070C0"/>
                </a:solidFill>
              </a:rPr>
              <a:t>Entity Integrity Constraints</a:t>
            </a:r>
            <a:endParaRPr lang="en-US" sz="4000" cap="none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0949" y="2501566"/>
            <a:ext cx="9901725" cy="3101983"/>
          </a:xfrm>
        </p:spPr>
        <p:txBody>
          <a:bodyPr>
            <a:normAutofit/>
          </a:bodyPr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/>
              <a:t>No two entities can have the same name.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/>
              <a:t>There should not be any duplicate rows within the a relation.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US" sz="2800" dirty="0"/>
              <a:t>No attribute of primary key must contain a null value in any relation. This is because the presence of null value in the primary key violates the uniqueness property.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8160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00" y="282304"/>
            <a:ext cx="6194082" cy="1188720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rgbClr val="0070C0"/>
                </a:solidFill>
              </a:rPr>
              <a:t>Relational Data Model</a:t>
            </a:r>
            <a:endParaRPr lang="en-US" sz="4000" cap="none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734107B5-099D-4DBC-8F14-231E864AA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00" y="1471024"/>
            <a:ext cx="11393879" cy="49851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first proposed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Dr. E.F.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IBM Research in 1970 in the following paper:  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Model for Large Shared Data Banks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Communications of the ACM, June 1970.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a mathematical concept based on the idea of sets.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: Collection of Rows and Columns.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: Unordered collection of distinct elements.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 is the primary data model, which is used widely around the world for data storage and Data processing.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38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54" y="241361"/>
            <a:ext cx="5493497" cy="1188720"/>
          </a:xfrm>
        </p:spPr>
        <p:txBody>
          <a:bodyPr>
            <a:noAutofit/>
          </a:bodyPr>
          <a:lstStyle/>
          <a:p>
            <a:r>
              <a:rPr lang="en-US" sz="3600" b="1" cap="none" dirty="0">
                <a:solidFill>
                  <a:srgbClr val="0070C0"/>
                </a:solidFill>
              </a:rPr>
              <a:t>Referential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813" y="2146725"/>
            <a:ext cx="11157318" cy="424042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Referential integrity constraints work on the concept of Foreign Keys.  A foreign key is a key attribute of a relation that can be referred in other relation.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Referential integrity constraint states that if a relation refers to a key attribute of a different or same relation, then that key element must exist.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600" dirty="0"/>
          </a:p>
          <a:p>
            <a:pPr algn="just" fontAlgn="base"/>
            <a:r>
              <a:rPr lang="en-US" sz="2800" dirty="0"/>
              <a:t>The following </a:t>
            </a:r>
            <a:r>
              <a:rPr lang="en-US" sz="2800" b="1" dirty="0"/>
              <a:t>Two Important Rules of </a:t>
            </a:r>
            <a:r>
              <a:rPr lang="en-US" sz="2800" dirty="0"/>
              <a:t>referential integrity constraint-</a:t>
            </a:r>
          </a:p>
          <a:p>
            <a:pPr marL="6858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The record can’t be deleted from a parent table, if the matching records exist in a child table.</a:t>
            </a:r>
          </a:p>
          <a:p>
            <a:pPr marL="6858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A record can’t be entered in foreign key field of child table that doesn’t exist in the primary key of the parent table, except NULL.</a:t>
            </a:r>
          </a:p>
          <a:p>
            <a:pPr lvl="1" algn="just"/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68711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31136" y="964692"/>
            <a:ext cx="4128721" cy="118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bject 14"/>
          <p:cNvSpPr txBox="1"/>
          <p:nvPr/>
        </p:nvSpPr>
        <p:spPr>
          <a:xfrm>
            <a:off x="1402734" y="1779317"/>
            <a:ext cx="4315681" cy="69762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(Parent /Master/Referenced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6470664" y="1811064"/>
            <a:ext cx="3737865" cy="69762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EMP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(Child 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/Referencing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10" name="object 17"/>
          <p:cNvGraphicFramePr>
            <a:graphicFrameLocks noGrp="1"/>
          </p:cNvGraphicFramePr>
          <p:nvPr/>
        </p:nvGraphicFramePr>
        <p:xfrm>
          <a:off x="1992577" y="2819118"/>
          <a:ext cx="2197289" cy="2049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6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6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1418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DeptNo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6825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IVS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1418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ENR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object 18"/>
          <p:cNvGraphicFramePr>
            <a:graphicFrameLocks noGrp="1"/>
          </p:cNvGraphicFramePr>
          <p:nvPr/>
        </p:nvGraphicFramePr>
        <p:xfrm>
          <a:off x="6578225" y="2819118"/>
          <a:ext cx="2932647" cy="2712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4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75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EmpNo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EDeptNo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Elsa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D1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John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D2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Maria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Maida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D1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Curved Up Arrow 7"/>
          <p:cNvSpPr/>
          <p:nvPr/>
        </p:nvSpPr>
        <p:spPr>
          <a:xfrm>
            <a:off x="2449504" y="4868779"/>
            <a:ext cx="7158524" cy="13409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09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20" y="186770"/>
            <a:ext cx="5739157" cy="1188720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rgbClr val="0070C0"/>
                </a:solidFill>
              </a:rPr>
              <a:t>Domain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09" y="1778234"/>
            <a:ext cx="10249467" cy="4513383"/>
          </a:xfrm>
        </p:spPr>
        <p:txBody>
          <a:bodyPr>
            <a:normAutofit lnSpcReduction="10000"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600" dirty="0"/>
              <a:t>Most elementary form of Integrity Constraints.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600" dirty="0"/>
              <a:t>Domain constraint specifies that the value taken by the attribute must be the atomic value from its domain.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600" dirty="0"/>
              <a:t>These are attribute level constraints. 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600" dirty="0"/>
              <a:t>An attribute can only take values which lie inside the domain range. </a:t>
            </a:r>
            <a:r>
              <a:rPr lang="en-US" sz="2600" dirty="0" err="1"/>
              <a:t>e.g</a:t>
            </a:r>
            <a:r>
              <a:rPr lang="en-US" sz="2600" dirty="0"/>
              <a:t>,; If a constrains AGE&gt;0 is applied on STUDENT relation, inserting negative value of AGE will result in failure.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sz="2600" dirty="0"/>
              <a:t>Attributes have specific range of values in real-world scenario. </a:t>
            </a:r>
          </a:p>
          <a:p>
            <a:pPr lvl="1" algn="just" fontAlgn="base"/>
            <a:r>
              <a:rPr lang="en-US" sz="2400" dirty="0"/>
              <a:t>For example,</a:t>
            </a:r>
            <a:r>
              <a:rPr lang="en-US" sz="2600" dirty="0"/>
              <a:t> age cannot be less than zero and telephone numbers cannot contain a digit outside 0-9.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96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3C316A-D529-4D9A-BA4A-50835105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5" y="429492"/>
            <a:ext cx="10584873" cy="6179126"/>
          </a:xfrm>
        </p:spPr>
        <p:txBody>
          <a:bodyPr>
            <a:noAutofit/>
          </a:bodyPr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2800" dirty="0"/>
              <a:t>The </a:t>
            </a:r>
            <a:r>
              <a:rPr lang="en-US" altLang="en-US" sz="2800" b="1" dirty="0">
                <a:highlight>
                  <a:srgbClr val="FFFF00"/>
                </a:highlight>
              </a:rPr>
              <a:t>check</a:t>
            </a:r>
            <a:r>
              <a:rPr lang="en-US" altLang="en-US" sz="2800" dirty="0"/>
              <a:t> clause in SQL permits domains to be restricted: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en-US" sz="2800" dirty="0"/>
              <a:t>Use </a:t>
            </a:r>
            <a:r>
              <a:rPr lang="en-US" altLang="en-US" sz="2800" b="1" dirty="0"/>
              <a:t>check</a:t>
            </a:r>
            <a:r>
              <a:rPr lang="en-US" altLang="en-US" sz="2800" dirty="0"/>
              <a:t> clause to ensure that an hourly-wage domain allows only values greater than a specified value.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en-US" sz="2800" b="1" dirty="0">
                <a:highlight>
                  <a:srgbClr val="FFFF00"/>
                </a:highlight>
              </a:rPr>
              <a:t>constraint</a:t>
            </a:r>
            <a:r>
              <a:rPr lang="en-US" altLang="en-US" sz="2800" dirty="0">
                <a:highlight>
                  <a:srgbClr val="FFFF00"/>
                </a:highlight>
              </a:rPr>
              <a:t> </a:t>
            </a:r>
            <a:r>
              <a:rPr lang="en-US" altLang="en-US" sz="2800" i="1" dirty="0">
                <a:highlight>
                  <a:srgbClr val="FFFF00"/>
                </a:highlight>
              </a:rPr>
              <a:t>value-test </a:t>
            </a:r>
            <a:r>
              <a:rPr lang="en-US" altLang="en-US" sz="2800" b="1" dirty="0">
                <a:highlight>
                  <a:srgbClr val="FFFF00"/>
                </a:highlight>
              </a:rPr>
              <a:t>check</a:t>
            </a:r>
            <a:r>
              <a:rPr lang="en-US" altLang="en-US" sz="2800" dirty="0">
                <a:highlight>
                  <a:srgbClr val="FFFF00"/>
                </a:highlight>
              </a:rPr>
              <a:t>(</a:t>
            </a:r>
            <a:r>
              <a:rPr lang="en-US" altLang="en-US" sz="2800" i="1" dirty="0">
                <a:highlight>
                  <a:srgbClr val="FFFF00"/>
                </a:highlight>
              </a:rPr>
              <a:t>value </a:t>
            </a:r>
            <a:r>
              <a:rPr lang="en-US" altLang="en-US" sz="2800" dirty="0">
                <a:highlight>
                  <a:srgbClr val="FFFF00"/>
                </a:highlight>
              </a:rPr>
              <a:t>&gt; = 4.00)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en-US" sz="2800" b="1" dirty="0"/>
              <a:t>constraint</a:t>
            </a:r>
            <a:r>
              <a:rPr lang="en-US" altLang="en-US" sz="2800" dirty="0"/>
              <a:t> </a:t>
            </a:r>
            <a:r>
              <a:rPr lang="en-US" altLang="en-US" sz="2800" i="1" dirty="0"/>
              <a:t>account</a:t>
            </a:r>
            <a:r>
              <a:rPr lang="en-US" altLang="en-US" sz="2800" dirty="0"/>
              <a:t>-</a:t>
            </a:r>
            <a:r>
              <a:rPr lang="en-US" altLang="en-US" sz="2800" i="1" dirty="0"/>
              <a:t>type</a:t>
            </a:r>
            <a:r>
              <a:rPr lang="en-US" altLang="en-US" sz="2800" dirty="0"/>
              <a:t>-</a:t>
            </a:r>
            <a:r>
              <a:rPr lang="en-US" altLang="en-US" sz="2800" i="1" dirty="0"/>
              <a:t>test</a:t>
            </a:r>
            <a:r>
              <a:rPr lang="en-US" altLang="en-US" sz="2800" dirty="0"/>
              <a:t> </a:t>
            </a:r>
            <a:r>
              <a:rPr lang="en-US" altLang="en-US" sz="2800" b="1" dirty="0"/>
              <a:t>check</a:t>
            </a:r>
            <a:r>
              <a:rPr lang="en-US" altLang="en-US" sz="2800" dirty="0"/>
              <a:t> (</a:t>
            </a:r>
            <a:r>
              <a:rPr lang="en-US" altLang="en-US" sz="2800" b="1" dirty="0"/>
              <a:t>value</a:t>
            </a:r>
            <a:r>
              <a:rPr lang="en-US" altLang="en-US" sz="2800" dirty="0"/>
              <a:t> </a:t>
            </a:r>
            <a:r>
              <a:rPr lang="en-US" altLang="en-US" sz="2800" b="1" dirty="0"/>
              <a:t>in</a:t>
            </a:r>
            <a:r>
              <a:rPr lang="en-US" altLang="en-US" sz="2800" dirty="0"/>
              <a:t> (‘Checking’, ‘Saving’))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en-US" sz="2800" b="1" dirty="0"/>
              <a:t>check</a:t>
            </a:r>
            <a:r>
              <a:rPr lang="en-US" altLang="en-US" sz="2800" dirty="0"/>
              <a:t> (</a:t>
            </a:r>
            <a:r>
              <a:rPr lang="en-US" altLang="en-US" sz="2800" i="1" dirty="0"/>
              <a:t>branch</a:t>
            </a:r>
            <a:r>
              <a:rPr lang="en-US" altLang="en-US" sz="2800" dirty="0"/>
              <a:t>-</a:t>
            </a:r>
            <a:r>
              <a:rPr lang="en-US" altLang="en-US" sz="2800" i="1" dirty="0"/>
              <a:t>name</a:t>
            </a:r>
            <a:r>
              <a:rPr lang="en-US" altLang="en-US" sz="2800" dirty="0"/>
              <a:t> </a:t>
            </a:r>
            <a:r>
              <a:rPr lang="en-US" altLang="en-US" sz="2800" b="1" dirty="0"/>
              <a:t>in</a:t>
            </a:r>
            <a:r>
              <a:rPr lang="en-US" altLang="en-US" sz="2800" dirty="0"/>
              <a:t> (</a:t>
            </a:r>
            <a:r>
              <a:rPr lang="en-US" altLang="en-US" sz="2800" b="1" dirty="0"/>
              <a:t>select</a:t>
            </a:r>
            <a:r>
              <a:rPr lang="en-US" altLang="en-US" sz="2800" dirty="0"/>
              <a:t> </a:t>
            </a:r>
            <a:r>
              <a:rPr lang="en-US" altLang="en-US" sz="2800" i="1" dirty="0"/>
              <a:t>branch</a:t>
            </a:r>
            <a:r>
              <a:rPr lang="en-US" altLang="en-US" sz="2800" dirty="0"/>
              <a:t>-</a:t>
            </a:r>
            <a:r>
              <a:rPr lang="en-US" altLang="en-US" sz="2800" i="1" dirty="0"/>
              <a:t>name</a:t>
            </a:r>
            <a:r>
              <a:rPr lang="en-US" altLang="en-US" sz="2800" dirty="0"/>
              <a:t> </a:t>
            </a:r>
            <a:r>
              <a:rPr lang="en-US" altLang="en-US" sz="2800" b="1" dirty="0"/>
              <a:t>from</a:t>
            </a:r>
            <a:r>
              <a:rPr lang="en-US" altLang="en-US" sz="2800" dirty="0"/>
              <a:t> </a:t>
            </a:r>
            <a:r>
              <a:rPr lang="en-US" altLang="en-US" sz="2800" i="1" dirty="0"/>
              <a:t>branch</a:t>
            </a:r>
            <a:r>
              <a:rPr lang="en-US" altLang="en-US" sz="2800" dirty="0"/>
              <a:t>))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31798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00" y="282304"/>
            <a:ext cx="4952136" cy="1188720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rgbClr val="0070C0"/>
                </a:solidFill>
              </a:rPr>
              <a:t>Key Constraints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734107B5-099D-4DBC-8F14-231E864AA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501" y="2033516"/>
            <a:ext cx="11120925" cy="4285397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/>
              <a:t>Every relation in the database should have at least one set of attributes which defines a tuple uniquely. Those set of attributes is called key.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/>
              <a:t>E.g.; ROLL_NO in STUDENT is a key. No two students can have same roll number.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/>
              <a:t>Some key Constraints are 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</a:rPr>
              <a:t>Primary Key Constraints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</a:rPr>
              <a:t>Not Null Constraints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</a:rPr>
              <a:t>Unique Constraints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</a:rPr>
              <a:t>Foreign key Constraints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fontAlgn="base"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151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54" y="200417"/>
            <a:ext cx="6462488" cy="1188720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/>
                </a:solidFill>
              </a:rPr>
              <a:t>Primary 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3" y="2460623"/>
            <a:ext cx="9771797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The Primary key constraint check for: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Primary key uniquely identifies each record in a database table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Primary key must contain unique values and can’t be NULL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 table can have only one primary key, which may consist of single or multiple attributes.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776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54" y="186769"/>
            <a:ext cx="5466201" cy="1188720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/>
                </a:solidFill>
              </a:rPr>
              <a:t>Not Null Constraints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8423" y="2460623"/>
            <a:ext cx="9771797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The Not Null Constraint check for: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By default, a column can hold Null values.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If you do not want a column to have a Null value, then you need to define such constraints on that column specifying that Null is not allowed for that column.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91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54" y="200417"/>
            <a:ext cx="5357019" cy="1188720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/>
                </a:solidFill>
              </a:rPr>
              <a:t>Unique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cap="none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8423" y="2743200"/>
            <a:ext cx="9771797" cy="28194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The Unique constraint check for: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No two tuples or records can have identical values in all columns.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15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54" y="200417"/>
            <a:ext cx="6175885" cy="1188720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/>
                </a:solidFill>
              </a:rPr>
              <a:t>Foreign 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048" y="2542510"/>
            <a:ext cx="10590662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Foreign key Constraints link two tables together.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Foreign key can be created by defining a foreign key constraint either at the time of creation or modification of a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3948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06" y="255008"/>
            <a:ext cx="5930225" cy="1188720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rgbClr val="0070C0"/>
                </a:solidFill>
              </a:rPr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506" y="1551710"/>
            <a:ext cx="11225557" cy="505128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represents how data is stored in Relational Databases.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is a collection of multiple interrelated Relations.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made up of two parts: Relation Instance and Relation Schema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has following other major components: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b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Record/Tuple/Row</a:t>
            </a:r>
            <a:b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Field/Column/Attribute</a:t>
            </a:r>
            <a:b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Domain</a:t>
            </a:r>
            <a:b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7.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15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097" y="214065"/>
            <a:ext cx="4715575" cy="1188720"/>
          </a:xfrm>
        </p:spPr>
        <p:txBody>
          <a:bodyPr>
            <a:normAutofit/>
          </a:bodyPr>
          <a:lstStyle/>
          <a:p>
            <a:r>
              <a:rPr lang="en-US" sz="4800" b="1" cap="none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4967" y="1883391"/>
            <a:ext cx="11081982" cy="4735773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(Relation)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 table is a collection of data represented in rows and columns. Each table has a name in database.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(Row/Record)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 single row of a table, which contains a single record for that relation is called a tuple. These rows in the table denote a real-world entity or relationship.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(Column/Field)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Attributes are a set of characteristics of the table.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domain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has a set of valid values,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as attribute domain.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Each row has one or more attributes which can identify the row in the relation (table) uniquely. Sometimes row-ids or sequential numbers are assigned as keys to identify the rows in a table Called artificial key or surrogate key.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 schema describes the Relation name, Attributes, and Attribute names.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 Instance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stored in Table at a particular moment of time is called Relation instance.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09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1"/>
          <p:cNvSpPr/>
          <p:nvPr/>
        </p:nvSpPr>
        <p:spPr>
          <a:xfrm>
            <a:off x="320449" y="1925180"/>
            <a:ext cx="11151436" cy="3946162"/>
          </a:xfrm>
          <a:prstGeom prst="rect">
            <a:avLst/>
          </a:prstGeom>
          <a:blipFill>
            <a:blip r:embed="rId2" cstate="print"/>
            <a:srcRect/>
            <a:stretch>
              <a:fillRect b="-7528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681046" y="1493809"/>
            <a:ext cx="483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In this </a:t>
            </a:r>
            <a:r>
              <a:rPr lang="en-US" b="1" dirty="0">
                <a:latin typeface="Arial" panose="020B0604020202020204" pitchFamily="34" charset="0"/>
              </a:rPr>
              <a:t>Customer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table, </a:t>
            </a:r>
            <a:r>
              <a:rPr lang="en-US" b="1" dirty="0" err="1">
                <a:latin typeface="Arial" panose="020B0604020202020204" pitchFamily="34" charset="0"/>
              </a:rPr>
              <a:t>Cust_ID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is the key.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449" y="214065"/>
            <a:ext cx="4592745" cy="1188720"/>
          </a:xfrm>
        </p:spPr>
        <p:txBody>
          <a:bodyPr>
            <a:normAutofit/>
          </a:bodyPr>
          <a:lstStyle/>
          <a:p>
            <a:r>
              <a:rPr lang="en-US" sz="3600" b="1" cap="none" dirty="0"/>
              <a:t>Table or Relation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869" y="5838261"/>
            <a:ext cx="10340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attributes in the relation = degree of the relation =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tuples = Cardinality of this relation = 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 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93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54" y="200417"/>
            <a:ext cx="5657270" cy="1188720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Relation Schema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995" y="1501254"/>
            <a:ext cx="11157318" cy="293527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 schema describes the Relation name, Attributes, and Attribute names.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Schema (or description) of a Relation: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Denoted by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R(A1, A2, .....An)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relation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of the relation are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A1, A2, ..., An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(or arity) of a relation is the number of attributes n of its relation schema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-name, Address,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Phone_No,Gender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relation name which is defined over the four attributes: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-id,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-name, Address,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Phone_No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domain of Gender is {Male, Female}.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3541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693" t="43237" r="31924" b="9935"/>
          <a:stretch/>
        </p:blipFill>
        <p:spPr>
          <a:xfrm>
            <a:off x="332509" y="374073"/>
            <a:ext cx="11513127" cy="61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791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68" y="173122"/>
            <a:ext cx="4824756" cy="1188720"/>
          </a:xfrm>
        </p:spPr>
        <p:txBody>
          <a:bodyPr>
            <a:noAutofit/>
          </a:bodyPr>
          <a:lstStyle/>
          <a:p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Instance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3" y="1969304"/>
            <a:ext cx="10781732" cy="41175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finite set of tuples in the relational database system represents relation instance.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stored in Table at a particular moment of time is called Relation instance.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Schema: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BranchNo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Street, City,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Instance: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(B005, 55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Jln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Johor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Bahru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80100)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(B006, 55 Jalan Perai, Johor Bahru, 80000)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instances do not have duplicate tuples.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instance change when tuple is updated, deleted or inserted.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1648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84" y="282304"/>
            <a:ext cx="6203180" cy="1188720"/>
          </a:xfrm>
        </p:spPr>
        <p:txBody>
          <a:bodyPr>
            <a:noAutofit/>
          </a:bodyPr>
          <a:lstStyle/>
          <a:p>
            <a:r>
              <a:rPr lang="en-US" sz="3600" b="1" cap="none" dirty="0" err="1">
                <a:solidFill>
                  <a:srgbClr val="0070C0"/>
                </a:solidFill>
              </a:rPr>
              <a:t>Codd’s</a:t>
            </a:r>
            <a:r>
              <a:rPr lang="en-US" sz="3600" b="1" cap="none" dirty="0">
                <a:solidFill>
                  <a:srgbClr val="0070C0"/>
                </a:solidFill>
              </a:rPr>
              <a:t> Rule For </a:t>
            </a:r>
            <a:r>
              <a:rPr lang="en-US" sz="3600" b="1" dirty="0">
                <a:solidFill>
                  <a:srgbClr val="0070C0"/>
                </a:solidFill>
              </a:rPr>
              <a:t>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1471025"/>
            <a:ext cx="10836322" cy="4970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Edgar Frank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after his extensive research on the Relational Model of database systems, came up with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 rules of his own, numbered from 0 to 12.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rules are Theoretical basis for Relational Databases.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him,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DBMS meets these rules, it can be called RDBMS.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none of the database follows all these rules; but obeys to some extent.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follows only 8.5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Codd’s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1846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11" ma:contentTypeDescription="Create a new document." ma:contentTypeScope="" ma:versionID="7e2bc2ebb5fa0162fb587fe8578bed3e">
  <xsd:schema xmlns:xsd="http://www.w3.org/2001/XMLSchema" xmlns:xs="http://www.w3.org/2001/XMLSchema" xmlns:p="http://schemas.microsoft.com/office/2006/metadata/properties" xmlns:ns2="8506bf05-5515-44a3-848b-4d524adb9b77" xmlns:ns3="7cb7cbd1-69f3-4f40-a482-6df56f4c9671" targetNamespace="http://schemas.microsoft.com/office/2006/metadata/properties" ma:root="true" ma:fieldsID="d04eb56afca385240b15e06fd3656741" ns2:_="" ns3:_="">
    <xsd:import namespace="8506bf05-5515-44a3-848b-4d524adb9b77"/>
    <xsd:import namespace="7cb7cbd1-69f3-4f40-a482-6df56f4c96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7cbd1-69f3-4f40-a482-6df56f4c967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C2F946-3838-4EB7-97AB-2D497E4AE4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203511-D145-4443-BB8E-FD83561F5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1691F-F433-4A67-894D-5E095F4FB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6bf05-5515-44a3-848b-4d524adb9b77"/>
    <ds:schemaRef ds:uri="7cb7cbd1-69f3-4f40-a482-6df56f4c96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2111</TotalTime>
  <Words>1707</Words>
  <Application>Microsoft Office PowerPoint</Application>
  <PresentationFormat>Custom</PresentationFormat>
  <Paragraphs>201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Parcel</vt:lpstr>
      <vt:lpstr>Relational Data Model : Concepts</vt:lpstr>
      <vt:lpstr>Relational Data Model</vt:lpstr>
      <vt:lpstr>Relational Database</vt:lpstr>
      <vt:lpstr>Components</vt:lpstr>
      <vt:lpstr>Table or Relation</vt:lpstr>
      <vt:lpstr>Relation Schema </vt:lpstr>
      <vt:lpstr>Slide 7</vt:lpstr>
      <vt:lpstr>Relation Instance</vt:lpstr>
      <vt:lpstr>Codd’s Rule For RDBMS</vt:lpstr>
      <vt:lpstr>Slide 10</vt:lpstr>
      <vt:lpstr>Slide 11</vt:lpstr>
      <vt:lpstr>Slide 12</vt:lpstr>
      <vt:lpstr>Slide 13</vt:lpstr>
      <vt:lpstr>Difference Between  DBMS and RDBMS</vt:lpstr>
      <vt:lpstr>Slide 15</vt:lpstr>
      <vt:lpstr>Slide 16</vt:lpstr>
      <vt:lpstr>Integrity Constraints</vt:lpstr>
      <vt:lpstr>Purpose Of Integrity Constraints </vt:lpstr>
      <vt:lpstr>Entity Integrity Constraints</vt:lpstr>
      <vt:lpstr>Referential Integrity Constraints</vt:lpstr>
      <vt:lpstr>Slide 21</vt:lpstr>
      <vt:lpstr>Domain Constraints</vt:lpstr>
      <vt:lpstr>Slide 23</vt:lpstr>
      <vt:lpstr>Key Constraints</vt:lpstr>
      <vt:lpstr>Primary Key Constraints</vt:lpstr>
      <vt:lpstr>Not Null Constraints</vt:lpstr>
      <vt:lpstr>Unique Constraints</vt:lpstr>
      <vt:lpstr>Foreign Key Constraints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shikha.gautam</dc:creator>
  <cp:lastModifiedBy>Priti Garg</cp:lastModifiedBy>
  <cp:revision>411</cp:revision>
  <dcterms:created xsi:type="dcterms:W3CDTF">2020-06-22T12:44:36Z</dcterms:created>
  <dcterms:modified xsi:type="dcterms:W3CDTF">2021-02-13T09:23:33Z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