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6" r:id="rId5"/>
    <p:sldId id="277" r:id="rId6"/>
    <p:sldId id="279" r:id="rId7"/>
    <p:sldId id="280" r:id="rId8"/>
    <p:sldId id="281" r:id="rId9"/>
    <p:sldId id="293" r:id="rId10"/>
    <p:sldId id="282" r:id="rId11"/>
    <p:sldId id="292" r:id="rId12"/>
    <p:sldId id="268" r:id="rId13"/>
    <p:sldId id="283" r:id="rId14"/>
    <p:sldId id="274" r:id="rId15"/>
    <p:sldId id="291" r:id="rId16"/>
    <p:sldId id="284" r:id="rId17"/>
    <p:sldId id="271" r:id="rId18"/>
    <p:sldId id="256" r:id="rId19"/>
    <p:sldId id="275" r:id="rId20"/>
    <p:sldId id="290" r:id="rId21"/>
    <p:sldId id="28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9c703cd42adb0f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F2129-9FB4-158D-7A4D-04491C512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58E97B-8068-B97F-777F-695D5C405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4F6141-3349-C0EA-79C6-CD3548E0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8EEC9D-ED98-BCB6-EBBA-40E74CD7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F650F-A25F-A8AA-8450-B675CEF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BA854-FE3F-8480-CC07-524184C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937045-BDDA-B0F7-A2F5-7FFEDA2B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046FD0-314C-58DB-721F-20673953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E0C4D0-106C-2979-2B48-A8D46DC2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17360-3EB8-9BD2-0F8C-786D89B8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0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A6C30B-D136-F729-F7B2-5206D6301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C580C5-0900-B9E6-4B24-F249B008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9E2643-C983-632D-4F33-B6E9CC3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B33AB9-26C5-43CD-1F1D-B144DFE1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8487A-9361-5066-DFA2-C5328A7C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9E4FE-54CE-92BB-21E0-66A5170D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BDEE6D-EB94-28C7-D65C-4496844E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9A227A-8CDE-B2C7-6026-C8DA1BCD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C5EE75-1B57-D40D-A4D5-22234928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C37380-CA35-9E9B-BD78-CF8FB4B0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3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CB4DF-3606-A0F7-8556-DBC361B9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60C8CE-E285-6236-7AF9-CEC9C229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82A6E8-38B4-E59B-86FF-D9ECCF6D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07F87C-40D9-6C34-3672-293736FD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21B854-A348-BC1F-28A1-9A7421E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1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93DDD-30A7-9DA7-B35B-88CD9ACC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BDE3A-489B-61FC-A473-12044940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A16F5-BF53-53C7-55B4-E657CBCB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B2070-0A30-EEA7-3985-63F1CD8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EA7D98-EFD4-17FB-4E68-8B530C9F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E49543-8E97-4D10-3D69-0C364FB0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C80F1-7533-42B2-2961-8FE63AB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A52A86-F894-2654-96DE-000647A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1297DA-5420-9B40-073D-CFE474F0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E6ED78-AEED-33A5-8F0D-A975F71C4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1532BC-76A1-3EEE-F282-8465749B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268A840-5CD8-E4FE-1078-B15F27E1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96970E-B117-8320-E07D-144B4949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5163C8-D3BE-2522-EFB5-5017B355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CA432-DFD7-3C63-86D1-53BF8959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CB6ED2-F397-5155-846F-78204EBF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F73CF1-5D27-00CF-A817-0AB2C78C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FFC1E6-B32A-B8BD-6676-575D2E7B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1F77BC-99BA-EF67-E5B4-70F9C71D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BB78BDC-7221-6B27-F34B-B4103FEF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9F14DF-7B70-6A85-5AC5-A1B2A1E3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8BAD6-922F-30B3-5B0E-E002170D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6B79B-1627-D976-9B45-512CA24D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A37C6F-7747-1E62-93C0-AA1C76207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6A1406-4A69-5CF1-1B67-1D9F1AE8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E67199-EAEF-4D26-C7CA-B5457F91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50B598-019C-1E3A-1733-44C5B7B7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8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5B9FE-4AB9-193F-A8A0-66734D5E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0C11ED-B26D-597E-9CF9-6CA338934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83F34A-9446-4EDD-8D82-752D1CE75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EBB0C1-286C-2773-304A-D3BF1233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0FC2A2-62B1-8556-A268-71A3284D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340631-2309-3B83-C8B3-D5D658D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6B6E60-AB21-44EA-4C7B-F9A73769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3CE237-3F6A-EB40-16D5-0EEE78FB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617863-B1D1-82BD-56D9-CCDEB189D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F55B-0727-4163-B81E-3EE91C35EC18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7FBA57-B9AB-0D3A-A699-1B78BEA8B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4AE2A-324C-DED6-D5DD-DD121185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47BF-73E5-47AB-88BA-064195920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3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tm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1.tm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tmp"/><Relationship Id="rId7" Type="http://schemas.openxmlformats.org/officeDocument/2006/relationships/image" Target="../media/image24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6.tmp"/><Relationship Id="rId4" Type="http://schemas.openxmlformats.org/officeDocument/2006/relationships/image" Target="../media/image15.tmp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2C3801-DDD9-3714-1476-F13AA69F2E9B}"/>
              </a:ext>
            </a:extLst>
          </p:cNvPr>
          <p:cNvSpPr txBox="1"/>
          <p:nvPr/>
        </p:nvSpPr>
        <p:spPr>
          <a:xfrm>
            <a:off x="932754" y="463976"/>
            <a:ext cx="10635586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400" dirty="0"/>
          </a:p>
          <a:p>
            <a:pPr algn="ctr"/>
            <a:r>
              <a:rPr lang="en-IN" sz="100" dirty="0">
                <a:latin typeface="Gabriola" panose="04040605051002020D02" pitchFamily="82" charset="0"/>
              </a:rPr>
              <a:t> </a:t>
            </a:r>
            <a:r>
              <a:rPr lang="en-IN" sz="4000" u="sng" dirty="0">
                <a:solidFill>
                  <a:srgbClr val="2F5496"/>
                </a:solidFill>
                <a:latin typeface="Gabriola" panose="040406050510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Space Science and Technology</a:t>
            </a:r>
          </a:p>
          <a:p>
            <a:pPr algn="ctr"/>
            <a:endParaRPr lang="en-IN" sz="500" u="sng" dirty="0">
              <a:solidFill>
                <a:srgbClr val="2F5496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endParaRPr lang="en-IN" sz="500" u="sng" dirty="0">
              <a:solidFill>
                <a:srgbClr val="2F5496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endParaRPr lang="en-IN" sz="500" u="sng" dirty="0">
              <a:solidFill>
                <a:srgbClr val="2F5496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endParaRPr lang="en-IN" sz="500" u="sng" dirty="0">
              <a:solidFill>
                <a:srgbClr val="2F5496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endParaRPr lang="en-IN" sz="900" u="sng" dirty="0">
              <a:solidFill>
                <a:schemeClr val="bg1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endParaRPr lang="en-IN" sz="900" u="sng" dirty="0">
              <a:solidFill>
                <a:schemeClr val="bg1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endParaRPr lang="en-IN" sz="900" u="sng" dirty="0">
              <a:solidFill>
                <a:schemeClr val="bg1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IN" sz="6600" u="sng" dirty="0">
                <a:solidFill>
                  <a:schemeClr val="bg1"/>
                </a:solidFill>
                <a:latin typeface="Curlz MT" panose="04040404050702020202" pitchFamily="82" charset="0"/>
                <a:cs typeface="Times New Roman" panose="02020603050405020304" pitchFamily="18" charset="0"/>
              </a:rPr>
              <a:t>Lab –AV3</a:t>
            </a:r>
          </a:p>
          <a:p>
            <a:pPr algn="ctr"/>
            <a:endParaRPr lang="en-IN" sz="6000" u="sng" dirty="0">
              <a:solidFill>
                <a:schemeClr val="bg1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Castellar" panose="020A0402060406010301" pitchFamily="18" charset="0"/>
                <a:cs typeface="Times New Roman" panose="02020603050405020304" pitchFamily="18" charset="0"/>
              </a:rPr>
              <a:t>AVM863- RF Integrated circuits - Course Project</a:t>
            </a:r>
          </a:p>
          <a:p>
            <a:pPr algn="ctr"/>
            <a:endParaRPr lang="en-IN" dirty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" dirty="0"/>
          </a:p>
          <a:p>
            <a:pPr algn="ctr"/>
            <a:r>
              <a:rPr lang="en-IN" sz="2400" b="0" i="0" dirty="0">
                <a:solidFill>
                  <a:srgbClr val="444444"/>
                </a:solidFill>
                <a:effectLst/>
                <a:latin typeface="Amasis MT Pro Black" panose="020B0604020202020204" pitchFamily="18" charset="0"/>
              </a:rPr>
              <a:t>Design of wideband LNAs (</a:t>
            </a:r>
            <a:r>
              <a:rPr lang="en-IN" sz="2400" b="1" i="0" dirty="0">
                <a:solidFill>
                  <a:srgbClr val="444444"/>
                </a:solidFill>
                <a:effectLst/>
                <a:latin typeface="Amasis MT Pro Black" panose="020B0604020202020204" pitchFamily="18" charset="0"/>
              </a:rPr>
              <a:t>0.4 to 2.4 GHz</a:t>
            </a:r>
            <a:r>
              <a:rPr lang="en-IN" sz="2400" b="0" i="0" dirty="0">
                <a:solidFill>
                  <a:srgbClr val="444444"/>
                </a:solidFill>
                <a:effectLst/>
                <a:latin typeface="Amasis MT Pro Black" panose="020B0604020202020204" pitchFamily="18" charset="0"/>
              </a:rPr>
              <a:t>) for mobile applications</a:t>
            </a:r>
            <a:endParaRPr lang="en-IN" sz="1600" b="0" i="0" dirty="0">
              <a:solidFill>
                <a:srgbClr val="444444"/>
              </a:solidFill>
              <a:effectLst/>
              <a:latin typeface="Amasis MT Pro Black" panose="020B0604020202020204" pitchFamily="18" charset="0"/>
            </a:endParaRPr>
          </a:p>
          <a:p>
            <a:pPr algn="ctr"/>
            <a:endParaRPr lang="en-IN" sz="2000" dirty="0">
              <a:solidFill>
                <a:srgbClr val="444444"/>
              </a:solidFill>
              <a:latin typeface="Amasis MT Pro Black" panose="020B0604020202020204" pitchFamily="18" charset="0"/>
            </a:endParaRPr>
          </a:p>
          <a:p>
            <a:pPr algn="ctr"/>
            <a:endParaRPr lang="en-IN" sz="2000" dirty="0">
              <a:solidFill>
                <a:srgbClr val="444444"/>
              </a:solidFill>
              <a:latin typeface="Amasis MT Pro Black" panose="020B0604020202020204" pitchFamily="18" charset="0"/>
            </a:endParaRPr>
          </a:p>
          <a:p>
            <a:r>
              <a:rPr lang="en-IN" dirty="0"/>
              <a:t>SC19B</a:t>
            </a:r>
            <a:r>
              <a:rPr lang="en-IN" b="1" dirty="0"/>
              <a:t>119</a:t>
            </a:r>
            <a:r>
              <a:rPr lang="en-IN" dirty="0"/>
              <a:t> – </a:t>
            </a:r>
            <a:r>
              <a:rPr lang="en-IN" dirty="0" err="1" smtClean="0"/>
              <a:t>Adhvaith</a:t>
            </a:r>
            <a:r>
              <a:rPr lang="en-IN" dirty="0" smtClean="0"/>
              <a:t> </a:t>
            </a:r>
            <a:r>
              <a:rPr lang="en-IN" dirty="0"/>
              <a:t>Ramesh</a:t>
            </a:r>
          </a:p>
          <a:p>
            <a:r>
              <a:rPr lang="en-IN" dirty="0"/>
              <a:t>SC19B</a:t>
            </a:r>
            <a:r>
              <a:rPr lang="en-IN" b="1" dirty="0"/>
              <a:t>128 </a:t>
            </a:r>
            <a:r>
              <a:rPr lang="en-IN" dirty="0"/>
              <a:t>– Ujjwal Dwivedi</a:t>
            </a:r>
          </a:p>
          <a:p>
            <a:r>
              <a:rPr lang="en-IN" dirty="0"/>
              <a:t>SC19B</a:t>
            </a:r>
            <a:r>
              <a:rPr lang="en-IN" b="1" dirty="0"/>
              <a:t>131</a:t>
            </a:r>
            <a:r>
              <a:rPr lang="en-IN" dirty="0"/>
              <a:t> – Tushar Rathore</a:t>
            </a:r>
          </a:p>
          <a:p>
            <a:pPr algn="ctr"/>
            <a:r>
              <a:rPr lang="en-IN" sz="1100" dirty="0"/>
              <a:t> 	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905DD217-5806-49B5-9821-00517FF8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97" y="1421801"/>
            <a:ext cx="2082006" cy="1919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2577A9-FD92-89B4-6EB0-DB9016F99579}"/>
              </a:ext>
            </a:extLst>
          </p:cNvPr>
          <p:cNvCxnSpPr>
            <a:cxnSpLocks/>
          </p:cNvCxnSpPr>
          <p:nvPr/>
        </p:nvCxnSpPr>
        <p:spPr>
          <a:xfrm flipV="1">
            <a:off x="778207" y="4833163"/>
            <a:ext cx="10535787" cy="149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114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Calculation: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86603" y="789211"/>
                <a:ext cx="11409528" cy="393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Setting,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60 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 </a:t>
                </a:r>
                <a:endParaRPr lang="en-IN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Gives,</a:t>
                </a:r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DC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.7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(8.5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3" y="789211"/>
                <a:ext cx="11409528" cy="3933193"/>
              </a:xfrm>
              <a:prstGeom prst="rect">
                <a:avLst/>
              </a:prstGeom>
              <a:blipFill rotWithShape="0">
                <a:blip r:embed="rId2"/>
                <a:stretch>
                  <a:fillRect l="-427" r="-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blob:https://web.whatsapp.com/27d3c460-e9b1-4670-92cd-0e9398ee2e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120462"/>
            <a:ext cx="6301414" cy="42770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89" y="3258973"/>
            <a:ext cx="4638889" cy="303312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55" y="160338"/>
            <a:ext cx="4480982" cy="29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h0AAAFlCAYAAABP+VrWAAAAAXNSR0IArs4c6QAAAARnQU1BAACxjwv8YQUAAAAJcEhZcwAADsMAAA7DAcdvqGQAACX5SURBVHhe7d0NkBz1nd7xXq2EhVaAhfUONsIGtMgCjAQC2wJkWxSSeI05yVyqDpszB9b5iJ3UGfmc4AWrLryEpGyTOIgkFZewfTHK3RGL0y4gbMkypjjD3RErFQQWImdKL4tf7oQk40Mzm+fX071qZnt6umdnevrl+yn9qt/+M7vbmul+5t893Q4AAAAAAAAAAAAAAAAAAAAAAAAAAAAAAAAAAAAAAAAAZMYG1YhXu1QzVY00a9un2qxa7k4dk+RnAACAFk3whllk4WCuaqqqR7VNtV4VJqqthQgLE4dUV9mMgCQ/AwAAFJT1QKytjboWqrarwnoi4rQN6+lI8jMAAMA4ZLWnwwKC9UC87E5FS9I2qNXHAQCAFmT58Eq9YW8YpxciSdugVh8HAACayHJPx1m10aaStA2K+zj/JFOKoiiKoo5VryqRrIaOw6qXaqOj/N4HvzfCl6RtUNzH2QmmccuEzacCNTQ0pEH4MupYeevJ3qOhy6laDQ4OjgjrqUnp9VQdGBiwnUTocqpWej1V9XpiPTWviiqxLIeOvaoz3aloSdoGtfo4AADQgqyGDrNJtUplh0HMbaoXVWG9F0naBrX6OAAAkFCWQ8dWlfVE2PU17NjRMtUdKmNfe7Wvv/phIaptlFYfBwAAErLjMqEGBgYmHnfccf9m2knT+idNmbz1D37/9/+rt8i5++67F0+YMGHtydOnv/PoPx09dOTIoVeOHj369Lp1657ymji33HLLpJNOOmnNlCknXD9t2oknaPzpSqXy72+++eY3vCZFZMGl4TpFzdDQ0MiKFStYT01468k+GNjrCg3YMXitp96enh7WUwS9nirPPPPMpLvuuqvqzUIIvZ4qej1N0uuJ9RTtqOodqkTndjTs6XjttdcWvHHo0MAVK1d84vTTTrv329/+9jRvkfP3f7/3Q7Nnz/n0gv4F15966imfXLLkorsuueTSrX/x6KN25tska3P88Sfc+c5p07513nnn/LPzFy269Kyz5g+cdPJJN9gyAABQPg1Dx5QpU66bP3++M+m4445efPEHTz711FM/6S1SoJjkzO/vd6ZNO/n7J588bVFf35Qv903t+8WVq1Zd8ZPnf/KQmkysVH77yaVLl1ZPP/29N12ydOn0SZMmDrx77rt3154BAACUTWjouOqqq6ZM6O29cfq7ph/465/89Xd+8YvXnekzZlzvLXasG1OcSuWf3vjwhz/8t4sWLVr/46ef/uLu3budk6e962NqMmn27DlHzl6wYEKl8tanvvSle+YsWbLkKxdffPH3a88AAADKJjR0zDtl3vnvPf2975s1a+aPf+fjH7/56R/96MiEngmLnn322fd7TZyRkapT7ekZvTDI2rVr//Kpp56qHHrj0EkKLT2nnDL3gT2vvFJdvHjxZStXLd35PzZt2qhm7qEXAABQPqGho2dyz/Xz5s1zjj/++OMefvjha1/Zs+e1E088cUpvb+/vek1cwUuR9ff3v+PNN9/seetotbpv3z7npptuemD/vn2ffO655//u7LPPnnTlypW/98Mf/vCbXnMAAFAyY0LHNddcc8Jbv61c13/22c7MWbOunD5jxqbFF1xw1junTXMmTZ7s3hp+ZGTiSE9Pj1OpVn/rPkg++tGPXnfae06b0Nc3efj5558/YvOuvfbab1144QXn/+jpp7/x5pu/dU5+17suchsDAIDSGRM6pk+fvuTcc885/R//4R9+9v9effWemTNm3DN1ytQNP9u9u3pC39T+n//85xe99daR34yMOE5v78QF999//6e+ePsX75k+fcY33nPaac5ItfrN9evXv/sLX/jC49/61p/98caNG1dsfeKJCXa+hxxwfwgAACidsNBx64L3L3AmTz7+L5csWfInixcv/pNLL136me0/+P5P5s6Z845f/epX16p+/atf/tKZNWvW2YsWLf7vi5dcsO4jH/3IL5U4vr5gwYK7+44endTXN/X8D5x/3r8786yzBq++5prPvPnmb179zZEjd3k/BgAAlMyY0LF06dJHeydM+Mreva/d481yKYz80auv7vn6xIkTd0yePHn7ccdNWntg+MCXTjvtPXed3d9/27Yf/OCMiy+++HPW9l/dddcr5557ztJJE3u/+u5TT334zDPOuP+vHnvs3AsvvPAJ98kAAAAwLlwRMQa70qY3igjeeuLKrU14dwVlPTVhVyQdGBgI/fIAjrErknp3LUY0uyJpYW5tDwAACobQAQAAUkHoAAAAqSB0AACAVBA6AABAKggdAAAgFYQOAACQCkIHAAAlUXWcoyN2C7VjlfhaG+NB6AAAoKDqQ0bP2JBhy1MLHoQOAAAKIkbICJNa8CB0AACQUwoZlRZCRtcQOgAAyImQkJGr/Tiho3X6/x5TAAC0TUohY6Ket+KNdxSho3X6PxpTAAC0rAs9GakFDkPoAACgS7oUMnoClVrgMIQOAABSUraQUY/QAQBAh5Q9ZNQjdAAA0CZdCBm9WQ4Z9QgdAAC0KAMhQ79CfhA6AACIiZAxPoQOAAAaIGS0F6EDAADPFStX2q5+NGgQMtqL0AEAKC16MtJF6AAAlAYho7sIHQCAQgsGDUJGdxE6AACFknJvBiEjAUIHACDXCBn5QegAAOQKISO/CB0AgExLM2Q8sWWL/ZRg0CBktBGhAwCQKd3syaj29BAyOojQAQDoqpRDhqEno0sIHQCAVHU5ZBA0uojQAQDoKEIGfIQOAEBbETLQCKEDADBuwaBByEAjWQ8dG1R6Dbu1SzVT1UhU21aXAQBCpNybQcgoiCyHjuWquaqpKr3GnG2q9aowUW2jlq1Vxf0ZAFBahAy0Q5ZDx2rVFtVhd8pxHlD1q8J6IqLaNnuevSp/2SaVhZA+dwoASoqQgU7Iauiwnb7t/F92p6JFtZ2iinqeHSo/gNjzfE71NZUfQgCgFAgZSEOWezrqDXvDOOdcRLUNLtup+qzqBdUhlQWOrSoAKLxg0CBkIA36v88kCwTWC2GBwA8BNs8Of9g8Cwu+qLZ3qh5UNXqe2Srr3bhBZb0bdlKpudUbGr0f4xsaGvLGACBbrli5shYxOuyJwUGlmKzuXtAuBw8enLhmzZqKN5lrdqhjs8pOAvUtVG1XWWgIimo7T5VkmT23LbM2rej8u7kAFMxYTzF464ktdxODg4PVkRH7oI569YdMOlx56jlvSK+nil5PhfhbOuyoqrc2Gl9WV6z1OtgJnme6U9Gi2h5RNVpmYeWs2igA5J9CRjUYBJTEOGSCTMlymrNDIKtUFg7MbaoXVf45GUFRbRst+z8q+4qsHV7xl12vOqja404BQIaFhAz96xhCBsYty6HDzsGwXgo7wVPvJ2eZ6g6VsUMidmjEDwtRbaOW2bkbwWWfV31axbdXAGQOIQN5l/XjVhYK7E1lNV/l93JYkLhaFQwHjdqaVpcBQFcFg4Y2Urad6hRCBjou66EDAEqli70ZhAx0HKEDALqoiyGDoIHUEToAIEXdChmPDw1V7xwY8GYD3UHoAIAOCwaNDoeMCX7I8IqeDGQKoQMA2izl3oxg0NCPA7KL0AEAbdDF3gyCBnKD0AEALUixN4OQgcIgdABADIQMYPwIHQDQQEqHTAgZKA1CBwB4utSbQchAaRA6AJQWh0yAdBE6AJQKh0yA7iF0ACg0DpkA2UHoAFA49GYA2UToAJB/Eyak0ZtByADGidABIHeCPRkrVq7sccc6g0MmQBsROgDkAodMgPwjdADIJE4ABYqH0AEgM+jNAIqN0AGga1LqzSBkABmROHRoI3F7cCPhV8Vx9mnZZV4zAAjVhd4M/SgAWRA3dMxUqBj2NhL3evPeRk80W8u2eQFkgzcbANIIGvRmADnQNHR4PRsH1HCGxh/TrDl1b+5gnaM2R9T2lhL0fNhGrb4ASDBkWNn2wVvUTm7QGBocHHF/CoDMaxY6FuqtvFhDN2j0Os7VGu6vLQq1U236vLaX67F/qJrtLSsa24jWF1BawaChN0Mn3g/0ZgA51yx0WIj4hN7cUUGjkfE8FkDGpdCbQcgACqbp4RUA8KXcm0HIAAqmldCxsOI4h7U1WK3x0RNMNdysYVEPpQClRdAA0C5JQ0efwsVDetAUm9DG6FMan2HjGl6lrcWNNg4gvzhsAqBTkoaO01XnqdZoQ7FFW4rrtIFyv9Gi2qTpS1T0dgA5Q28GgDQkDR1mv7YYwxr2qc7QBmSHyuY95y4FkAsdDhr0ZgAYo5XQYRcBm6nhuaqK6llVn7Yo12m4V8v4tgqQUSkGDUIGgDGSho49qhdUj2iL8qSG1rvxayWPPXqiD2pDs1vTADKEoAEgK5KGjsO9jnOLNmJHbEIP3qhyezY0z04wvc/GAXRPMGR0IGhw2ARAy5KGDjN61VHVJk0Pa3qm6tbaYgBpozcDQB60EjoAZABBA0DeNAsd/oXARrtqo4oLhAGd1cGgwWETAB1HTweQcSkFDUIGgI5rFjqC52+4pXl2EbB1wXmqWdowvq4n26hxvjILjJMFjCtWrLBh1d5j3ux2IGgA6JqkPR0LFS7sVvd2bY6gYW3A7teyG7UV4/AK0AILGn55s9qFoAEgE1o5vGKh4qLa6DHamF3gjQKIqUNBg/MzAGRS0tDhXhxMG7F7gxtLK81frfnuJdHdlgBC1b1v2skPG+1+XgBoi6Shwy4OdnnVcZ7xpkdpHhcHAyJ0IGjQowEgV1o5vGLB40N1G7seLg4GjOUHjTaGDc7PAJBbzUKHXadjd9VxLvOmATTRgaBhOHQCIPfi9HTYXWW32QZUAWSDNw9AnXYHjceHhuwEbcIGgMJoFjr863T41+G4xd+wqlZ7bTrJQo5tbK12qeyW+o1EtY1atlzlL9unWqgCYtGLpq29Gl7AcMubBQCFEfecDvembt7G8HJvnt3evpOXPrcwMFc1VWUb4G2q9aowUW2jllnAeFhlf5Mt+z3Vn6uiwg0wGja8yXHRC4+gAaAU4oaOoK2BDeQmPcFVGu7zNsLt7P2w59qiOuxOOc4Dqn5VWCCIahu17DbV91RbVcaG81XD7hQQ4AcNK29Wy/z3kPc+AoBSaCV0jNLWco234XQPv6jadUXSPpX1TrzsTkWLajtF1WzZ37lTQAMEDQBoj3GFDm2F3UMsqgN6ohmqTt57xe99iHPoI6pt/bLJKjuXw3Yqzc4bQYl4r217XYwLQQMAalrZEC7XVvhJb9wuCvaYwsYftDls2I5/h+qzKv/Qh83bpLJ5O22GJ6rtnaoHVVHLXlLdoLLDL2tVqwLTJtFOZ2hoyBtDXtmN1sbLvnkCAEV28ODBiWvWrKl4k201U8867H/y86qT316xQyabVXYSqM9O+tyustAQFNV2nirJMntuW9bqN1gSBZSyUjDL3HoKvK7HVd7TtYW3nughaWJwcLA6MmJ3/UcUvZ4qAwMD4+rdLgO9nip6PbGemjuq6q2NxtdsxdrFwQ5ry+cePqk6zkN6Z/vHpa23oFOsl2Gv6kx3KlpU2yOqVpahJNoRFgLvCf0DADQSJ83t1xZ5mW1QU77UuYUaO9RhPRnGvmnyoirsmyVRbZst+7zK7z25XnVQZTe2Q4GNN2wQNAAguWahwy4O9j41skMOabNzMKwn4pDKdg7LVHeojB0SsUMjfpCIattsmZ3vcUBlyyyAfFrln8+BgtF/clvChjcJAEggTk9HN1nPim3grYLXz7CwcLUqGA4atTVRy+y5Gi1DQRA2AKD7sh46gHEjbABANhA6UFjj6d0gbABA+xE6UDithg0/aBA2AKAzCB0olPGEDW8SANAhhA4UQiu9G4QNAEhXu0JHX8Vxfuxv+DW+wZsPdFQrYcMQNgAgfW3t6bD7sGgwR086TXuBTl4mHXADhzcaG70bANA97Qodh3sd50Oqq7U136+yW9538jLpKDELG0kDhwUNK28SANAFnNOBXCFsAEB+NQsd/g3f3E+WzUptN2s423ss0Db+a8ybbIqwAQDZQ08HMi9J2DCEDQDIpmahw2741ud/avQ25pu0B1gXnKeaVXWc1/VkGzW+v/ZQYPzo3QCA4kja07FQ4WKxhs/WJkcNa0t/v5bdqD0Eh1cwbhY2kgYObxQAkFGtHF6xUHFRbfQYbfEv8EaBcUkaNggcAJAPSUPHHtUL2sLf638S9UvzV2v+DhWHV9Ay77UUC2EDAPIlaeiw63FcXnWcZ7zpUZr3kJ7sPm8SSCxu4LCwQeAAgPxp5fCKeyEwf8Pvl+bd6i0HErGwkSRweKMAgJxpJXQAbRM3bBgCBwDkG6EDXZOkd4PAAQD51yx0cEVSdIS9XrzRSIQNACgOejqQuitWrPDGohE4AKBYmoWOMVckjSq1de8y6z0WGIMeDgAoL3o6Wmc7z/pCBK2gWOuIwAEAxRTnnI7vak/Rynka43lsHtiOsb7QAIEDAND08Ir2AM9ruM92GjFOFB098VTDJ/XYb6g43FJyBA4AgGl6eEUN7tOewL+L7FWa5QaQBvVTtZliVyftdZw5Gt9eexaUlb0uvNGGLGwQOACg+JqGDs+wQsRM2zFoD7LOm/c2Chr7tWyZteHqpDBxA4c3CgAouLihY5QeYD0fYd9coWcDowgcAIB6iUMH0AyBAwAQppXQ4Z8sulrjMzU+bDuZGCeZogTiBI7Hh4a8MQBAmSQNHX0KF3YL+yk2UXWcT2l8ho1reJX2NjfaOMopTuCghwMAyitp6DhddZ5qjfYcW7SHuU7B4zFNz1Ft0vQlKno7SojAAQBoJmnoMPYtlWEN+1RnaC+yQ2XznnOXonQIHACAOFoJHbO195ip4bmqiupZVZ/2OtdpuNcCiIbAKAIHAMAkDR17VC+oHlHIeFJD6934tZLHHj3RB7Vn2a1plEicXg4AAEzS0HG413FuqTrOEZvQgzeq3J4Nuwqpxu+zcZRDnMBBLwcAwJc0dJjg7e43adq9WilXIS0XAgcAIKmkoaPod45FDAQOAEArWunpcG/6pvCxq+o482uzUBYEDgBAq5KGDv/QyuV64FkavqjwsU/h4zJvOUqOwAEAaKSVng6z1XYuqlka79Vwm30CVtml0VFQzXo5CBwAgCithg7f6C3vNb6p6jg3aq/E+R4F1CxwAADQzHhDx+gN3zS+Wk+2UemDi4MVTJzAQS8HAKCZVkPHctsRqQ5ovKLhMtvpqOwrtCgZAgcAII6kocO/rf2TVcd5ScP+XseZoyfZ7i1HwVi49EZDETgAAHG10tPh3lVWYWO+HryrNqtjNqhsp2dlP8vu+dJIVNs4z7NWtVllN7KDaGXZ+mqIwAEASCJp6LCvzH5Ce5pm520srzrO7d54q5ar5qqmqmzntk21XhUmqm2c51mo+nJtFKZZ4AAAIKlWejrSYl+/3aI67E45zgOqflVYL0VU22bPYz0bn1Nx35gElN4swAEAEFtWQ4cFAeudeNmdihbVdoqq2fPcqPqu6qfuFDisAgDoiCz3dNQb9oZhPR31otoGl9mhlw+ottoMEDgAAJ3TqR2IndOxSImm1UMWFgh2qD6r8gOBzbOv5Nq8nTbDE9X2TtWDqkbL/qXqZpUFEQsgdpjlBpV/KMYkOrdhaGjIG8unK1as8MbCPZ7zvw8A0B4HDx6cuGbNmoo32VXjPZHUDpnYN0ksCPjsZE/7aq6FhqCotvNUjZb9rsoCRX3tU1mbVtjjc0u/vF17pWF5zcZNwaxtz1Vk3nqiZ6mJwcHB6sjICOupCb2eKgMDA3nq3e4KvZ4qej2xnpo7quqtjcaX1RVrPQ17VWe6U9Gi2h5RNVr2lMo2VH5drrKvA5+hCvaklEKzUKEVxEYdADAuWU5zdghklcp6MsxtqhdV/jkZQVFtkzwPAADokCyHDjsHw3opDqnsU/gy1R0qY4dLghfyimobtQxCLwcAIA1JQ4ddBn131XEu86ZH2TkcWrZZey+7y+xWPXE7rntxq8p2eFbzVX7vhAWJq1XBEz4btTVRy3xhz1l4BA4AQFra3dNxlvZgJ3njAAAAo+KGDv+usj/VA96rj77bvOnR0rx71e4lDf+x9hBknf2/eaOh6OUAALRTW3s6tIfaoWp2XxZkAIEDAJC2uKFjq+2EVOdUHecV7a2WedNvKz0Z9y8BAAChkvZ02F1m36cH2cW1kFP0cgAAuqGlwyv2TRXbcflVcZx9Yd9oQf4QOAAAnZI4dChkPKK9kp00OkpPMlvz7ORSu408MsxCojcKAECqkoaOmVXHWaZ6yD4RB2qW5r2uCt7jBBnTLHDY/6U3CgBA2yUOHao3tGf6Tm1y1LDm3a/hXO3V7OJgyBkCBwCg05KGDruS5wkKFv+8Njlqpub9sYZ7tefiK7MZ1KyXAwCATkscOvSAbapbbCcWqAOaN0NllxJHxtj/kTcail4OAEAakoYO2zut0R5snTfpqjrOfs2za3fYHV0BAADGSBw6jB50n3069qvXceZoHtfuyCB6OQAAWdFS6EAxEDgAAGlqFjrsVvaH7dNynArc2h4ZYP8n3igAAF1HT0dJ0csBAEhbs9Bh91rpsx1UnFLbqzXkK7MZQC8HACBr6OkooGaBwwKiNwoAQGpaCR0zK44zbDu2YFUd53ZvOQAAwBhJQ0efAsejetAMb3qUPjrfS/DoPguA3mgoejkAAN2SNHScrjpPtcZ2XoGaqsDxjPZ2l6j49kpG2f+VNwoAQOpaObxiVx+1e7AEHdbe7FFvHF3SrJcDAIBuSho6duoBz2vPVn/Dtz7Nu07LNip88O2VDKKXAwDQbUlDx8Kq41ypB9Xf8O2Q5n1Qyx8Jzi/4xcL0p42prtEP7+rPBwCgmaShA8dYz0F9ZZJ+scz+bgCA8kgaOrhYWAbRywEAyAN6OgrOwp83CgBAVxE6co5eDgBAXhA6CoxeDgBAlhA6coxeDgBAnhA6CopeDgBA1hA6copeDgBA3hA6CoheDgBAFhE6coheDgBAHhE6CoZeDgBAVhE6coZeDgBAXhE6CoReDgBAlhE6coReDgBAnhE6CoJeDgBA1hE6coJeDgBA3hE6CoBeDgBAHhA6coBeDgBAERA6co5eDgBAXhA6Mo5eDgBAURA6coxeDgBAnhA6AABAKrIeOjao7PCC1S7VTFUjUW1bXdZV+oXsdwpFLwcAIG+yHDqWq+aqpqpsB7tNtV4VJqpt1LK1quCyr6r+m6pPBQAA2ijLoWO1aovqsDvlOA+o+lVhPRFRbRstm6dapfqayl+2Q3WiquuhI6qXAwCAPMpq6LCdvvVAvOxORYtqO0XVaNkR1dWqre5UjvTUemUAAMiVPJ1IOuwN45xzEdW20TILL3erXlT5bbqCXg4AQBFl9ROzBQI71PFZld8TYfM2qWzeTpvhiWp7p+pBVZznsRNKrVfkBpV/uMUkCgBDQ0PeWOuuWLHCGxvr8TY8PwAA43Xw4MGJa9asqXiTuWa9DptVdhKob6Fqu8pCQ1BUWztvo9nz+I+3svHxGHcPhfVyRJXXLNcUzArxd3Sat544lNbE4OBgdWRkhPXUhF5PlYGBgTz1bneFXk8VvZ5YT80dVfXWRuPL6oq1noa9qjPdqWhRbe28jajnseDxN7XRMT0cmcO5HACAPMtymrNDIPbtEr/34TZVo/MtotpGLbOvzr6kynzgAAAg77IcOuwcDOulOKSybuZlqjtUxg6XBA+HRLVttMwOs1yjukrlL7Pap7JlqdMPt58PAEAhZf241a0qO6RgNV/l93JYkLCvuwZ7Jxq1NWHL7CTSOd68YNm84AmmmaBfzH43AAByi5NlMoJeDgBA0RE6coBeDgBAERA6AABAKggdGcChFQBAGRA6Mo5DKwCAoiB0dBm9HACAsiB0ZBi9HACAIiF0AACAVBA6uijq0Aq9HACAoiF0AACAVBA6uoQTSAEAZUPoyCAOrQAAiojQAQAAUkHo6AJOIAUAlBGhAwAApILQkTJOIAUAlBWhI0M4tAIAKDJCBwAASAWhI0WcQAoAKDNCBwAASAWhAwAApILQkRIOrQAAyo7Q0ToLEfUFAAAaIHS0znon6iuU0giBBABQeoSOLlNSaRhWAAAoEkIHAABIBaGjwzi0AgBADaGjizi0AgAoE0IHAABIBaGjg6IOrdDLAQAoG0IHAABIBaEDAACkgtDRIRxaAQDg7QgdAAAgFYQOAACQCkJHB3BoBQCAsQgdAAAgFYQOAACQCkJHm3FoBQCAcIQOAACQCkIHAABIBaGjA8IOo3BoBQBQdoSODog6rwMAgLIidLQZvRwAAIQjdHSAhYxgebMBACi1rIeODSo7VGG1SzVT1UhU21aXAQCANsly6FiumquaqrLegm2q9aowUW1bXQYAANooy6FjtWqL6rA75TgPqPpVYT0RUW1bXQYAANooq6GjT2U9EC+7U9Gi2k5RtbIMAAC0WZ5OJB32hnF6IaLatroMAAAUkO307aROO+fCZ/O2qxa6U8dEtf2IqpVlwZ/hn2RKURRFUdSx6lUlktWeDjvH4qXa6CgLBMbvjfBFtd2jamVZ8GfYCaZxy4TN72aZsPndLBM2v5tlwuZ3s4y9R8OWdatsQ8Pv1Lyy+DtVVbaTCFvWreJ3ildZ/J0qqsSyHDr2qs50p6JFtT2iamUZAABos6yGDrNJtUplJ4qa21Qvqup7OkxU21aXAQCAEml04S47D2Ozyg8LJgsXB7PnyBp+p3iy+jtZN2aWWDcvv1NzWfydrDs8ax80+Z3iyeLvdFSV+JwOtBc703j4neIhdMTD7xQPO9N4+J3iaSl0ZO2PQPtlbcOXVayneGybkcWAljWsp3hsp2UBDdEKs54IHQAAIBWEDgAAkApCBwAASAWhAwAApILQAQAAAAAAAAAAAAAAAAAAAMRg92Wx+7PYlQat7L4tjSRpWzSsp3ha+dvtfkN236G17lQ52HqyGzEG11PUFWQfVPltbV1NVZVB/Xp6SNVoPSVpW1QLVdtUs9ypcLae/q+q7OvpB6rZ7lS4sPXEF1XawDZ2/sbeVrLtMOzmc2GStC2auH97/Q60bDvUVl4j1t7e1GVZR8ZCRHA92c7ycndqLGtn69Hfkdhjm4WUovDXk/2tUevJ3mffU8VpW0QfU9m9TOx9ZK+VqJ1p/Tq1HautpzK8nuKuJ3s9/S/VH6psvdRPvw1JJD57wfWrdrhTtdvff1W12p16uyRtiybJ33666kTVn7tTjnNYtUX1AXeq2Fp5jdgnjkWq77hT5eCvpx+5U7X19DXV76jqN2jW9nOqP1IdsBnyGdWtKttwFllwPdnf6r+ewtaT72cqv6194j9DVYad6VMqu5fJOap9qkavDVun81XBdeq/9soguJ722owG/O34X6hsPdl2fFB1rorQMQ72AjT2wmsmSduiSfK371RdpmI9NWefHm5S/WvVIZtREknfd0dU+92pckmynvxw7wcSC7MWWPydBmpsndr6ed2dQiO2Hf+IKtb7jtAxPi+r5qpsh9BMkrZFE/dvt43fl1Wb3KnyiVpP/0Flnx7KGNDqRa2ng6qPq+yOnLYDLcuhlTDWkzFHFbae7LDB36qs+9x6Gj+h8nuH0Ji99hqtU9S8X3WHKjTEEjris+NZUcf+gpK0LZpW/3b7VGEbv6+ottqMgkuynvzzPMqwXuolWU/W7lKVfTK1bZudQGo7CDvEUnRJ1pOx0GFhzLrPL1FtV5XlnI647LygJOsUte34/1T9qepJFaFjHKzrqL776EyVHeuy7sqgJG2LppW/3Xo4XlDZMej/bDNKIMl6svM8blHZG9jKxr+hspNui/6JK8l6snY/VAXPEfq6apWq6N9gCVtPdo6GnbNQv57qD6dY75mdB3Obqizf9InDen7CXnth6xS1Hg7rPXtAZdvxMYHDEDri87u1/WOnUZK0LZqkf7t9iv+pyno4yhI4TJL1ZCdC2qdSv+zraHZm+NWqom/8eN/Fk+RvT9orUla2Tm3HOcOdQhT7psv/Vv1bVcPAYQgd8dkL0L5WZl2Rxt7cn1eFnX+QpG3RJPnbbdl/UtkOtEyBw5T5NZKEv56WulO19WTfULEu3PoNm9/WPrVbOLNeoH+hspMmi37ybXA92d/uv57C1pPtHMz1quB6snOG+AR/jK1T+6pocJ36rz0cY+vlP6qsp8x6YBsGDiRnK9dehLZSrewkNV/wmgsmqm3RxV1PNvTbBKsMhw1MktdTUNSyIrL1ZDvU4HqynYDxr6MQZPPC2hZd/XoKXsgqeL0JE9W2LOwwU/3FwcLWExcHG3txMPuQ6F+Hw86Z8q/nEazHVCeoAAAAAAAAAAAAAAAAAAAAAAAAAAAAAAAAAAAAAAAAAAAAAAAAAAAAAAAAAAAAAAAAAAAAAAAAAAAAAAAAAGBhxXEOqTZXHWeON28MLfuu2uwbcZxl3qy30fLbo5YD6K4J3hAAumlnj+N8RcMLNJxfmzXGQoWJKzX8nmq7OwdArhA6AGSCNkZbNDhBwWJJbc7bVR1nlQZvqN2fKZioGYC8IXQAyIo9qheUJi4JOcTSp/nXavichrtqswAAAFq3XIGjqlrjTfvC5vdVHOdphZARK43vUn297pwO93F+GytNr9Owx1sOAABKaqZCwwHVhmAwUFCwE0h3aV6/N8sNHKrgiaf+Y/3QERZUGoUaAABQNgoE9g2UYMAICyLLNb3XCxejvMe6ocPGCRhAtnBOB4BM8U4oPUXB4ZraHOdcVSV4AqmCxCIN3lDtt+kwav9NNX5dj/muhhxaATKA0AEga+zrs3+lcGAnlJ5RcZy7NO95TSc9gXS413Fm6bl6VOfouQ5reI/m0/sBdAmhA0DmaMP0XzRYrLpCdZ7CwsOat8+WGY3/jQYnqGa7M5rbqQAyVc8zVYHjxwowH6PHAwAAGPc8DgUD91spGvrnd/j88zyCJ5K6J4lqnntOh+oRf9xbbtwrn6odh1kAAECNgoF/Iug6b1a90WBiZQFE9afBoKHHjp7P4ReBAwAAAAAAAAAAAAAAAAB8jvP/Ac1T4TCpDzt7AAAAAElFTkSuQmCC"/>
          <p:cNvSpPr>
            <a:spLocks noChangeAspect="1" noChangeArrowheads="1"/>
          </p:cNvSpPr>
          <p:nvPr/>
        </p:nvSpPr>
        <p:spPr bwMode="auto">
          <a:xfrm>
            <a:off x="1951372" y="2856314"/>
            <a:ext cx="5711557" cy="57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data:image/png;base64,%20iVBORw0KGgoAAAANSUhEUgAAAh0AAAFlCAYAAABP+VrWAAAAAXNSR0IArs4c6QAAAARnQU1BAACxjwv8YQUAAAAJcEhZcwAADsMAAA7DAcdvqGQAACX5SURBVHhe7d0NkBz1nd7xXq2EhVaAhfUONsIGtMgCjAQC2wJkWxSSeI05yVyqDpszB9b5iJ3UGfmc4AWrLryEpGyTOIgkFZewfTHK3RGL0y4gbMkypjjD3RErFQQWImdKL4tf7oQk40Mzm+fX071qZnt6umdnevrl+yn9qt/+M7vbmul+5t893Q4AAAAAAAAAAAAAAAAAAAAAAAAAAAAAAAAAAAAAAAAAZMYG1YhXu1QzVY00a9un2qxa7k4dk+RnAACAFk3whllk4WCuaqqqR7VNtV4VJqqthQgLE4dUV9mMgCQ/AwAAFJT1QKytjboWqrarwnoi4rQN6+lI8jMAAMA4ZLWnwwKC9UC87E5FS9I2qNXHAQCAFmT58Eq9YW8YpxciSdugVh8HAACayHJPx1m10aaStA2K+zj/JFOKoiiKoo5VryqRrIaOw6qXaqOj/N4HvzfCl6RtUNzH2QmmccuEzacCNTQ0pEH4MupYeevJ3qOhy6laDQ4OjgjrqUnp9VQdGBiwnUTocqpWej1V9XpiPTWviiqxLIeOvaoz3aloSdoGtfo4AADQgqyGDrNJtUplh0HMbaoXVWG9F0naBrX6OAAAkFCWQ8dWlfVE2PU17NjRMtUdKmNfe7Wvv/phIaptlFYfBwAAErLjMqEGBgYmHnfccf9m2knT+idNmbz1D37/9/+rt8i5++67F0+YMGHtydOnv/PoPx09dOTIoVeOHj369Lp1657ymji33HLLpJNOOmnNlCknXD9t2oknaPzpSqXy72+++eY3vCZFZMGl4TpFzdDQ0MiKFStYT01468k+GNjrCg3YMXitp96enh7WUwS9nirPPPPMpLvuuqvqzUIIvZ4qej1N0uuJ9RTtqOodqkTndjTs6XjttdcWvHHo0MAVK1d84vTTTrv329/+9jRvkfP3f7/3Q7Nnz/n0gv4F15966imfXLLkorsuueTSrX/x6KN25tska3P88Sfc+c5p07513nnn/LPzFy269Kyz5g+cdPJJN9gyAABQPg1Dx5QpU66bP3++M+m4445efPEHTz711FM/6S1SoJjkzO/vd6ZNO/n7J588bVFf35Qv903t+8WVq1Zd8ZPnf/KQmkysVH77yaVLl1ZPP/29N12ydOn0SZMmDrx77rt3154BAACUTWjouOqqq6ZM6O29cfq7ph/465/89Xd+8YvXnekzZlzvLXasG1OcSuWf3vjwhz/8t4sWLVr/46ef/uLu3budk6e962NqMmn27DlHzl6wYEKl8tanvvSle+YsWbLkKxdffPH3a88AAADKJjR0zDtl3vnvPf2975s1a+aPf+fjH7/56R/96MiEngmLnn322fd7TZyRkapT7ekZvTDI2rVr//Kpp56qHHrj0EkKLT2nnDL3gT2vvFJdvHjxZStXLd35PzZt2qhm7qEXAABQPqGho2dyz/Xz5s1zjj/++OMefvjha1/Zs+e1E088cUpvb+/vek1cwUuR9ff3v+PNN9/seetotbpv3z7npptuemD/vn2ffO655//u7LPPnnTlypW/98Mf/vCbXnMAAFAyY0LHNddcc8Jbv61c13/22c7MWbOunD5jxqbFF1xw1junTXMmTZ7s3hp+ZGTiSE9Pj1OpVn/rPkg++tGPXnfae06b0Nc3efj5558/YvOuvfbab1144QXn/+jpp7/x5pu/dU5+17suchsDAIDSGRM6pk+fvuTcc885/R//4R9+9v9effWemTNm3DN1ytQNP9u9u3pC39T+n//85xe99daR34yMOE5v78QF999//6e+ePsX75k+fcY33nPaac5ItfrN9evXv/sLX/jC49/61p/98caNG1dsfeKJCXa+hxxwfwgAACidsNBx64L3L3AmTz7+L5csWfInixcv/pNLL136me0/+P5P5s6Z845f/epX16p+/atf/tKZNWvW2YsWLf7vi5dcsO4jH/3IL5U4vr5gwYK7+44endTXN/X8D5x/3r8786yzBq++5prPvPnmb179zZEjd3k/BgAAlMyY0LF06dJHeydM+Mreva/d481yKYz80auv7vn6xIkTd0yePHn7ccdNWntg+MCXTjvtPXed3d9/27Yf/OCMiy+++HPW9l/dddcr5557ztJJE3u/+u5TT334zDPOuP+vHnvs3AsvvPAJ98kAAAAwLlwRMQa70qY3igjeeuLKrU14dwVlPTVhVyQdGBgI/fIAjrErknp3LUY0uyJpYW5tDwAACobQAQAAUkHoAAAAqSB0AACAVBA6AABAKggdAAAgFYQOAACQCkIHAAAlUXWcoyN2C7VjlfhaG+NB6AAAoKDqQ0bP2JBhy1MLHoQOAAAKIkbICJNa8CB0AACQUwoZlRZCRtcQOgAAyImQkJGr/Tiho3X6/x5TAAC0TUohY6Ket+KNdxSho3X6PxpTAAC0rAs9GakFDkPoAACgS7oUMnoClVrgMIQOAABSUraQUY/QAQBAh5Q9ZNQjdAAA0CZdCBm9WQ4Z9QgdAAC0KAMhQ79CfhA6AACIiZAxPoQOAAAaIGS0F6EDAADPFStX2q5+NGgQMtqL0AEAKC16MtJF6AAAlAYho7sIHQCAQgsGDUJGdxE6AACFknJvBiEjAUIHACDXCBn5QegAAOQKISO/CB0AgExLM2Q8sWWL/ZRg0CBktBGhAwCQKd3syaj29BAyOojQAQDoqpRDhqEno0sIHQCAVHU5ZBA0uojQAQDoKEIGfIQOAEBbETLQCKEDADBuwaBByEAjWQ8dG1R6Dbu1SzVT1UhU21aXAQBCpNybQcgoiCyHjuWquaqpKr3GnG2q9aowUW2jlq1Vxf0ZAFBahAy0Q5ZDx2rVFtVhd8pxHlD1q8J6IqLaNnuevSp/2SaVhZA+dwoASoqQgU7Iauiwnb7t/F92p6JFtZ2iinqeHSo/gNjzfE71NZUfQgCgFAgZSEOWezrqDXvDOOdcRLUNLtup+qzqBdUhlQWOrSoAKLxg0CBkIA36v88kCwTWC2GBwA8BNs8Of9g8Cwu+qLZ3qh5UNXqe2Srr3bhBZb0bdlKpudUbGr0f4xsaGvLGACBbrli5shYxOuyJwUGlmKzuXtAuBw8enLhmzZqKN5lrdqhjs8pOAvUtVG1XWWgIimo7T5VkmT23LbM2rej8u7kAFMxYTzF464ktdxODg4PVkRH7oI569YdMOlx56jlvSK+nil5PhfhbOuyoqrc2Gl9WV6z1OtgJnme6U9Gi2h5RNVpmYeWs2igA5J9CRjUYBJTEOGSCTMlymrNDIKtUFg7MbaoXVf45GUFRbRst+z8q+4qsHV7xl12vOqja404BQIaFhAz96xhCBsYty6HDzsGwXgo7wVPvJ2eZ6g6VsUMidmjEDwtRbaOW2bkbwWWfV31axbdXAGQOIQN5l/XjVhYK7E1lNV/l93JYkLhaFQwHjdqaVpcBQFcFg4Y2Urad6hRCBjou66EDAEqli70ZhAx0HKEDALqoiyGDoIHUEToAIEXdChmPDw1V7xwY8GYD3UHoAIAOCwaNDoeMCX7I8IqeDGQKoQMA2izl3oxg0NCPA7KL0AEAbdDF3gyCBnKD0AEALUixN4OQgcIgdABADIQMYPwIHQDQQEqHTAgZKA1CBwB4utSbQchAaRA6AJQWh0yAdBE6AJQKh0yA7iF0ACg0DpkA2UHoAFA49GYA2UToAJB/Eyak0ZtByADGidABIHeCPRkrVq7sccc6g0MmQBsROgDkAodMgPwjdADIJE4ABYqH0AEgM+jNAIqN0AGga1LqzSBkABmROHRoI3F7cCPhV8Vx9mnZZV4zAAjVhd4M/SgAWRA3dMxUqBj2NhL3evPeRk80W8u2eQFkgzcbANIIGvRmADnQNHR4PRsH1HCGxh/TrDl1b+5gnaM2R9T2lhL0fNhGrb4ASDBkWNn2wVvUTm7QGBocHHF/CoDMaxY6FuqtvFhDN2j0Os7VGu6vLQq1U236vLaX67F/qJrtLSsa24jWF1BawaChN0Mn3g/0ZgA51yx0WIj4hN7cUUGjkfE8FkDGpdCbQcgACqbp4RUA8KXcm0HIAAqmldCxsOI4h7U1WK3x0RNMNdysYVEPpQClRdAA0C5JQ0efwsVDetAUm9DG6FMan2HjGl6lrcWNNg4gvzhsAqBTkoaO01XnqdZoQ7FFW4rrtIFyv9Gi2qTpS1T0dgA5Q28GgDQkDR1mv7YYwxr2qc7QBmSHyuY95y4FkAsdDhr0ZgAYo5XQYRcBm6nhuaqK6llVn7Yo12m4V8v4tgqQUSkGDUIGgDGSho49qhdUj2iL8qSG1rvxayWPPXqiD2pDs1vTADKEoAEgK5KGjsO9jnOLNmJHbEIP3qhyezY0z04wvc/GAXRPMGR0IGhw2ARAy5KGDjN61VHVJk0Pa3qm6tbaYgBpozcDQB60EjoAZABBA0DeNAsd/oXARrtqo4oLhAGd1cGgwWETAB1HTweQcSkFDUIGgI5rFjqC52+4pXl2EbB1wXmqWdowvq4n26hxvjILjJMFjCtWrLBh1d5j3ux2IGgA6JqkPR0LFS7sVvd2bY6gYW3A7teyG7UV4/AK0AILGn55s9qFoAEgE1o5vGKh4qLa6DHamF3gjQKIqUNBg/MzAGRS0tDhXhxMG7F7gxtLK81frfnuJdHdlgBC1b1v2skPG+1+XgBoi6Shwy4OdnnVcZ7xpkdpHhcHAyJ0IGjQowEgV1o5vGLB40N1G7seLg4GjOUHjTaGDc7PAJBbzUKHXadjd9VxLvOmATTRgaBhOHQCIPfi9HTYXWW32QZUAWSDNw9AnXYHjceHhuwEbcIGgMJoFjr863T41+G4xd+wqlZ7bTrJQo5tbK12qeyW+o1EtY1atlzlL9unWqgCYtGLpq29Gl7AcMubBQCFEfecDvembt7G8HJvnt3evpOXPrcwMFc1VWUb4G2q9aowUW2jllnAeFhlf5Mt+z3Vn6uiwg0wGja8yXHRC4+gAaAU4oaOoK2BDeQmPcFVGu7zNsLt7P2w59qiOuxOOc4Dqn5VWCCIahu17DbV91RbVcaG81XD7hQQ4AcNK29Wy/z3kPc+AoBSaCV0jNLWco234XQPv6jadUXSPpX1TrzsTkWLajtF1WzZ37lTQAMEDQBoj3GFDm2F3UMsqgN6ohmqTt57xe99iHPoI6pt/bLJKjuXw3Yqzc4bQYl4r217XYwLQQMAalrZEC7XVvhJb9wuCvaYwsYftDls2I5/h+qzKv/Qh83bpLJ5O22GJ6rtnaoHVVHLXlLdoLLDL2tVqwLTJtFOZ2hoyBtDXtmN1sbLvnkCAEV28ODBiWvWrKl4k201U8867H/y86qT316xQyabVXYSqM9O+tyustAQFNV2nirJMntuW9bqN1gSBZSyUjDL3HoKvK7HVd7TtYW3nughaWJwcLA6MmJ3/UcUvZ4qAwMD4+rdLgO9nip6PbGemjuq6q2NxtdsxdrFwQ5ry+cePqk6zkN6Z/vHpa23oFOsl2Gv6kx3KlpU2yOqVpahJNoRFgLvCf0DADQSJ83t1xZ5mW1QU77UuYUaO9RhPRnGvmnyoirsmyVRbZst+7zK7z25XnVQZTe2Q4GNN2wQNAAguWahwy4O9j41skMOabNzMKwn4pDKdg7LVHeojB0SsUMjfpCIattsmZ3vcUBlyyyAfFrln8+BgtF/clvChjcJAEggTk9HN1nPim3grYLXz7CwcLUqGA4atTVRy+y5Gi1DQRA2AKD7sh46gHEjbABANhA6UFjj6d0gbABA+xE6UDithg0/aBA2AKAzCB0olPGEDW8SANAhhA4UQiu9G4QNAEhXu0JHX8Vxfuxv+DW+wZsPdFQrYcMQNgAgfW3t6bD7sGgwR086TXuBTl4mHXADhzcaG70bANA97Qodh3sd50Oqq7U136+yW9538jLpKDELG0kDhwUNK28SANAFnNOBXCFsAEB+NQsd/g3f3E+WzUptN2s423ss0Db+a8ybbIqwAQDZQ08HMi9J2DCEDQDIpmahw2741ud/avQ25pu0B1gXnKeaVXWc1/VkGzW+v/ZQYPzo3QCA4kja07FQ4WKxhs/WJkcNa0t/v5bdqD0Eh1cwbhY2kgYObxQAkFGtHF6xUHFRbfQYbfEv8EaBcUkaNggcAJAPSUPHHtUL2sLf638S9UvzV2v+DhWHV9Ay77UUC2EDAPIlaeiw63FcXnWcZ7zpUZr3kJ7sPm8SSCxu4LCwQeAAgPxp5fCKeyEwf8Pvl+bd6i0HErGwkSRweKMAgJxpJXQAbRM3bBgCBwDkG6EDXZOkd4PAAQD51yx0cEVSdIS9XrzRSIQNACgOejqQuitWrPDGohE4AKBYmoWOMVckjSq1de8y6z0WGIMeDgAoL3o6Wmc7z/pCBK2gWOuIwAEAxRTnnI7vak/Rynka43lsHtiOsb7QAIEDAND08Ir2AM9ruM92GjFOFB098VTDJ/XYb6g43FJyBA4AgGl6eEUN7tOewL+L7FWa5QaQBvVTtZliVyftdZw5Gt9eexaUlb0uvNGGLGwQOACg+JqGDs+wQsRM2zFoD7LOm/c2Chr7tWyZteHqpDBxA4c3CgAouLihY5QeYD0fYd9coWcDowgcAIB6iUMH0AyBAwAQppXQ4Z8sulrjMzU+bDuZGCeZogTiBI7Hh4a8MQBAmSQNHX0KF3YL+yk2UXWcT2l8ho1reJX2NjfaOMopTuCghwMAyitp6DhddZ5qjfYcW7SHuU7B4zFNz1Ft0vQlKno7SojAAQBoJmnoMPYtlWEN+1RnaC+yQ2XznnOXonQIHACAOFoJHbO195ip4bmqiupZVZ/2OtdpuNcCiIbAKAIHAMAkDR17VC+oHlHIeFJD6934tZLHHj3RB7Vn2a1plEicXg4AAEzS0HG413FuqTrOEZvQgzeq3J4Nuwqpxu+zcZRDnMBBLwcAwJc0dJjg7e43adq9WilXIS0XAgcAIKmkoaPod45FDAQOAEArWunpcG/6pvCxq+o482uzUBYEDgBAq5KGDv/QyuV64FkavqjwsU/h4zJvOUqOwAEAaKSVng6z1XYuqlka79Vwm30CVtml0VFQzXo5CBwAgCithg7f6C3vNb6p6jg3aq/E+R4F1CxwAADQzHhDx+gN3zS+Wk+2UemDi4MVTJzAQS8HAKCZVkPHctsRqQ5ovKLhMtvpqOwrtCgZAgcAII6kocO/rf2TVcd5ScP+XseZoyfZ7i1HwVi49EZDETgAAHG10tPh3lVWYWO+HryrNqtjNqhsp2dlP8vu+dJIVNs4z7NWtVllN7KDaGXZ+mqIwAEASCJp6LCvzH5Ce5pm520srzrO7d54q5ar5qqmqmzntk21XhUmqm2c51mo+nJtFKZZ4AAAIKlWejrSYl+/3aI67E45zgOqflVYL0VU22bPYz0bn1Nx35gElN4swAEAEFtWQ4cFAeudeNmdihbVdoqq2fPcqPqu6qfuFDisAgDoiCz3dNQb9oZhPR31otoGl9mhlw+ottoMEDgAAJ3TqR2IndOxSImm1UMWFgh2qD6r8gOBzbOv5Nq8nTbDE9X2TtWDqkbL/qXqZpUFEQsgdpjlBpV/KMYkOrdhaGjIG8unK1as8MbCPZ7zvw8A0B4HDx6cuGbNmoo32VXjPZHUDpnYN0ksCPjsZE/7aq6FhqCotvNUjZb9rsoCRX3tU1mbVtjjc0u/vF17pWF5zcZNwaxtz1Vk3nqiZ6mJwcHB6sjICOupCb2eKgMDA3nq3e4KvZ4qej2xnpo7quqtjcaX1RVrPQ17VWe6U9Gi2h5RNVr2lMo2VH5drrKvA5+hCvaklEKzUKEVxEYdADAuWU5zdghklcp6MsxtqhdV/jkZQVFtkzwPAADokCyHDjsHw3opDqnsU/gy1R0qY4dLghfyimobtQxCLwcAIA1JQ4ddBn131XEu86ZH2TkcWrZZey+7y+xWPXE7rntxq8p2eFbzVX7vhAWJq1XBEz4btTVRy3xhz1l4BA4AQFra3dNxlvZgJ3njAAAAo+KGDv+usj/VA96rj77bvOnR0rx71e4lDf+x9hBknf2/eaOh6OUAALRTW3s6tIfaoWp2XxZkAIEDAJC2uKFjq+2EVOdUHecV7a2WedNvKz0Z9y8BAAChkvZ02F1m36cH2cW1kFP0cgAAuqGlwyv2TRXbcflVcZx9Yd9oQf4QOAAAnZI4dChkPKK9kp00OkpPMlvz7ORSu408MsxCojcKAECqkoaOmVXHWaZ6yD4RB2qW5r2uCt7jBBnTLHDY/6U3CgBA2yUOHao3tGf6Tm1y1LDm3a/hXO3V7OJgyBkCBwCg05KGDruS5wkKFv+8Njlqpub9sYZ7tefiK7MZ1KyXAwCATkscOvSAbapbbCcWqAOaN0NllxJHxtj/kTcail4OAEAakoYO2zut0R5snTfpqjrOfs2za3fYHV0BAADGSBw6jB50n3069qvXceZoHtfuyCB6OQAAWdFS6EAxEDgAAGlqFjrsVvaH7dNynArc2h4ZYP8n3igAAF1HT0dJ0csBAEhbs9Bh91rpsx1UnFLbqzXkK7MZQC8HACBr6OkooGaBwwKiNwoAQGpaCR0zK44zbDu2YFUd53ZvOQAAwBhJQ0efAsejetAMb3qUPjrfS/DoPguA3mgoejkAAN2SNHScrjpPtcZ2XoGaqsDxjPZ2l6j49kpG2f+VNwoAQOpaObxiVx+1e7AEHdbe7FFvHF3SrJcDAIBuSho6duoBz2vPVn/Dtz7Nu07LNip88O2VDKKXAwDQbUlDx8Kq41ypB9Xf8O2Q5n1Qyx8Jzi/4xcL0p42prtEP7+rPBwCgmaShA8dYz0F9ZZJ+scz+bgCA8kgaOrhYWAbRywEAyAN6OgrOwp83CgBAVxE6co5eDgBAXhA6CoxeDgBAlhA6coxeDgBAnhA6CopeDgBA1hA6copeDgBA3hA6CoheDgBAFhE6coheDgBAHhE6CoZeDgBAVhE6coZeDgBAXhE6CoReDgBAlhE6coReDgBAnhE6CoJeDgBA1hE6coJeDgBA3hE6CoBeDgBAHhA6coBeDgBAERA6co5eDgBAXhA6Mo5eDgBAURA6coxeDgBAnhA6AABAKrIeOjao7PCC1S7VTFUjUW1bXdZV+oXsdwpFLwcAIG+yHDqWq+aqpqpsB7tNtV4VJqpt1LK1quCyr6r+m6pPBQAA2ijLoWO1aovqsDvlOA+o+lVhPRFRbRstm6dapfqayl+2Q3WiquuhI6qXAwCAPMpq6LCdvvVAvOxORYtqO0XVaNkR1dWqre5UjvTUemUAAMiVPJ1IOuwN45xzEdW20TILL3erXlT5bbqCXg4AQBFl9ROzBQI71PFZld8TYfM2qWzeTpvhiWp7p+pBVZznsRNKrVfkBpV/uMUkCgBDQ0PeWOuuWLHCGxvr8TY8PwAA43Xw4MGJa9asqXiTuWa9DptVdhKob6Fqu8pCQ1BUWztvo9nz+I+3svHxGHcPhfVyRJXXLNcUzArxd3Sat544lNbE4OBgdWRkhPXUhF5PlYGBgTz1bneFXk8VvZ5YT80dVfXWRuPL6oq1noa9qjPdqWhRbe28jajnseDxN7XRMT0cmcO5HACAPMtymrNDIPbtEr/34TZVo/MtotpGLbOvzr6kynzgAAAg77IcOuwcDOulOKSybuZlqjtUxg6XBA+HRLVttMwOs1yjukrlL7Pap7JlqdMPt58PAEAhZf241a0qO6RgNV/l93JYkLCvuwZ7Jxq1NWHL7CTSOd68YNm84AmmmaBfzH43AAByi5NlMoJeDgBA0RE6coBeDgBAERA6AABAKggdGcChFQBAGRA6Mo5DKwCAoiB0dBm9HACAsiB0ZBi9HACAIiF0AACAVBA6uijq0Aq9HACAoiF0AACAVBA6uoQTSAEAZUPoyCAOrQAAiojQAQAAUkHo6AJOIAUAlBGhAwAApILQkTJOIAUAlBWhI0M4tAIAKDJCBwAASAWhI0WcQAoAKDNCBwAASAWhAwAApILQkRIOrQAAyo7Q0ToLEfUFAAAaIHS0znon6iuU0giBBABQeoSOLlNSaRhWAAAoEkIHAABIBaGjwzi0AgBADaGjizi0AgAoE0IHAABIBaGjg6IOrdDLAQAoG0IHAABIBaEDAACkgtDRIRxaAQDg7QgdAAAgFYQOAACQCkJHB3BoBQCAsQgdAAAgFYQOAACQCkJHm3FoBQCAcIQOAACQCkIHAABIBaGjA8IOo3BoBQBQdoSODog6rwMAgLIidLQZvRwAAIQjdHSAhYxgebMBACi1rIeODSo7VGG1SzVT1UhU21aXAQCANsly6FiumquaqrLegm2q9aowUW1bXQYAANooy6FjtWqL6rA75TgPqPpVYT0RUW1bXQYAANooq6GjT2U9EC+7U9Gi2k5RtbIMAAC0WZ5OJB32hnF6IaLatroMAAAUkO307aROO+fCZ/O2qxa6U8dEtf2IqpVlwZ/hn2RKURRFUdSx6lUlktWeDjvH4qXa6CgLBMbvjfBFtd2jamVZ8GfYCaZxy4TN72aZsPndLBM2v5tlwuZ3s4y9R8OWdatsQ8Pv1Lyy+DtVVbaTCFvWreJ3ildZ/J0qqsSyHDr2qs50p6JFtT2iamUZAABos6yGDrNJtUplJ4qa21Qvqup7OkxU21aXAQCAEml04S47D2Ozyg8LJgsXB7PnyBp+p3iy+jtZN2aWWDcvv1NzWfydrDs8ax80+Z3iyeLvdFSV+JwOtBc703j4neIhdMTD7xQPO9N4+J3iaSl0ZO2PQPtlbcOXVayneGybkcWAljWsp3hsp2UBDdEKs54IHQAAIBWEDgAAkApCBwAASAWhAwAApILQAQAAAAAAAAAAAAAAAAAAAMRg92Wx+7PYlQat7L4tjSRpWzSsp3ha+dvtfkN236G17lQ52HqyGzEG11PUFWQfVPltbV1NVZVB/Xp6SNVoPSVpW1QLVdtUs9ypcLae/q+q7OvpB6rZ7lS4sPXEF1XawDZ2/sbeVrLtMOzmc2GStC2auH97/Q60bDvUVl4j1t7e1GVZR8ZCRHA92c7ycndqLGtn69Hfkdhjm4WUovDXk/2tUevJ3mffU8VpW0QfU9m9TOx9ZK+VqJ1p/Tq1HautpzK8nuKuJ3s9/S/VH6psvdRPvw1JJD57wfWrdrhTtdvff1W12p16uyRtiybJ33666kTVn7tTjnNYtUX1AXeq2Fp5jdgnjkWq77hT5eCvpx+5U7X19DXV76jqN2jW9nOqP1IdsBnyGdWtKttwFllwPdnf6r+ewtaT72cqv6194j9DVYad6VMqu5fJOap9qkavDVun81XBdeq/9soguJ722owG/O34X6hsPdl2fFB1rorQMQ72AjT2wmsmSduiSfK371RdpmI9NWefHm5S/WvVIZtREknfd0dU+92pckmynvxw7wcSC7MWWPydBmpsndr6ed2dQiO2Hf+IKtb7jtAxPi+r5qpsh9BMkrZFE/dvt43fl1Wb3KnyiVpP/0Flnx7KGNDqRa2ng6qPq+yOnLYDLcuhlTDWkzFHFbae7LDB36qs+9x6Gj+h8nuH0Ji99hqtU9S8X3WHKjTEEjris+NZUcf+gpK0LZpW/3b7VGEbv6+ottqMgkuynvzzPMqwXuolWU/W7lKVfTK1bZudQGo7CDvEUnRJ1pOx0GFhzLrPL1FtV5XlnI647LygJOsUte34/1T9qepJFaFjHKzrqL776EyVHeuy7sqgJG2LppW/3Xo4XlDZMej/bDNKIMl6svM8blHZG9jKxr+hspNui/6JK8l6snY/VAXPEfq6apWq6N9gCVtPdo6GnbNQv57qD6dY75mdB3Obqizf9InDen7CXnth6xS1Hg7rPXtAZdvxMYHDEDri87u1/WOnUZK0LZqkf7t9iv+pyno4yhI4TJL1ZCdC2qdSv+zraHZm+NWqom/8eN/Fk+RvT9orUla2Tm3HOcOdQhT7psv/Vv1bVcPAYQgd8dkL0L5WZl2Rxt7cn1eFnX+QpG3RJPnbbdl/UtkOtEyBw5T5NZKEv56WulO19WTfULEu3PoNm9/WPrVbOLNeoH+hspMmi37ybXA92d/uv57C1pPtHMz1quB6snOG+AR/jK1T+6pocJ36rz0cY+vlP6qsp8x6YBsGDiRnK9dehLZSrewkNV/wmgsmqm3RxV1PNvTbBKsMhw1MktdTUNSyIrL1ZDvU4HqynYDxr6MQZPPC2hZd/XoKXsgqeL0JE9W2LOwwU/3FwcLWExcHG3txMPuQ6F+Hw86Z8q/nEazHVCeoAAAAAAAAAAAAAAAAAAAAAAAAAAAAAAAAAAAAAAAAAAAAAAAAAAAAAAAAAAAAAAAAAAAAAAAAAAAAAAAAAGBhxXEOqTZXHWeON28MLfuu2uwbcZxl3qy30fLbo5YD6K4J3hAAumlnj+N8RcMLNJxfmzXGQoWJKzX8nmq7OwdArhA6AGSCNkZbNDhBwWJJbc7bVR1nlQZvqN2fKZioGYC8IXQAyIo9qheUJi4JOcTSp/nXavichrtqswAAAFq3XIGjqlrjTfvC5vdVHOdphZARK43vUn297pwO93F+GytNr9Owx1sOAABKaqZCwwHVhmAwUFCwE0h3aV6/N8sNHKrgiaf+Y/3QERZUGoUaAABQNgoE9g2UYMAICyLLNb3XCxejvMe6ocPGCRhAtnBOB4BM8U4oPUXB4ZraHOdcVSV4AqmCxCIN3lDtt+kwav9NNX5dj/muhhxaATKA0AEga+zrs3+lcGAnlJ5RcZy7NO95TSc9gXS413Fm6bl6VOfouQ5reI/m0/sBdAmhA0DmaMP0XzRYrLpCdZ7CwsOat8+WGY3/jQYnqGa7M5rbqQAyVc8zVYHjxwowH6PHAwAAGPc8DgUD91spGvrnd/j88zyCJ5K6J4lqnntOh+oRf9xbbtwrn6odh1kAAECNgoF/Iug6b1a90WBiZQFE9afBoKHHjp7P4ReBAwAAAAAAAAAAAAAAAAB8jvP/Ac1T4TCpDzt7AAAAAElFTkSuQmCC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4" descr="data:image/png;base64,%20iVBORw0KGgoAAAANSUhEUgAAAhwAAAFjCAYAAAB2YtL1AAAAAXNSR0IArs4c6QAAAARnQU1BAACxjwv8YQUAAAAJcEhZcwAADsMAAA7DAcdvqGQAACgsSURBVHhe7d0NtBx1nebxurmBAOFNkBuSGSIvIQlMJAyEt1VMZggLiSDsumR3Z1d2RlcQWUEZTWbd415HZBkDcgYBeRGO58CMIzCjh2WXGySjZDwDO+foegRmhhdZdFEgcXU2V+LomnvvPk/fqkulU91d1bequqr7+zn86K6qf3f+t7q6++l/VXcFAAAAAAAAAAAAAAAAAAAAAAAAAAAAAAAAAAAAAAAAAFC6O1VTYT2nGlG10q5tt8sAAEAX5oSXdbBWtUh1oGpI9bjqWlWSdm27XQYAAAaARx6umL7asEK1TZU0AtGubbfLAABAl+oywjFf5ZGHFxpT7bVre4Cqm2UAAGAW6rRLpdmO8DLN6EO7tt0uAwAAKdVphGPp9NWO2rXtdlkkOpiUoiiKoga5hlWZ1CVw7FI9P311RjTqEI1CRNq1fUnVzbLo3/CBpFnKkuZXsrZs2aKL5GVVLPpbbI2NjU2JXyMSl1et6G+xpe13cnR01G8yicurVFq3k1q3teirqw79nQyCia6TRqhOgeMV1fGNqfbatf25qptlAAAMJIWN3UodMzljt8rBI6u6BA57ULVe5V0f9iHVs6rmEQ5r17bbZQAADJTmsBGzW6Ej02BHnQLHVpVHIF5XOVytUX1CZf79jIdVUVBo17bbZQAADIw2YaMrLQPH6Ojo3D/6o81/8PnPf/6Ld999978JZzfceOONp95www233nPPPffeeuvtt95ww2d//+Of/vTp4eLInI997GP/8tprr/3Tm2+++aF7vvjF37///vv3D5d163JVtE9pmSoaeXBQuFDl3SmRVm2t22UAAPS9FGFjrpZPhNdTaRk4duzYceI//MNPr1+79tzf/bVfO+qzCh0HhYuCl156afURIyNXnnDCie859tijrzzzzDNuXPu2t//NAw888Oda3Ojghz/84U8fcsihXz5p5crfWbny5HctOfa4G+fMmXOxlwEAgMHSMnAMDw9ftHz5smD+/AMm3/a2f7LguKVL/224KJg3b16gsBEceughXx8ZOeKcAw7Y/wZd7nznOy9497e+9a0/VpN9du+eeP/bz3777uOOPfZ33/GOs9+x777zNi9evPhH0/cAAACqqNPoxlyVdwFklRg4LrjgggOGhuZc+uY3v3mHAsQDO8fHgyMOO3xDuDgYGhqa8iEOu3fv/umqVau+fuqpp2588okn/nD79u3Bm9502Do12WfhooW/POGEE+aO79p1yZIlS54666wzNp1xxhl/NX0PAACgatLsSpnIuCslkhg4jjhi8VuPW3LckpGRhU9edNFFv/fEE3/9izlz5qx64olvLAmbBFNTU8HQnDkznfr4xz/+Z4899tjUz37+88NOPPHE3SMLFty1ffuO4KzTT3/nXV/4witffuCBm9Ws3R8BAAD6VGLgOOigue9+y1uO9q6TqXvvvXfNi9978eWDDznkwH32OeRfe/mQNC79v9DixYv33fXzXcHkr341uWvXrjnvf9/7PvX9F//X1d/+9ndfOO200w5Y+9vnXLVt27ZbwuYAAKBCijhQNG6vwPHe9773oImJiX/2GyeeGBy5cOTiww4/fGzlySuPf9Ohhwb7HzDP3wSxySHFDbX7f+F0cOaZZ174lsVvGZo3b98f/+AHP/iF573r4nd9btWqk5c+vu0bX9p33rzg0EMPXd1oDAAAKqPosGF7BY5fDf/qlOUnnLhk586d3//hyy/fumjhwlsOnD//vv/98svBvHn7/caLL7980i9+8Yt/9C4VWXbdddddvHHjxk8ccsihtxy1+Khg7ty5f3r99dcfvWnTpr+4994/ed8dd9xxxqNjj46/8MILwT777PN/Gv8IAACohBRhIxd7BY4jDz3yAyed9NZgv/3mfWXVqlUfOuWUU65avXr1pVsf+9pTixcfdcD4T3/6z19//fWf+UDSXz/qqJNPO+30r65addqn1q49Z3xi9+47li1b9umD5s2bv//+B6w7+TdX3r18+Qn/Y/07L/jAzp3/9+Vdu3ZdF/4zAACgHmY9umF7BY4zzzzza8HU1Ge3b9++OZzVcNhhh1314ve+d8++c+d+Z9GiRd+Ympz42Guvvnr90Ue/5cZly074g507d5581llnXeG2/+Gaa/725JNX/tY+c+fec8wxR39l+bKltz391FOnnnbaaV9r3Fn/8XBPUgEAUFll7EpBOWoVOrZs2UJ/C1S3/oZnsNRrTT3Q32Jp+50YHR1N/KJB1WjdTmjd1qKv1qv+OmzoRckHSLSqVkHE52/LvAumNg8IAADIR1nHbcQROAAAQLPcd6UQOAAAGCC9Om6DwAEAwIDo5UGiBA4AAAZAL47biCNwAAAAK/QrsAQOAAD6XC93pUQIHAAA9LEqhA0jcAAA0Kd6fdxGHIEDAIA+lDJslDK6YQQOAAAGU2lhwwgcAAD0maoctxFH4MjHVIsCAKBUVQwbRuDIhx67xAIAoDRVOki0GYEDAIDB0ZPRDSNwAADQByYVJDqMbvQsbBiBAwCAmgvDRrv39J6GDSNwAABQYynCRiUQOAAAqKmUYaPnoxtG4AAAoIbqFDaMwAEAQH+qTNgwAgcAADVTh4NEmxE4AACokTqGDSNwAABQE3X5RkoSAgcAADVQt4NEmxE4AACouJRhY7iqYcMIHPlIOlOsCwCAMjhsKJdUF4EjH3qcEwsAgFlJMbpR+bBhBA4AACqqX8KGETgAAKigFGGjVggcAABUTMqwUZvRDSNwAABQIf0YNozAAQBARfRr2DACBwAA9VHLsGEEDgAAKiDF6EZtw4YROAAA6LGp4eG+DhtG4AAAoIfOW7cuGJqsdZZIhcABAECPpNiNYrUf3TACBwAAPTBIYcMIHAAAlGzQwoYROPKRdKZYFwAAexjEsGEEjnxou0gsAABmDGrYMAIHAAAlGOSwYQQOAACqoW/DhhE4AAAoWMrRjb5G4AAAoECDvislQuAAAKAgacLG1x55JAim+v+LjQQOAAAKkHZkY3JoqK9HNiIEDgAAcsZulL3VKXDMVz2sin5Uy9c9L0m7tu2WrVVF86O6UwUAQCqEjWR1ChyXql5R6TEKDvQM8bwk7dq2W3a86oMqL4vqchUAAB0RNlqrS+DwCMR61YONqSDYpbpZ5XnR6ESkXdsjwss09wMAQGqEjfbqFDgOVr3WmGqvXdtO93Oy6oXpqwAApEPY6KwugSOJQ4PDQ5qRiXZtm5edp4qO32h3nAgAAISNlPT3V9IK1WOqI1UOBB9RbVK9R/WMytzmNtUlqh2eEfL8+1RJbT+pukmVtOzfqW5R+fiO6LiN6IDRaNohJJMtW7aE1wAA/eafrl8fDE22zxH+nY2pOXX+fL+38fHxuRs2bJgIJ/vKiGqbyuEg4m+UJI1AtGt7tCrt/Zjbub3vsxuZA0ovKRzR3wLVrb9jY2OTU1NTVf1Qshf6WyxtvxOjo6O1eNfUup3Qui28rx7Z0JPaP9nVrjr2o6z+5mi3anj6anp1+QN9cOe4yiMenbRrm+V+AABIxG6U7OoUOB5RefeJeTTiapXneVlcu7Y/Di+Tlh2jelXlEQ/zsutVz6riu2wAAAMsZdhAkzqtsHtVi1RTqtc9QzzPrlDFf6CrXdtWy3xMx7kqH/8RLYsfzwEAGHAZwgajG03qFDg8cnGhSo9ho3w9Gt24XRUPBu3atlvm0LFQFS0jbAAAGggbs8OQEAAAHRA2Zo/AAQBAG4SNfBA4AABogbCRHwIHAAAJCBv5InAAANCEsJE/AgcAADGEjWIQOAAACBE2ikPgAABACBvFInDkw79MmlQAgBogbBSPwJEPbX+JBQCoOMJGOTIFDq3ljfrYnnT63UZNBMHDuuRMrACAWiBslKfjSo6HDE9rhQ+1quEg+I9q/yLhAwBQdYSNcnVa0Y1TtUeBQo03N+a29oxCx/xY+NgUzgcAoDIIG+XrtLK3pggZrTh8fCS8DgBAJaQMGw4a/rBN2MhJmnQHAEBfyBA2CBo5yxQ4tPY3TgTBc7pc5umpIHjAx2u4vKzRCACACiJs9FaWwLFCweJyPRCX6UbPeVqPyKmat0bzFujyo6pLppsCAFAdhI3eyxI4/I2T3arXPKFHZL0u/k4PjsPHDt3R45rXOMgUAICqIGxUQ5bAETd/Kggu1uUreoAaAQQAgKohbFRHlsDxlOqXKo90HKNaoAfoS7q0ET1Sa3RnW8NpAAB6Zmp4eEIfjKcIG9WRJXDsGA6Ca/TAPK4H8WlN+yuz23Q5MhEEz+jyq1r2oBsCANAr561bFwxNpsoQhI0SZQkctlUPTvSropeH8xxERmLTAAD0hNJDml0oRtgoWdbAgWRTLQoAUBLCRrV1emDW6l1zjxO0tauJILgzvN2g0babWACAEhA2qq/TgzOzC0V1oB6hJxUsNsXmNcrztOx5Xb8pvB0AAKUgbNRDmgco4m+m7Kd6qDEVozu5TRc/UV3UmAEAQAkIG/WRJXD467Dzp6/uZZfu6IdTQXBcOA0AQGEcNLwrP0XYcNDwaDxho8eyBA7/wNdclYNHIj2gL4ZXAQAoBKMa9ZQlcDyjB+5OJcq79Og1Tt4W0fRG1Upd3Wt3CwAAeSFs1FeWwOHGm4eD4Eo9iM96KCtWZ2vZapXPqwIAQO7Sho2vPfLI9DsTKiVT4AjFv7nSKIWQC3XJOVUAAIXIMrIxOTTEyEYFdXrw1k4EwXN65PbYhQIAQFmyhA21I2xUVMcHUA2W6gFs7ELRo7gxnA0AQKEcNPzeQ9joD50exGj3yQI9ij/W5Wf84E8EwauaXh22AQAgVw4bGYIGX3utgTQPpjVO0BY+qOfqRkfq0meNHeSfMwcAFCBj2CBo1ETawBE3c9Corj+oO7iMUQ8AQB4IG/2rm8AxQw/2BgcP1QJNDit4/M70koGjPz2xAAApETb626wChx7tjXpX9bedt2vSG8qXppcMHP3piQUA6MBBw+8letEkbPSxbgLHzCnr9aB/Ro/6Xbr0b3Es1J1tC9sAANCRw0aGoMHBoTWWNnCMTATBjjBoPKZH+zVdrgmDxuVhGwAAUssYNggaNdfpgY5GM7ar4RG63BSGDEYzAABdI2wMno4Pth7l5xU0ljtoqPHmcDYAAJk5aPiDLGFj8HR6wLcOB8EyNeKkbACAWckwqmGEjT6T9oEHAKBrGcIGB4f2KQIHAKAwDhrsQoEROAAAhcgwqmGEjT5H4AAA5I6wgWZ5BY7473S4LgnnAwAGiINGxl0oHK8xIPIKHPGzyfpU9leploXLAAADwGEjZdAwRjUGTF6BI87h42zdMV+lBYABQdhAJ0UEjkE01aIAoK85aOjFjl0o6KjTBjJzorY0NREEd4a3GzR6/iQWAPQtRjWQRacNZas2EKdR14HaUp5UsGicTyVenqdlz+v6TeHtAAB9jLCBrNJuLHaMaj/VQ42pGN3Jbbr4ieqixgwAQF9y0PCIdsqwwS4UzMgSOI5UzZ++updduqMfaiM8LpwGAPSZT37qU4xqoGtZAsdrqrkqB49E2rheDK8CAPqERzXOO//8OY2j9dIhbGAvWQLHM9qA7tTmdpe2oj1+Y0PTG1UrdXWv3S0AgPpy2Mg4qsEuFCTKEjjcePNwEFypjelZ78OLlX93Y7WK394AgD7goOHX94xhg6CBljIFjlD8myuNUgi5UJfe5QIAqLmMoxpG2EBH3QSOXvEBqw+rFLob5eutDmJN03ZEtU21ojE1Lcu/AQB9J2PYYBcKUqtT4LhU9YpK23ZwoGeI5yVp19YB41XVdtVSz4jJ8m8AQN9w0NCnLHahoDCdNqyq/NKoRxnWqx5sTAXBLtXNKs9rHoHo1PYZ1ULVAtXzqkiWfwMA+gajGihDpw1sr+M12tVwEFwe3i5vfsM/WJXmOJEsbeO6vR0A1BKjGihT2o2sihwMHBDSjD5kaRvX7e0AoLK6CRqPbtky+cnR0XASyE7bW1trtWGeoi1yczidxYqJIHjfcBB8JJzOwsdZPKbyj4z5Td/3sUn1HpV3iZjb+CfVL1Ht8IyQ59+n6tTWB41698mVKrdLezs9T9PZsmVLeA0AquG8deumd4Kn9OjY2PQYNhAzPj4+d8OGDXqbz5ECx0Yn4bD8xtvOiP71HW6ry4d12fJXSTNK+kbJWlXab58ktW1ul+XfSEuroD4UkOhvgerW37GxscmpKX8Irgf62140qpGh9hj90PY7MTo6WotRca3bCa3b2ozg162/sls1PH01vY5/oBps1jOicYyGJi9J2ChnSiHjm2p0ttvm/NscPoBzXJUmwGRpG9ft7QCg0hw29Hqc5Q2NYzWQu0yJShvgBoeJVqWQsUx3WMSvjToMPKKKRlg84nC1yvO8LC5L27hubwcAlRSNauj1Oe1rPd9AQWEyBY4eu1e1SKXnT/C6Z4jn2RWq+Fdy27Vtp9vbAUClMKqBqskUOLQlbpwIgud02Th5m96VH3B6dnlZo1FxPMpwoUrPiUb5ejTycLsq/pXcdm0jPgh0tSo6QNTS3A4AKstBw6/JegFjVAOVkiVwrNBGfLk2yst0I+82WaGt81TNW6N5C3T5UVWng0oBAAXQ6/FkxqBhjGqgNFk2TB9M6SNTGweCagv1L3D+nTZWh48duqPHNc/f6gAAlCQWNPRfaoxqoHRZAkfcfG3gF+vyFW2weX0TBQCQgcNGxqBhjGqgJ7IEjqdUv1R5pOMY1QJttF/SpY1o612jO9saTgMACsKoBuooS+DYMRwE12hjfVwb+tOa3qob+4ey/GNfPvDyq1oWnfgMAJAzggbqLOsulZmTuSl8RN8KcRAZiU0DAHLmsOHX3nAyLXafoDKyBI618a/EAgCKx6gG+kWmEQ41XqoN+Flv/Aof8R/aAgDkqMugMYeggarKEjhmdqfo+oO64WV+Mri0ZRf9o19Vp9WQWACQSZdBwxw2eN1BZWUa4Yhoo545p4omH9T/PuMnyACPeng9JBUApDLLoOHXY8IGKq2rwAEAyAdBA4Oiq8ChrXvmHCqa9CnrN3nD55sqAJDBnDndfPPE2H2C2skSONbGQ4ZS+V1+orh0J5unmwAAOvGoxvnr1g01XlGzYVQDtZVphENPkue1lS/3Bs9oBgBkw+4TDLIsgWOrQsYy3cAna2trIgg+pyeWT/0OAAOPoAFkHOEAAKRH0ADeQOAAgJwRNIC9ETgAICcEDaA1AgcAzNIsgoY5bBA00PcIHADQpdkEjUfHxnTLKcIGBgaBAwAyiELGLEc0hnz7cBoYCAQOAEhhlrtNjOM0MNCyBI61E0HwnJ50y8JpvMEvIEkFoOYIGkA+chvh0JNyowLJw3pGHTkcBFfpjreFiwaBX4iSCkBNETSAfKUJHNE5VB5T46V68jwbTu9Rmv8Z1TdVr4W3A4DaIWgAxUgTOLaGT55z9UScOZdKUunOOIkbgNqJQgZBAyhOmsABAH0px9EMggbQQZbAkfrkbQBQZew2AcqXeYRDT9SNfqLGKzpYNGwCAJVE0AB6J1Pg0DPsAdX7VHscx6E7+Uc9kbep+MosgEqJQobLr1fh7KwIGsAsZQkcK/TEPVVPuMuad6to3u/p4ieqixozAKDHchjNMIIGkJMsgcO7THarkr72ukt39EM9I48LpwGgJwgaQDVlCRwOGnNVScdqzNeT/Nf15HwxnAaA0jhknL9u3ZAiwuQsgkYUMggaQAGyBI5n1PjbehbepSf3HsdqaN4XdXG46qHGDAAoAaMZQH1kCRx+Rm9Q3aPa49dG9aTfX3e0WsVXZgEUjqAB1E+mwGG6webwSTpTw0FwoS4H+SfN/YKVVAByEoUMl193wtlZsdsE6JHMgQOJ/OKXVABmidEMoD90ChzRidtS1UQQ3BneDgC6ltNohhE0gIroFDiiE7elquEguDy8HQBkltNohhE0gIphlwqAnsprNOPRsTHfC0EDqKjMgUMvDknnUmFXCoBM8h7N8H2F0wAqKFPg0LPZ51I5W1cXhp8iGqU7eRMncAPQSQHHZjCaAdRElsDhc6ks0ZP7o6o9vgKraZ9L5XA96y+dngMAb8h7NENFyABqJkvg8OjF/Omre+FcKgD2wGgGgLgsgaPduVQa9GLAuVSAAZZjyDBGM4A+kiVwROdS+aiqOXQ0Tl2vy7+ZngQwSArYZULQAPpMlsCxVnWJbnCBLl/1i0usntb8Y/UC8Xh8Pt9eAfoXoxkAssgSODL9CJiLHwID+k+OoxlG0AAGRJbAAWBAFTSaQdAABgiBIx9+0UwqoLbOW7fOkYBjMwDkgsCRD78YJxVQO+wyAVAEAgcAdpkAKByBAxhgjGYAKAuBAxgwjGYA6AUCBzAACBkAeo3AAfSpnEOGscsEQNcIHEAfKTBkEDQAzAqBA+gDRRz8uWVsbKoRXQAgB3UKHD41/sMqvwK6fL3V6fLTtB1RbVOtaExN8/liottExflgUEkclwGgTuoUOC5VvaLyC+uBniGel6RdWweMV1XbVUs9I+Z41QdVvl1UnA8GlcFxGQDqqi6Bw6MT61UPNqaCYJfqZpXnNY9cdGr7jGqhaoHqeRVQaRyXAaAf1ClwHKx6rTHVXpa2zU5WvTB9FegtQgaAflLng0YdKBwsmkc4kmRpe57KL8iudseJALmLQoYrnDVb7DIBUAl6HaokH2fxmOpIlcPCR1SbVO9ReZeIuc1tqktUOzwj5Pn3qTq19UGj3u1ypcrtHCy+rPKxH9FxG9EBo9F05hftLVu2hNeAZOedf354LR+Pss0BKNj4+PjcDRs2TISTfaXVN0qyfPukuW1Su2Ze5jZu241afapUOKK/BYr3V1dmRjJyqtw/PIyNjU1OTXmPTj3Q32Jp+50YHR2txai41u2E1m1tRvDr1l/ZrRqevppeXf5AH/g5rvKIRydZ2gKl8UhGFBDCWbPFcRkAaqNOgeMRlXeJmEcqrlZ5npfFZWkb59EMf13WoyHm212velYV32UDpBYFDEIGgEFXpyGce1WLVH6Rfd0zxPPsClX8B7ratW3Fx3Gcq/LxH9Ht4sdzAKlo48k7ZBgHfwKotToFDo9OXKjSa26jfD0asbhdFQ8G7dpGPGqxWhUdWGq+7t/oiG5H2EAqRYQMbYDRSAZBA0Dt1SlwAJVTZMgIZwFAXyBwABlFISOvoEHIADAICBxAB/GAkVfIMEIGgEFC4ABayDtgWBQyCBoABg2BA4iJQkaeQSMKGPwCKIBBRuDAwCsyZLjCWQAw0AgcGEiEDAAoF4EDA4OQAQC9Q+BAXyNkAEA1EDjy4TezpEIPaMUTMgCgYggc+fCbUFKhJIQMAKg2Agdqq4DTvRMyAKAgBA7UShQwCBkAUC8EDlQeIQMA6o/AgcqJBwxCBgD0BwIHKiPvgGGEDACoBgIHeiYKGHkHDUIGAFQPgQOlKiJgGCEDAKqNwIHCFRUyfPZVQgYA1AOBA4UoKmREAYOQAQD1QuBAbggZAIBWCByYFUIGACANAkc+/GabVH1Hf9RMwHCFs3NByACA/kXgyIffIJOqL5QRMFzhbABAHyJwIFEZISOcBQAYAAQOzCji7KtGyAAAEDgGWBQuCBkAgKIROAZMUQHDCBkAgFYIHAOAkAEA6DUCR58iZAAAqoTA0UeKChnxgEHIAAB0g8BRc2WEjHAWAABdI3BgBmdfBQAUhcBRY3mMakQBg5ABACgSgWMAETIAAGUjcNRYlsAQBYwstwEAIC8Ejnx410ZS9Uw8YBAyAAC9RuDIh9/Qk6pw+kf2CBZRhYsBAKgEAgcAACgcgQMAABSOwAEAAApH4AAAAIUjcAAAgMIROAAAQOEIHAAAoHAEDgAAUDgCBwAAKByBAwAAFI7AAQAACkfgAAAAhSNw5CPpTLEuAAAgBI58+OysSQUAAITAAQAACkfgAAAAhSNwAACAwhE4AABA4QgcAACgcAQOAABQOAIHAAAoXJ0Cx3zVw6roR7V83fOStGvb7TIAANClOgWOS1WvqPyDWgd6hnheknZtb1JFy1y+7nmW5d8AAAAp1SVweJRhverBxlQQ7FLdrPK85hGIdm2PVi1X3aKKuN0i1RGqtP8GAADIoE6B42DVa42p9tq1/bFqteqZxtSesvwbAAAggzofNOpg4ICQZvShVdsR1W2qR1Q/94wmWf4NAABQMytUr6p84KYv/5XqOyrPj/j6NpVDQ5znp2nrEOGDQu9sTKW7XXQwKUVRFEUNcg2rMqnqCId3eSxU+eBNX35dNa6KO1LleT7WIm6HqlNbB4j/qfIBopd7hqS5XXSgadqypPmzLUuaP9uypPmzLUuaP9uypPmzLUuaP9uypPmzLT/5/VxOWjab4n6nq0736/v0G0HSstnWpCrv+y7iPl3c73RNqOY2zcujfL+ZeWOvA7/h+43fAaCTTm09avFd1eOqKGxYln8DAABkUKfA4eMsLmlMTe8OuVrledHoQ6RdW7te9V9V8bBhWf4NAADQp6JjLjxk6Ir/KNcVquhYDGvVdm1sXryeU3k3S7t/oxu+jyJwv9O432kejvUwZ96432l1ul/fZ1EfJD2Mnvd9F3Gfxv1O263yrpq8FXW/mAXeEKdxv9OKul/eaKdxv9P3WcQblxE4CByRru63iD8QqLsi3lyK5OdxUWGmCPS3OO6rQ0dd+E2L/hbHB4w6zFQCgaOe6vaGWLf+AgByRuAAAACFI3AAAIDCETgAAEDhCBwAAAA1V6cj8QEAAAAAAAAAAAAAAPpBdB4Wn6+lHZ/zxcd2uKJzuJQtSx/ibePnqylTt/2t8vptPm9PVK+qfEbjsmQ9f5DPWxS19d+2QFUm980nX4z390BVEj8X/auQUVuXH5syf4guS3/j7lCV3VeL+hutt/+matVfb9fPqqK/7S5V2f11H/5elaYPWdoWpZs++PXAZzcv80zmSf1s9SWT1G35lsrseWX7hfd11QWe0YZfABep/AT2RuaN6FpVmbL0wW8uUVuXr3tembrtb9XXr89AfKHKbaLym/fzqjJdqnpF5X/ffTbPS+K/7T+rTlK5/R+r7la1Cyh5c98cyvza5f76Be49qiTHq65UxdexzxLt25TFfUvqr/vSitfzZap2bYoS9dc/4e3+Onh4nTf3xa97f6X6nCr62/yG6L6X6VOqqA9+/pytch+a++tt1NvqLap4f/2aUeZ6TttfO0flnyV/WrXQM0r0h6poXXXqZ5a2yIk3aH96afeE8yeW+Bu2k+s2lZ+8ZUnbh6S/x9c7fQLOW5Z15nZuH6l6f5s1979oWR7jqG38byub++BP30n99RtIM/e1Cv09tzE1zf31vKT+mreTh1SjKm8LZb5od9PfuLJHZbyuHOjf2pia9gFVUh+iUQK/IUZatS2K+/sNVZr+xkV9L2uEI+qnP1hE3E8/vg4VcfG20d/Qqu3eM1AYP5n9yfeFxlRvZOmD2y6dvjrjKdXBqmMaU8XLus6+qVqu8pPAt71adbPKowllmM1j7NuuVz3YmCqH/00/nq81ptpzW48Y9Hr7dX+3N6Y6W6mqQn/TrN/IB1X/SbWjMVWubvob8XNujerPVWWNIPnftDTr6hmV+5d22ymC++s35R83pqory3qNt+34uBM4eit6QKMHrRda9cHznar9pu0XInu3qjmElK3dOvOLiofQv6vyLi6Hja2qXkr7GJ8VXj4ZXvaK32z8ppP0idbL/OnMLyyuskePkrhPB6la9eM8VXQ8QquRkDJF6zepv/5k6DfEv1WV9abdSbv+Rvxp1u28i6XXzzcHTO9+6LRdetTgEyoHpF6K+tvr7bIT99MfptI831u2JXBk4zcNH68RveDGh3Y78cov+826ub/vUmXpwzXhpd+8fXvfX5HHGMy2v348rlctUfmTxCUqD1cWZbb9jXjbcLB7RFXkaIxfZL1/3n315W+r/GaShv9W/20eQfK6dfnYj5tURXF//W9E/fU+7UNUaXid+kXPf5+PR3B/f6T6bHi9CEn9Tbt+fdtTVPepfPsyzKa/cQ5Kfi9xsHP4KGr9un9RePTzzsP43s2Q9d/ztuyRxOtUDkhFre/oGIzm/laddzul7WeWtgSOjPxpdZnKG7grS5r3G0nzm7U3fIs+Beetub/eF5ulD80HNv6FyqrY3+hNO74LxZ9g/AbpF9YizHb9RryLyi/00fotikeA/GnKffXl11Xjqji/eHieQ2ac+++/zQeHRXzd6ze+XzxP7q9DQ9Tfv1TtVMW5vz9TNQc1TzsAxg8SvVXlxyt6TPKW1N9W67e5v29X/XuV/xb393aVDxz1t0DKXL9p+5uk6PXr/vk9y/31v+NdvB5ZiQcG7/ZzeGrVX78WfEflbdfruKiwYe5vFHbj/Y2L+tv8fOslj7Il9dPhtHm9ZmlL4CiRV74fBD8YvTLbPvjo47QvPnnI0t9ejCA163b9fkjlN5Z2oaQI7q8fzzSfUNzWb4Zp2hYl6m9Rb8B5y7J+o4Ps/Obk8sGu/nqhA11Zxx1k6W8VRM+XtAHHIw7e3eqRjaLDRhL31//mEY2p6sqyXuNtvd22ReAol4fxfGCg3xytF280afvg5d7nHe2S8Ab1YVXRw/7N0vbX00nHnPgF9KXGVDmyPsb+xHW6Kj5yUBY/jn48vevJ3OdWu3aitvH1G/1tZb4hjqncX7+4uR9Xqdyv5k+I0e6C6BsXbvtfVB7aLuv5Fq2zf6GK99d/Q/P6rYJW/d2iau5vFdav/x1vfx4dcn/9GuXtM+m4DC/zCIy32V6EDXN/vX7S9LeXWq3Xr6ia11u8rbVrixz5Cec36PhxHb7efGCd38D9QLi88fkBKlurPjT3N/qbora9+oph2v5andaveZ02zytT82Mc74v75r8lzvOS2pbF/553XcX7EB1wF/XXL5IWvSlGbePLytKuv+2+EtluWZGi/ib98Fdzn5rXb9V+SMujRt4mPO2+R39TvNr9sFkR0vY3zuu5zK/FWlI/owEKBzZ/myrqZ7u2AAAAAAAAAAAAAAAAAAAAAAAAAAAAAAAAAAAAAAAAAAAAAAAAAAAAAAAAAAAAAAAAAAAAAAAAAAAAAAAAAOpr/kQQ/LXquakgWB7Oazai5dtVD08GwcJwXrO1Wv6K7mNNOA2gAuaElwDQa7uGg2B0KAiOV1g4KZzX7CQtP0J1n168Xg3nAagBAgeAKnlSYcN1jkq5Yk+TQfB+zf/vuvrN6TkA6oLAAaBKdillPKRL7w5Z1pjzhhGFjTVa/s346IZCyEbVpJZNTWi+yreNh5XGbhgvj0rtN4TLAADAgFqhgPB6QijY69gMhw2HjNi86BiPaF40faemoxCy1gGF0AEAwIBTGLhfISF+YGh0QGl8XiNMaHpjOB2JB5NW4QVAydilAqBy9ML0BV2cOvTGbpVjVCs1HT9YdEQ1X/X9xlSyHSrvpnGAafftFwAFI3AAqKKnVMMKCKd7YjII1uviRwoOnh85UjWueQ4VrewYDoJjdfsn9GK3VNN/r/v0sR7tvlYLoAAEDgBVtENB4nGFg7MVDJbo8iLNe1z1XGPptNdUB2uZRzra8ddt36b7G3Kp/QN64btA8y/Vdc0CUAYCB4BK0ovTtbo4QXWeyrtT/lKljDCjsbtEdXRjKqSA8pu6aBkkdL8fUpt2oyIAAGCANA4UVcJouQtE8/wtlfixGY1voGhe9C2VpG+k8EukAADgDQ4UYWDYFM7ai5bd71ASBpPnNH1lU6BohI6ojUvTfGsFAAAAAAAAAAAAAAAAwIAJgv8PEYjj/rpY/No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6" descr="data:image/png;base64,%20iVBORw0KGgoAAAANSUhEUgAAAhwAAAFjCAYAAAB2YtL1AAAAAXNSR0IArs4c6QAAAARnQU1BAACxjwv8YQUAAAAJcEhZcwAADsMAAA7DAcdvqGQAACgsSURBVHhe7d0NtBx1nebxurmBAOFNkBuSGSIvIQlMJAyEt1VMZggLiSDsumR3Z1d2RlcQWUEZTWbd415HZBkDcgYBeRGO58CMIzCjh2WXGySjZDwDO+foegRmhhdZdFEgcXU2V+LomnvvPk/fqkulU91d1bequqr7+zn86K6qf3f+t7q6++l/VXcFAAAAAAAAAAAAAAAAAAAAAAAAAAAAAAAAAAAAAAAAAFC6O1VTYT2nGlG10q5tt8sAAEAX5oSXdbBWtUh1oGpI9bjqWlWSdm27XQYAAAaARx6umL7asEK1TZU0AtGubbfLAABAl+oywjFf5ZGHFxpT7bVre4Cqm2UAAGAW6rRLpdmO8DLN6EO7tt0uAwAAKdVphGPp9NWO2rXtdlkkOpiUoiiKoga5hlWZ1CVw7FI9P311RjTqEI1CRNq1fUnVzbLo3/CBpFnKkuZXsrZs2aKL5GVVLPpbbI2NjU2JXyMSl1et6G+xpe13cnR01G8yicurVFq3k1q3teirqw79nQyCia6TRqhOgeMV1fGNqfbatf25qptlAAAMJIWN3UodMzljt8rBI6u6BA57ULVe5V0f9iHVs6rmEQ5r17bbZQAADJTmsBGzW6Ej02BHnQLHVpVHIF5XOVytUX1CZf79jIdVUVBo17bbZQAADIw2YaMrLQPH6Ojo3D/6o81/8PnPf/6Ld999978JZzfceOONp95www233nPPPffeeuvtt95ww2d//+Of/vTp4eLInI997GP/8tprr/3Tm2+++aF7vvjF37///vv3D5d163JVtE9pmSoaeXBQuFDl3SmRVm2t22UAAPS9FGFjrpZPhNdTaRk4duzYceI//MNPr1+79tzf/bVfO+qzCh0HhYuCl156afURIyNXnnDCie859tijrzzzzDNuXPu2t//NAw888Oda3Ojghz/84U8fcsihXz5p5crfWbny5HctOfa4G+fMmXOxlwEAgMHSMnAMDw9ftHz5smD+/AMm3/a2f7LguKVL/224KJg3b16gsBEceughXx8ZOeKcAw7Y/wZd7nznOy9497e+9a0/VpN9du+eeP/bz3777uOOPfZ33/GOs9+x777zNi9evPhH0/cAAACqqNPoxlyVdwFklRg4LrjgggOGhuZc+uY3v3mHAsQDO8fHgyMOO3xDuDgYGhqa8iEOu3fv/umqVau+fuqpp2588okn/nD79u3Bm9502Do12WfhooW/POGEE+aO79p1yZIlS54666wzNp1xxhl/NX0PAACgatLsSpnIuCslkhg4jjhi8VuPW3LckpGRhU9edNFFv/fEE3/9izlz5qx64olvLAmbBFNTU8HQnDkznfr4xz/+Z4899tjUz37+88NOPPHE3SMLFty1ffuO4KzTT3/nXV/4witffuCBm9Ws3R8BAAD6VGLgOOigue9+y1uO9q6TqXvvvXfNi9978eWDDznkwH32OeRfe/mQNC79v9DixYv33fXzXcHkr341uWvXrjnvf9/7PvX9F//X1d/+9ndfOO200w5Y+9vnXLVt27ZbwuYAAKBCijhQNG6vwPHe9773oImJiX/2GyeeGBy5cOTiww4/fGzlySuPf9Ohhwb7HzDP3wSxySHFDbX7f+F0cOaZZ174lsVvGZo3b98f/+AHP/iF573r4nd9btWqk5c+vu0bX9p33rzg0EMPXd1oDAAAKqPosGF7BY5fDf/qlOUnnLhk586d3//hyy/fumjhwlsOnD//vv/98svBvHn7/caLL7980i9+8Yt/9C4VWXbdddddvHHjxk8ccsihtxy1+Khg7ty5f3r99dcfvWnTpr+4994/ed8dd9xxxqNjj46/8MILwT777PN/Gv8IAACohBRhIxd7BY4jDz3yAyed9NZgv/3mfWXVqlUfOuWUU65avXr1pVsf+9pTixcfdcD4T3/6z19//fWf+UDSXz/qqJNPO+30r65addqn1q49Z3xi9+47li1b9umD5s2bv//+B6w7+TdX3r18+Qn/Y/07L/jAzp3/9+Vdu3ZdF/4zAACgHmY9umF7BY4zzzzza8HU1Ge3b9++OZzVcNhhh1314ve+d8++c+d+Z9GiRd+Ympz42Guvvnr90Ue/5cZly074g507d5581llnXeG2/+Gaa/725JNX/tY+c+fec8wxR39l+bKltz391FOnnnbaaV9r3Fn/8XBPUgEAUFll7EpBOWoVOrZs2UJ/C1S3/oZnsNRrTT3Q32Jp+50YHR1N/KJB1WjdTmjd1qKv1qv+OmzoRckHSLSqVkHE52/LvAumNg8IAADIR1nHbcQROAAAQLPcd6UQOAAAGCC9Om6DwAEAwIDo5UGiBA4AAAZAL47biCNwAAAAK/QrsAQOAAD6XC93pUQIHAAA9LEqhA0jcAAA0Kd6fdxGHIEDAIA+lDJslDK6YQQOAAAGU2lhwwgcAAD0maoctxFH4MjHVIsCAKBUVQwbRuDIhx67xAIAoDRVOki0GYEDAIDB0ZPRDSNwAADQByYVJDqMbvQsbBiBAwCAmgvDRrv39J6GDSNwAABQYynCRiUQOAAAqKmUYaPnoxtG4AAAoIbqFDaMwAEAQH+qTNgwAgcAADVTh4NEmxE4AACokTqGDSNwAABQE3X5RkoSAgcAADVQt4NEmxE4AACouJRhY7iqYcMIHPlIOlOsCwCAMjhsKJdUF4EjH3qcEwsAgFlJMbpR+bBhBA4AACqqX8KGETgAAKigFGGjVggcAABUTMqwUZvRDSNwAABQIf0YNozAAQBARfRr2DACBwAA9VHLsGEEDgAAKiDF6EZtw4YROAAA6LGp4eG+DhtG4AAAoIfOW7cuGJqsdZZIhcABAECPpNiNYrUf3TACBwAAPTBIYcMIHAAAlGzQwoYROPKRdKZYFwAAexjEsGEEjnxou0gsAABmDGrYMAIHAAAlGOSwYQQOAACqoW/DhhE4AAAoWMrRjb5G4AAAoECDvislQuAAAKAgacLG1x55JAim+v+LjQQOAAAKkHZkY3JoqK9HNiIEDgAAcsZulL3VKXDMVz2sin5Uy9c9L0m7tu2WrVVF86O6UwUAQCqEjWR1ChyXql5R6TEKDvQM8bwk7dq2W3a86oMqL4vqchUAAB0RNlqrS+DwCMR61YONqSDYpbpZ5XnR6ESkXdsjwss09wMAQGqEjfbqFDgOVr3WmGqvXdtO93Oy6oXpqwAApEPY6KwugSOJQ4PDQ5qRiXZtm5edp4qO32h3nAgAAISNlPT3V9IK1WOqI1UOBB9RbVK9R/WMytzmNtUlqh2eEfL8+1RJbT+pukmVtOzfqW5R+fiO6LiN6IDRaNohJJMtW7aE1wAA/eafrl8fDE22zxH+nY2pOXX+fL+38fHxuRs2bJgIJ/vKiGqbyuEg4m+UJI1AtGt7tCrt/Zjbub3vsxuZA0ovKRzR3wLVrb9jY2OTU1NTVf1Qshf6WyxtvxOjo6O1eNfUup3Qui28rx7Z0JPaP9nVrjr2o6z+5mi3anj6anp1+QN9cOe4yiMenbRrm+V+AABIxG6U7OoUOB5RefeJeTTiapXneVlcu7Y/Di+Tlh2jelXlEQ/zsutVz6riu2wAAAMsZdhAkzqtsHtVi1RTqtc9QzzPrlDFf6CrXdtWy3xMx7kqH/8RLYsfzwEAGHAZwgajG03qFDg8cnGhSo9ho3w9Gt24XRUPBu3atlvm0LFQFS0jbAAAGggbs8OQEAAAHRA2Zo/AAQBAG4SNfBA4AABogbCRHwIHAAAJCBv5InAAANCEsJE/AgcAADGEjWIQOAAACBE2ikPgAABACBvFInDkw79MmlQAgBogbBSPwJEPbX+JBQCoOMJGOTIFDq3ljfrYnnT63UZNBMHDuuRMrACAWiBslKfjSo6HDE9rhQ+1quEg+I9q/yLhAwBQdYSNcnVa0Y1TtUeBQo03N+a29oxCx/xY+NgUzgcAoDIIG+XrtLK3pggZrTh8fCS8DgBAJaQMGw4a/rBN2MhJmnQHAEBfyBA2CBo5yxQ4tPY3TgTBc7pc5umpIHjAx2u4vKzRCACACiJs9FaWwLFCweJyPRCX6UbPeVqPyKmat0bzFujyo6pLppsCAFAdhI3eyxI4/I2T3arXPKFHZL0u/k4PjsPHDt3R45rXOMgUAICqIGxUQ5bAETd/Kggu1uUreoAaAQQAgKohbFRHlsDxlOqXKo90HKNaoAfoS7q0ET1Sa3RnW8NpAAB6Zmp4eEIfjKcIG9WRJXDsGA6Ca/TAPK4H8WlN+yuz23Q5MhEEz+jyq1r2oBsCANAr561bFwxNpsoQhI0SZQkctlUPTvSropeH8xxERmLTAAD0hNJDml0oRtgoWdbAgWRTLQoAUBLCRrV1emDW6l1zjxO0tauJILgzvN2g0babWACAEhA2qq/TgzOzC0V1oB6hJxUsNsXmNcrztOx5Xb8pvB0AAKUgbNRDmgco4m+m7Kd6qDEVozu5TRc/UV3UmAEAQAkIG/WRJXD467Dzp6/uZZfu6IdTQXBcOA0AQGEcNLwrP0XYcNDwaDxho8eyBA7/wNdclYNHIj2gL4ZXAQAoBKMa9ZQlcDyjB+5OJcq79Og1Tt4W0fRG1Upd3Wt3CwAAeSFs1FeWwOHGm4eD4Eo9iM96KCtWZ2vZapXPqwIAQO7Sho2vPfLI9DsTKiVT4AjFv7nSKIWQC3XJOVUAAIXIMrIxOTTEyEYFdXrw1k4EwXN65PbYhQIAQFmyhA21I2xUVMcHUA2W6gFs7ELRo7gxnA0AQKEcNPzeQ9joD50exGj3yQI9ij/W5Wf84E8EwauaXh22AQAgVw4bGYIGX3utgTQPpjVO0BY+qOfqRkfq0meNHeSfMwcAFCBj2CBo1ETawBE3c9Corj+oO7iMUQ8AQB4IG/2rm8AxQw/2BgcP1QJNDit4/M70koGjPz2xAAApETb626wChx7tjXpX9bedt2vSG8qXppcMHP3piQUA6MBBw+8letEkbPSxbgLHzCnr9aB/Ro/6Xbr0b3Es1J1tC9sAANCRw0aGoMHBoTWWNnCMTATBjjBoPKZH+zVdrgmDxuVhGwAAUssYNggaNdfpgY5GM7ar4RG63BSGDEYzAABdI2wMno4Pth7l5xU0ljtoqPHmcDYAAJk5aPiDLGFj8HR6wLcOB8EyNeKkbACAWckwqmGEjT6T9oEHAKBrGcIGB4f2KQIHAKAwDhrsQoEROAAAhcgwqmGEjT5H4AAA5I6wgWZ5BY7473S4LgnnAwAGiINGxl0oHK8xIPIKHPGzyfpU9leploXLAAADwGEjZdAwRjUGTF6BI87h42zdMV+lBYABQdhAJ0UEjkE01aIAoK85aOjFjl0o6KjTBjJzorY0NREEd4a3GzR6/iQWAPQtRjWQRacNZas2EKdR14HaUp5UsGicTyVenqdlz+v6TeHtAAB9jLCBrNJuLHaMaj/VQ42pGN3Jbbr4ieqixgwAQF9y0PCIdsqwwS4UzMgSOI5UzZ++updduqMfaiM8LpwGAPSZT37qU4xqoGtZAsdrqrkqB49E2rheDK8CAPqERzXOO//8OY2j9dIhbGAvWQLHM9qA7tTmdpe2oj1+Y0PTG1UrdXWv3S0AgPpy2Mg4qsEuFCTKEjjcePNwEFypjelZ78OLlX93Y7WK394AgD7goOHX94xhg6CBljIFjlD8myuNUgi5UJfe5QIAqLmMoxpG2EBH3QSOXvEBqw+rFLob5eutDmJN03ZEtU21ojE1Lcu/AQB9J2PYYBcKUqtT4LhU9YpK23ZwoGeI5yVp19YB41XVdtVSz4jJ8m8AQN9w0NCnLHahoDCdNqyq/NKoRxnWqx5sTAXBLtXNKs9rHoHo1PYZ1ULVAtXzqkiWfwMA+gajGihDpw1sr+M12tVwEFwe3i5vfsM/WJXmOJEsbeO6vR0A1BKjGihT2o2sihwMHBDSjD5kaRvX7e0AoLK6CRqPbtky+cnR0XASyE7bW1trtWGeoi1yczidxYqJIHjfcBB8JJzOwsdZPKbyj4z5Td/3sUn1HpV3iZjb+CfVL1Ht8IyQ59+n6tTWB41698mVKrdLezs9T9PZsmVLeA0AquG8deumd4Kn9OjY2PQYNhAzPj4+d8OGDXqbz5ECx0Yn4bD8xtvOiP71HW6ry4d12fJXSTNK+kbJWlXab58ktW1ul+XfSEuroD4UkOhvgerW37GxscmpKX8Irgf62140qpGh9hj90PY7MTo6WotRca3bCa3b2ozg162/sls1PH01vY5/oBps1jOicYyGJi9J2ChnSiHjm2p0ttvm/NscPoBzXJUmwGRpG9ft7QCg0hw29Hqc5Q2NYzWQu0yJShvgBoeJVqWQsUx3WMSvjToMPKKKRlg84nC1yvO8LC5L27hubwcAlRSNauj1Oe1rPd9AQWEyBY4eu1e1SKXnT/C6Z4jn2RWq+Fdy27Vtp9vbAUClMKqBqskUOLQlbpwIgud02Th5m96VH3B6dnlZo1FxPMpwoUrPiUb5ejTycLsq/pXcdm0jPgh0tSo6QNTS3A4AKstBw6/JegFjVAOVkiVwrNBGfLk2yst0I+82WaGt81TNW6N5C3T5UVWng0oBAAXQ6/FkxqBhjGqgNFk2TB9M6SNTGweCagv1L3D+nTZWh48duqPHNc/f6gAAlCQWNPRfaoxqoHRZAkfcfG3gF+vyFW2weX0TBQCQgcNGxqBhjGqgJ7IEjqdUv1R5pOMY1QJttF/SpY1o612jO9saTgMACsKoBuooS+DYMRwE12hjfVwb+tOa3qob+4ey/GNfPvDyq1oWnfgMAJAzggbqLOsulZmTuSl8RN8KcRAZiU0DAHLmsOHX3nAyLXafoDKyBI618a/EAgCKx6gG+kWmEQ41XqoN+Flv/Aof8R/aAgDkqMugMYeggarKEjhmdqfo+oO64WV+Mri0ZRf9o19Vp9WQWACQSZdBwxw2eN1BZWUa4Yhoo545p4omH9T/PuMnyACPeng9JBUApDLLoOHXY8IGKq2rwAEAyAdBA4Oiq8ChrXvmHCqa9CnrN3nD55sqAJDBnDndfPPE2H2C2skSONbGQ4ZS+V1+orh0J5unmwAAOvGoxvnr1g01XlGzYVQDtZVphENPkue1lS/3Bs9oBgBkw+4TDLIsgWOrQsYy3cAna2trIgg+pyeWT/0OAAOPoAFkHOEAAKRH0ADeQOAAgJwRNIC9ETgAICcEDaA1AgcAzNIsgoY5bBA00PcIHADQpdkEjUfHxnTLKcIGBgaBAwAyiELGLEc0hnz7cBoYCAQOAEhhlrtNjOM0MNCyBI61E0HwnJ50y8JpvMEvIEkFoOYIGkA+chvh0JNyowLJw3pGHTkcBFfpjreFiwaBX4iSCkBNETSAfKUJHNE5VB5T46V68jwbTu9Rmv8Z1TdVr4W3A4DaIWgAxUgTOLaGT55z9UScOZdKUunOOIkbgNqJQgZBAyhOmsABAH0px9EMggbQQZbAkfrkbQBQZew2AcqXeYRDT9SNfqLGKzpYNGwCAJVE0AB6J1Pg0DPsAdX7VHscx6E7+Uc9kbep+MosgEqJQobLr1fh7KwIGsAsZQkcK/TEPVVPuMuad6to3u/p4ieqixozAKDHchjNMIIGkJMsgcO7THarkr72ukt39EM9I48LpwGgJwgaQDVlCRwOGnNVScdqzNeT/Nf15HwxnAaA0jhknL9u3ZAiwuQsgkYUMggaQAGyBI5n1PjbehbepSf3HsdqaN4XdXG46qHGDAAoAaMZQH1kCRx+Rm9Q3aPa49dG9aTfX3e0WsVXZgEUjqAB1E+mwGG6webwSTpTw0FwoS4H+SfN/YKVVAByEoUMl193wtlZsdsE6JHMgQOJ/OKXVABmidEMoD90ChzRidtS1UQQ3BneDgC6ltNohhE0gIroFDiiE7elquEguDy8HQBkltNohhE0gIphlwqAnsprNOPRsTHfC0EDqKjMgUMvDknnUmFXCoBM8h7N8H2F0wAqKFPg0LPZ51I5W1cXhp8iGqU7eRMncAPQSQHHZjCaAdRElsDhc6ks0ZP7o6o9vgKraZ9L5XA96y+dngMAb8h7NENFyABqJkvg8OjF/Omre+FcKgD2wGgGgLgsgaPduVQa9GLAuVSAAZZjyDBGM4A+kiVwROdS+aiqOXQ0Tl2vy7+ZngQwSArYZULQAPpMlsCxVnWJbnCBLl/1i0usntb8Y/UC8Xh8Pt9eAfoXoxkAssgSODL9CJiLHwID+k+OoxlG0AAGRJbAAWBAFTSaQdAABgiBIx9+0UwqoLbOW7fOkYBjMwDkgsCRD78YJxVQO+wyAVAEAgcAdpkAKByBAxhgjGYAKAuBAxgwjGYA6AUCBzAACBkAeo3AAfSpnEOGscsEQNcIHEAfKTBkEDQAzAqBA+gDRRz8uWVsbKoRXQAgB3UKHD41/sMqvwK6fL3V6fLTtB1RbVOtaExN8/liottExflgUEkclwGgTuoUOC5VvaLyC+uBniGel6RdWweMV1XbVUs9I+Z41QdVvl1UnA8GlcFxGQDqqi6Bw6MT61UPNqaCYJfqZpXnNY9cdGr7jGqhaoHqeRVQaRyXAaAf1ClwHKx6rTHVXpa2zU5WvTB9FegtQgaAflLng0YdKBwsmkc4kmRpe57KL8iudseJALmLQoYrnDVb7DIBUAl6HaokH2fxmOpIlcPCR1SbVO9ReZeIuc1tqktUOzwj5Pn3qTq19UGj3u1ypcrtHCy+rPKxH9FxG9EBo9F05hftLVu2hNeAZOedf354LR+Pss0BKNj4+PjcDRs2TISTfaXVN0qyfPukuW1Su2Ze5jZu241afapUOKK/BYr3V1dmRjJyqtw/PIyNjU1OTXmPTj3Q32Jp+50YHR2txai41u2E1m1tRvDr1l/ZrRqevppeXf5AH/g5rvKIRydZ2gKl8UhGFBDCWbPFcRkAaqNOgeMRlXeJmEcqrlZ5npfFZWkb59EMf13WoyHm212velYV32UDpBYFDEIGgEFXpyGce1WLVH6Rfd0zxPPsClX8B7ratW3Fx3Gcq/LxH9Ht4sdzAKlo48k7ZBgHfwKotToFDo9OXKjSa26jfD0asbhdFQ8G7dpGPGqxWhUdWGq+7t/oiG5H2EAqRYQMbYDRSAZBA0Dt1SlwAJVTZMgIZwFAXyBwABlFISOvoEHIADAICBxAB/GAkVfIMEIGgEFC4ABayDtgWBQyCBoABg2BA4iJQkaeQSMKGPwCKIBBRuDAwCsyZLjCWQAw0AgcGEiEDAAoF4EDA4OQAQC9Q+BAXyNkAEA1EDjy4TezpEIPaMUTMgCgYggc+fCbUFKhJIQMAKg2Agdqq4DTvRMyAKAgBA7UShQwCBkAUC8EDlQeIQMA6o/AgcqJBwxCBgD0BwIHKiPvgGGEDACoBgIHeiYKGHkHDUIGAFQPgQOlKiJgGCEDAKqNwIHCFRUyfPZVQgYA1AOBA4UoKmREAYOQAQD1QuBAbggZAIBWCByYFUIGACANAkc+/GabVH1Hf9RMwHCFs3NByACA/kXgyIffIJOqL5QRMFzhbABAHyJwIFEZISOcBQAYAAQOzCji7KtGyAAAEDgGWBQuCBkAgKIROAZMUQHDCBkAgFYIHAOAkAEA6DUCR58iZAAAqoTA0UeKChnxgEHIAAB0g8BRc2WEjHAWAABdI3BgBmdfBQAUhcBRY3mMakQBg5ABACgSgWMAETIAAGUjcNRYlsAQBYwstwEAIC8Ejnx410ZS9Uw8YBAyAAC9RuDIh9/Qk6pw+kf2CBZRhYsBAKgEAgcAACgcgQMAABSOwAEAAApH4AAAAIUjcAAAgMIROAAAQOEIHAAAoHAEDgAAUDgCBwAAKByBAwAAFI7AAQAACkfgAAAAhSNw5CPpTLEuAAAgBI58+OysSQUAAITAAQAACkfgAAAAhSNwAACAwhE4AABA4QgcAACgcAQOAABQOAIHAAAoXJ0Cx3zVw6roR7V83fOStGvb7TIAANClOgWOS1WvqPyDWgd6hnheknZtb1JFy1y+7nmW5d8AAAAp1SVweJRhverBxlQQ7FLdrPK85hGIdm2PVi1X3aKKuN0i1RGqtP8GAADIoE6B42DVa42p9tq1/bFqteqZxtSesvwbAAAggzofNOpg4ICQZvShVdsR1W2qR1Q/94wmWf4NAABQMytUr6p84KYv/5XqOyrPj/j6NpVDQ5znp2nrEOGDQu9sTKW7XXQwKUVRFEUNcg2rMqnqCId3eSxU+eBNX35dNa6KO1LleT7WIm6HqlNbB4j/qfIBopd7hqS5XXSgadqypPmzLUuaP9uypPmzLUuaP9uypPmzLUuaP9uypPmzLT/5/VxOWjab4n6nq0736/v0G0HSstnWpCrv+y7iPl3c73RNqOY2zcujfL+ZeWOvA7/h+43fAaCTTm09avFd1eOqKGxYln8DAABkUKfA4eMsLmlMTe8OuVrledHoQ6RdW7te9V9V8bBhWf4NAADQp6JjLjxk6Ir/KNcVquhYDGvVdm1sXryeU3k3S7t/oxu+jyJwv9O432kejvUwZ96432l1ul/fZ1EfJD2Mnvd9F3Gfxv1O263yrpq8FXW/mAXeEKdxv9OKul/eaKdxv9P3WcQblxE4CByRru63iD8QqLsi3lyK5OdxUWGmCPS3OO6rQ0dd+E2L/hbHB4w6zFQCgaOe6vaGWLf+AgByRuAAAACFI3AAAIDCETgAAEDhCBwAAAA1V6cj8QEAAAAAAAAAAAAAAPpBdB4Wn6+lHZ/zxcd2uKJzuJQtSx/ibePnqylTt/2t8vptPm9PVK+qfEbjsmQ9f5DPWxS19d+2QFUm980nX4z390BVEj8X/auQUVuXH5syf4guS3/j7lCV3VeL+hutt/+matVfb9fPqqK/7S5V2f11H/5elaYPWdoWpZs++PXAZzcv80zmSf1s9SWT1G35lsrseWX7hfd11QWe0YZfABep/AT2RuaN6FpVmbL0wW8uUVuXr3tembrtb9XXr89AfKHKbaLym/fzqjJdqnpF5X/ffTbPS+K/7T+rTlK5/R+r7la1Cyh5c98cyvza5f76Be49qiTHq65UxdexzxLt25TFfUvqr/vSitfzZap2bYoS9dc/4e3+Onh4nTf3xa97f6X6nCr62/yG6L6X6VOqqA9+/pytch+a++tt1NvqLap4f/2aUeZ6TttfO0flnyV/WrXQM0r0h6poXXXqZ5a2yIk3aH96afeE8yeW+Bu2k+s2lZ+8ZUnbh6S/x9c7fQLOW5Z15nZuH6l6f5s1979oWR7jqG38byub++BP30n99RtIM/e1Cv09tzE1zf31vKT+mreTh1SjKm8LZb5od9PfuLJHZbyuHOjf2pia9gFVUh+iUQK/IUZatS2K+/sNVZr+xkV9L2uEI+qnP1hE3E8/vg4VcfG20d/Qqu3eM1AYP5n9yfeFxlRvZOmD2y6dvjrjKdXBqmMaU8XLus6+qVqu8pPAt71adbPKowllmM1j7NuuVz3YmCqH/00/nq81ptpzW48Y9Hr7dX+3N6Y6W6mqQn/TrN/IB1X/SbWjMVWubvob8XNujerPVWWNIPnftDTr6hmV+5d22ymC++s35R83pqory3qNt+34uBM4eit6QKMHrRda9cHznar9pu0XInu3qjmElK3dOvOLiofQv6vyLi6Hja2qXkr7GJ8VXj4ZXvaK32z8ppP0idbL/OnMLyyuskePkrhPB6la9eM8VXQ8QquRkDJF6zepv/5k6DfEv1WV9abdSbv+Rvxp1u28i6XXzzcHTO9+6LRdetTgEyoHpF6K+tvr7bIT99MfptI831u2JXBk4zcNH68RveDGh3Y78cov+826ub/vUmXpwzXhpd+8fXvfX5HHGMy2v348rlctUfmTxCUqD1cWZbb9jXjbcLB7RFXkaIxfZL1/3n315W+r/GaShv9W/20eQfK6dfnYj5tURXF//W9E/fU+7UNUaXid+kXPf5+PR3B/f6T6bHi9CEn9Tbt+fdtTVPepfPsyzKa/cQ5Kfi9xsHP4KGr9un9RePTzzsP43s2Q9d/ztuyRxOtUDkhFre/oGIzm/laddzul7WeWtgSOjPxpdZnKG7grS5r3G0nzm7U3fIs+Beetub/eF5ulD80HNv6FyqrY3+hNO74LxZ9g/AbpF9YizHb9RryLyi/00fotikeA/GnKffXl11Xjqji/eHieQ2ac+++/zQeHRXzd6ze+XzxP7q9DQ9Tfv1TtVMW5vz9TNQc1TzsAxg8SvVXlxyt6TPKW1N9W67e5v29X/XuV/xb393aVDxz1t0DKXL9p+5uk6PXr/vk9y/31v+NdvB5ZiQcG7/ZzeGrVX78WfEflbdfruKiwYe5vFHbj/Y2L+tv8fOslj7Il9dPhtHm9ZmlL4CiRV74fBD8YvTLbPvjo47QvPnnI0t9ejCA163b9fkjlN5Z2oaQI7q8fzzSfUNzWb4Zp2hYl6m9Rb8B5y7J+o4Ps/Obk8sGu/nqhA11Zxx1k6W8VRM+XtAHHIw7e3eqRjaLDRhL31//mEY2p6sqyXuNtvd22ReAol4fxfGCg3xytF280afvg5d7nHe2S8Ab1YVXRw/7N0vbX00nHnPgF9KXGVDmyPsb+xHW6Kj5yUBY/jn48vevJ3OdWu3aitvH1G/1tZb4hjqncX7+4uR9Xqdyv5k+I0e6C6BsXbvtfVB7aLuv5Fq2zf6GK99d/Q/P6rYJW/d2iau5vFdav/x1vfx4dcn/9GuXtM+m4DC/zCIy32V6EDXN/vX7S9LeXWq3Xr6ia11u8rbVrixz5Cec36PhxHb7efGCd38D9QLi88fkBKlurPjT3N/qbora9+oph2v5andaveZ02zytT82Mc74v75r8lzvOS2pbF/553XcX7EB1wF/XXL5IWvSlGbePLytKuv+2+EtluWZGi/ib98Fdzn5rXb9V+SMujRt4mPO2+R39TvNr9sFkR0vY3zuu5zK/FWlI/owEKBzZ/myrqZ7u2AAAAAAAAAAAAAAAAAAAAAAAAAAAAAAAAAAAAAAAAAAAAAAAAAAAAAAAAAAAAAAAAAAAAAAAAAAAAAAAAAOpr/kQQ/LXquakgWB7Oazai5dtVD08GwcJwXrO1Wv6K7mNNOA2gAuaElwDQa7uGg2B0KAiOV1g4KZzX7CQtP0J1n168Xg3nAagBAgeAKnlSYcN1jkq5Yk+TQfB+zf/vuvrN6TkA6oLAAaBKdillPKRL7w5Z1pjzhhGFjTVa/s346IZCyEbVpJZNTWi+yreNh5XGbhgvj0rtN4TLAADAgFqhgPB6QijY69gMhw2HjNi86BiPaF40faemoxCy1gGF0AEAwIBTGLhfISF+YGh0QGl8XiNMaHpjOB2JB5NW4QVAydilAqBy9ML0BV2cOvTGbpVjVCs1HT9YdEQ1X/X9xlSyHSrvpnGAafftFwAFI3AAqKKnVMMKCKd7YjII1uviRwoOnh85UjWueQ4VrewYDoJjdfsn9GK3VNN/r/v0sR7tvlYLoAAEDgBVtENB4nGFg7MVDJbo8iLNe1z1XGPptNdUB2uZRzra8ddt36b7G3Kp/QN64btA8y/Vdc0CUAYCB4BK0ovTtbo4QXWeyrtT/lKljDCjsbtEdXRjKqSA8pu6aBkkdL8fUpt2oyIAAGCANA4UVcJouQtE8/wtlfixGY1voGhe9C2VpG+k8EukAADgDQ4UYWDYFM7ai5bd71ASBpPnNH1lU6BohI6ojUvTfGsFAAAAAAAAAAAAAAAAwIAJgv8PEYjj/rpY/NoAAAAASUVORK5CYII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0" y="160337"/>
            <a:ext cx="4868996" cy="3063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717644"/>
            <a:ext cx="6190735" cy="4994458"/>
          </a:xfrm>
          <a:prstGeom prst="rect">
            <a:avLst/>
          </a:prstGeom>
        </p:spPr>
      </p:pic>
      <p:sp>
        <p:nvSpPr>
          <p:cNvPr id="19" name="AutoShape 22" descr="blob:https://web.whatsapp.com/9cfaa4e7-f4d5-4872-8bee-41fef8bcab4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0" y="3139074"/>
            <a:ext cx="4868996" cy="31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3488" y="3065172"/>
                <a:ext cx="10663707" cy="325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From Noise Figure </a:t>
                </a:r>
                <a:r>
                  <a:rPr lang="en-IN" dirty="0" err="1" smtClean="0"/>
                  <a:t>eqn</a:t>
                </a:r>
                <a:r>
                  <a:rPr lang="en-IN" dirty="0" smtClean="0"/>
                  <a:t>, it can be observed that for low Noise figure R2 should be low</a:t>
                </a:r>
              </a:p>
              <a:p>
                <a:endParaRPr lang="en-IN" dirty="0"/>
              </a:p>
              <a:p>
                <a:r>
                  <a:rPr lang="en-IN" dirty="0" smtClean="0"/>
                  <a:t>Let,	                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=150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g</a:t>
                </a:r>
                <a:r>
                  <a:rPr lang="en-IN" dirty="0" smtClean="0"/>
                  <a:t>ives, 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endParaRPr lang="en-IN" b="0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=0.6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And finding out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IN" dirty="0" smtClean="0"/>
                  <a:t> ratio</a:t>
                </a:r>
              </a:p>
              <a:p>
                <a:endParaRPr lang="en-IN" dirty="0"/>
              </a:p>
              <a:p>
                <a:r>
                  <a:rPr lang="en-IN" dirty="0" smtClean="0"/>
                  <a:t>NMOS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=36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 smtClean="0"/>
              </a:p>
              <a:p>
                <a:r>
                  <a:rPr lang="en-IN" dirty="0" smtClean="0"/>
                  <a:t>PMOS </a:t>
                </a:r>
                <a:r>
                  <a:rPr lang="en-IN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PMOS </a:t>
                </a:r>
                <a:r>
                  <a:rPr lang="en-IN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1.8 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8" y="3065172"/>
                <a:ext cx="10663707" cy="3254161"/>
              </a:xfrm>
              <a:prstGeom prst="rect">
                <a:avLst/>
              </a:prstGeom>
              <a:blipFill rotWithShape="0">
                <a:blip r:embed="rId2"/>
                <a:stretch>
                  <a:fillRect l="-457" t="-1124" b="-2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28940" y="1230134"/>
                <a:ext cx="3084947" cy="60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40" y="1230134"/>
                <a:ext cx="3084947" cy="6093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85094" y="1171977"/>
            <a:ext cx="10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Setting,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28941" y="341234"/>
                <a:ext cx="4781950" cy="636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41" y="341234"/>
                <a:ext cx="4781950" cy="636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85094" y="1839532"/>
            <a:ext cx="10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yields,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28940" y="2004884"/>
                <a:ext cx="1820242" cy="281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=183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40" y="2004884"/>
                <a:ext cx="1820242" cy="281616"/>
              </a:xfrm>
              <a:prstGeom prst="rect">
                <a:avLst/>
              </a:prstGeom>
              <a:blipFill rotWithShape="0">
                <a:blip r:embed="rId5"/>
                <a:stretch>
                  <a:fillRect l="-2676" t="-2174" r="-2676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21" y="1164679"/>
            <a:ext cx="8900106" cy="545506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430218" y="4363363"/>
            <a:ext cx="9525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2718" y="4378603"/>
            <a:ext cx="21857" cy="10691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30218" y="4363363"/>
            <a:ext cx="11891" cy="11164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53078" y="5479854"/>
            <a:ext cx="9525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53573" y="6050979"/>
            <a:ext cx="3132125" cy="10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53574" y="2730268"/>
            <a:ext cx="313212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85698" y="2752162"/>
            <a:ext cx="0" cy="330976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53573" y="2730268"/>
            <a:ext cx="1" cy="33316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65067" y="1558130"/>
            <a:ext cx="9525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217106" y="1573370"/>
            <a:ext cx="461" cy="32334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65067" y="1558130"/>
            <a:ext cx="22399" cy="3248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87927" y="4806790"/>
            <a:ext cx="9525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251" y="327546"/>
            <a:ext cx="114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Modelling &amp; Simulation :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86603" y="10131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3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09" y="2129591"/>
            <a:ext cx="10616412" cy="1476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251" y="327546"/>
            <a:ext cx="114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0251" y="1094551"/>
            <a:ext cx="114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DC Analysis</a:t>
            </a:r>
            <a:endParaRPr lang="en-IN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300251" y="977789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373" y="147369"/>
            <a:ext cx="114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S-parameters</a:t>
            </a:r>
            <a:endParaRPr lang="en-I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51" y="332578"/>
            <a:ext cx="7388698" cy="61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493" y="279036"/>
            <a:ext cx="114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Noise figure &amp; Input Impedance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1" y="1380664"/>
            <a:ext cx="4441564" cy="3854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69" y="1380664"/>
            <a:ext cx="4494726" cy="39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8C9265-E3F6-930F-9FF5-525CA700B7A8}"/>
              </a:ext>
            </a:extLst>
          </p:cNvPr>
          <p:cNvSpPr txBox="1"/>
          <p:nvPr/>
        </p:nvSpPr>
        <p:spPr>
          <a:xfrm>
            <a:off x="709684" y="5691959"/>
            <a:ext cx="104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1dB Compression </a:t>
            </a:r>
            <a:r>
              <a:rPr lang="en-IN" dirty="0" smtClean="0"/>
              <a:t>Point                                                                              IIP3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874760" y="1607820"/>
            <a:ext cx="792480" cy="22098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73689" y="255017"/>
            <a:ext cx="114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1dB compression &amp; IIP3</a:t>
            </a: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27" y="1453790"/>
            <a:ext cx="5071465" cy="4238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4" y="1693573"/>
            <a:ext cx="4700414" cy="39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689" y="255017"/>
            <a:ext cx="114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Harmonic &amp; Time Domain Analysis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5330028"/>
            <a:ext cx="1113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Harmonic Balance (HB) Analysis				Time Domain Analysis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66" y="1730041"/>
            <a:ext cx="5742330" cy="3599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1" y="1309547"/>
            <a:ext cx="4925693" cy="40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11409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Contents: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/>
              <a:t>Design Approach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/>
              <a:t>Modelling &amp; Simulation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/>
              <a:t>Result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 smtClean="0"/>
              <a:t>Reference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86603" y="10131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11409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Conclusion: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A </a:t>
            </a:r>
            <a:r>
              <a:rPr lang="en-IN" dirty="0" smtClean="0"/>
              <a:t>resistive-feedback LNA with a gate inductor for bandwidth extension has been modelled and simulated.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 smtClean="0"/>
              <a:t>To reduce an existing trade off between gain and input matching in resistive-feedback , an improved topology with </a:t>
            </a:r>
            <a:r>
              <a:rPr lang="en-IN" dirty="0"/>
              <a:t>source </a:t>
            </a:r>
            <a:r>
              <a:rPr lang="en-IN" dirty="0" smtClean="0"/>
              <a:t>follower is adopted.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 smtClean="0"/>
              <a:t>Gate inductor's effect on LNA's performance has been analysed.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 smtClean="0"/>
              <a:t>It has been demonstrated that gate inductive peaking is </a:t>
            </a:r>
            <a:r>
              <a:rPr lang="en-IN" dirty="0"/>
              <a:t>efficient </a:t>
            </a:r>
            <a:r>
              <a:rPr lang="en-IN" dirty="0" smtClean="0"/>
              <a:t>for bandwidth extension and moreover, it can also </a:t>
            </a:r>
            <a:r>
              <a:rPr lang="en-IN" dirty="0"/>
              <a:t>suppress </a:t>
            </a:r>
            <a:r>
              <a:rPr lang="en-IN" dirty="0" smtClean="0"/>
              <a:t>NF increase at high frequency.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 smtClean="0"/>
              <a:t>Noise Figure of  4 to 4.5dB and a gain ranging between 6.6 to 8.2 dB and input matching of range -5 to -11 dB is observed for the desired frequency range.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86603" y="10131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1140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Reference: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86603" y="10131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3265" y="1013132"/>
            <a:ext cx="11536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</a:t>
            </a:r>
            <a:r>
              <a:rPr lang="en-IN" dirty="0"/>
              <a:t>resistive-feedback LNA in 65nm CMOS with a gate </a:t>
            </a:r>
            <a:r>
              <a:rPr lang="en-IN" dirty="0" smtClean="0"/>
              <a:t>inductor for </a:t>
            </a:r>
            <a:r>
              <a:rPr lang="en-IN" dirty="0"/>
              <a:t>bandwidth </a:t>
            </a:r>
            <a:r>
              <a:rPr lang="en-IN" dirty="0" smtClean="0"/>
              <a:t>extension by</a:t>
            </a:r>
          </a:p>
          <a:p>
            <a:r>
              <a:rPr lang="en-IN" dirty="0" smtClean="0"/>
              <a:t>Dong </a:t>
            </a:r>
            <a:r>
              <a:rPr lang="en-IN" dirty="0"/>
              <a:t>Huang, </a:t>
            </a:r>
            <a:r>
              <a:rPr lang="en-IN" dirty="0" err="1"/>
              <a:t>Shengxi</a:t>
            </a:r>
            <a:r>
              <a:rPr lang="en-IN" dirty="0"/>
              <a:t> </a:t>
            </a:r>
            <a:r>
              <a:rPr lang="en-IN" dirty="0" err="1"/>
              <a:t>Diao</a:t>
            </a:r>
            <a:r>
              <a:rPr lang="en-IN" dirty="0"/>
              <a:t>, </a:t>
            </a:r>
            <a:r>
              <a:rPr lang="en-IN" dirty="0" err="1"/>
              <a:t>Weiqiang</a:t>
            </a:r>
            <a:r>
              <a:rPr lang="en-IN" dirty="0"/>
              <a:t> </a:t>
            </a:r>
            <a:r>
              <a:rPr lang="en-IN" dirty="0" err="1"/>
              <a:t>Qian</a:t>
            </a:r>
            <a:r>
              <a:rPr lang="en-IN" dirty="0"/>
              <a:t>, </a:t>
            </a:r>
            <a:r>
              <a:rPr lang="en-IN" dirty="0" err="1"/>
              <a:t>Fujiang</a:t>
            </a:r>
            <a:r>
              <a:rPr lang="en-IN" dirty="0"/>
              <a:t> Lin,</a:t>
            </a:r>
          </a:p>
          <a:p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1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236" y="2511188"/>
            <a:ext cx="11409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  <a:p>
            <a:pPr algn="ctr"/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540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24" y="117693"/>
            <a:ext cx="114095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Introduction: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 </a:t>
            </a:r>
            <a:r>
              <a:rPr lang="en-IN" b="1" dirty="0"/>
              <a:t>low-noise amplifier</a:t>
            </a:r>
            <a:r>
              <a:rPr lang="en-IN" dirty="0"/>
              <a:t> (</a:t>
            </a:r>
            <a:r>
              <a:rPr lang="en-IN" b="1" dirty="0"/>
              <a:t>LNA</a:t>
            </a:r>
            <a:r>
              <a:rPr lang="en-IN" dirty="0"/>
              <a:t>) is an electronic amplifier that amplifies a very low-power signal without significantly degrading its signal-to-noise </a:t>
            </a:r>
            <a:r>
              <a:rPr lang="en-IN" dirty="0" smtClean="0"/>
              <a:t>SNR ratio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 Its role is to boost the received signal a sufficient level above the noise floor so that it can be used for additional processing. The noise figure of the LNA therefore directly limits the sensitivity of the receiver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 smtClean="0"/>
              <a:t>									</a:t>
            </a:r>
            <a:r>
              <a:rPr lang="en-IN" dirty="0"/>
              <a:t>	</a:t>
            </a:r>
          </a:p>
          <a:p>
            <a:r>
              <a:rPr lang="en-IN" dirty="0" smtClean="0"/>
              <a:t>											</a:t>
            </a:r>
            <a:r>
              <a:rPr lang="en-IN" sz="1200" dirty="0" smtClean="0"/>
              <a:t>Source : Internet 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96724" y="8988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Basic concept of Low Noise Amplifier(LNA). #13 - YouTube">
            <a:extLst>
              <a:ext uri="{FF2B5EF4-FFF2-40B4-BE49-F238E27FC236}">
                <a16:creationId xmlns:a16="http://schemas.microsoft.com/office/drawing/2014/main" xmlns="" id="{3B95AE85-2AF5-321A-5D7D-8EA0E8AD2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t="9950" r="4067" b="8259"/>
          <a:stretch/>
        </p:blipFill>
        <p:spPr bwMode="auto">
          <a:xfrm>
            <a:off x="3641963" y="2032933"/>
            <a:ext cx="4698807" cy="27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11409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Objective: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The Objective behind this project is  to design a Wideband LNA for </a:t>
            </a:r>
            <a:r>
              <a:rPr lang="en-IN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0.4 to 2.4 GHz </a:t>
            </a:r>
            <a:r>
              <a:rPr lang="en-I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useful in mobile applications 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with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 smtClean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Sufficient Voltage Gain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33333"/>
                </a:solidFill>
                <a:latin typeface="Source Sans Pro" panose="020B0604020202020204" pitchFamily="34" charset="0"/>
              </a:rPr>
              <a:t>L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ow </a:t>
            </a:r>
            <a:r>
              <a:rPr lang="en-I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noise 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figure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33333"/>
                </a:solidFill>
                <a:latin typeface="Source Sans Pro" panose="020B0604020202020204" pitchFamily="34" charset="0"/>
              </a:rPr>
              <a:t>I</a:t>
            </a:r>
            <a:r>
              <a:rPr lang="en-IN" b="0" i="0" dirty="0" smtClean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nput </a:t>
            </a:r>
            <a:r>
              <a:rPr lang="en-I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matching </a:t>
            </a:r>
            <a:endParaRPr lang="en-IN" b="0" i="0" dirty="0" smtClean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333333"/>
                </a:solidFill>
                <a:latin typeface="Source Sans Pro" panose="020B0604020202020204" pitchFamily="34" charset="0"/>
              </a:rPr>
              <a:t>Linearity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86603" y="10131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1140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Design Approach: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 smtClean="0"/>
          </a:p>
          <a:p>
            <a:endParaRPr lang="en-IN" dirty="0" smtClea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FD12FA4-86D3-785D-9C3E-58CFB2EB594E}"/>
              </a:ext>
            </a:extLst>
          </p:cNvPr>
          <p:cNvCxnSpPr>
            <a:cxnSpLocks/>
          </p:cNvCxnSpPr>
          <p:nvPr/>
        </p:nvCxnSpPr>
        <p:spPr>
          <a:xfrm>
            <a:off x="286603" y="1013132"/>
            <a:ext cx="11409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397" y="1767778"/>
            <a:ext cx="723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Small Signal Equivalent Model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04" y="2138239"/>
            <a:ext cx="3238952" cy="876422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04" y="2955668"/>
            <a:ext cx="3610479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9397" y="3782090"/>
                <a:ext cx="7714445" cy="12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Assuming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𝑜h𝑚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𝑀𝑝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endParaRPr lang="en-IN" dirty="0" smtClean="0"/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For input matching it gives,	</a:t>
                </a:r>
              </a:p>
              <a:p>
                <a:pPr algn="ctr"/>
                <a:r>
                  <a:rPr lang="en-IN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𝑜h𝑚</m:t>
                    </m:r>
                  </m:oMath>
                </a14:m>
                <a:endParaRPr lang="en-I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7" y="3782090"/>
                <a:ext cx="7714445" cy="1263744"/>
              </a:xfrm>
              <a:prstGeom prst="rect">
                <a:avLst/>
              </a:prstGeom>
              <a:blipFill rotWithShape="0">
                <a:blip r:embed="rId4"/>
                <a:stretch>
                  <a:fillRect l="-632" t="-2404" b="-2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54168" y="1062027"/>
            <a:ext cx="79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Resistive Feedback LNA</a:t>
            </a:r>
            <a:endParaRPr lang="en-IN" sz="1200" dirty="0"/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58" y="462063"/>
            <a:ext cx="2305372" cy="27054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01578" y="3419687"/>
            <a:ext cx="235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Resistive Feedback LNA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244858" y="251484"/>
            <a:ext cx="2869869" cy="377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89398" y="5306096"/>
            <a:ext cx="58341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Due to such low value of feedback resistor the gain is low </a:t>
            </a:r>
            <a:r>
              <a:rPr lang="en-IN" dirty="0" smtClean="0"/>
              <a:t>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9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5" y="259996"/>
            <a:ext cx="875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overcome the issue of low gain, </a:t>
            </a:r>
            <a:r>
              <a:rPr lang="en-IN" b="1" dirty="0" smtClean="0"/>
              <a:t>Source follower feedback </a:t>
            </a:r>
            <a:r>
              <a:rPr lang="en-IN" dirty="0" smtClean="0"/>
              <a:t>is used for input matching. 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73" y="309093"/>
            <a:ext cx="3721427" cy="3271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2869" y="3580348"/>
            <a:ext cx="235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Resistive Feedback LNA with source follower (SF-LNA)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470573" y="154546"/>
            <a:ext cx="3721427" cy="4559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83" y="1183326"/>
            <a:ext cx="3610479" cy="761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4852" y="2047741"/>
            <a:ext cx="25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With the approximation, </a:t>
            </a:r>
            <a:endParaRPr lang="en-IN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83" y="2047741"/>
            <a:ext cx="1400743" cy="33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0888" y="2836963"/>
                <a:ext cx="7117387" cy="189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8" y="2836963"/>
                <a:ext cx="7117387" cy="1898853"/>
              </a:xfrm>
              <a:prstGeom prst="rect">
                <a:avLst/>
              </a:prstGeom>
              <a:blipFill rotWithShape="0">
                <a:blip r:embed="rId5"/>
                <a:stretch>
                  <a:fillRect r="-342" b="-9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7425" y="220839"/>
            <a:ext cx="79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Source Follower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4853" y="5357611"/>
                <a:ext cx="5035638" cy="3907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Ao is low frequency gain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 is one order pole.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3" y="5357611"/>
                <a:ext cx="5035638" cy="390748"/>
              </a:xfrm>
              <a:prstGeom prst="rect">
                <a:avLst/>
              </a:prstGeom>
              <a:blipFill rotWithShape="0">
                <a:blip r:embed="rId6"/>
                <a:stretch>
                  <a:fillRect l="-1090" t="-7813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425" y="220839"/>
            <a:ext cx="79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Input Impedance</a:t>
            </a:r>
            <a:endParaRPr lang="en-IN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18563" y="798490"/>
            <a:ext cx="104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Due to a high R1, input resistance </a:t>
            </a:r>
            <a:r>
              <a:rPr lang="en-IN" dirty="0" err="1" smtClean="0"/>
              <a:t>Rin</a:t>
            </a:r>
            <a:r>
              <a:rPr lang="en-IN" dirty="0" smtClean="0"/>
              <a:t> is higher hence, for analysis it can be considered as open and finding out Impedance due to </a:t>
            </a:r>
            <a:r>
              <a:rPr lang="en-IN" dirty="0" err="1" smtClean="0"/>
              <a:t>Cin</a:t>
            </a: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83112"/>
            <a:ext cx="2504575" cy="81856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 b="50266"/>
          <a:stretch/>
        </p:blipFill>
        <p:spPr>
          <a:xfrm>
            <a:off x="3167392" y="2655645"/>
            <a:ext cx="5730146" cy="73486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7" r="57353"/>
          <a:stretch/>
        </p:blipFill>
        <p:spPr>
          <a:xfrm>
            <a:off x="4159876" y="3665463"/>
            <a:ext cx="2383360" cy="727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563" y="2434107"/>
            <a:ext cx="274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Admittance can be given as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562" y="3481650"/>
                <a:ext cx="163980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ea typeface="Cambria Math" panose="02040503050406030204" pitchFamily="18" charset="0"/>
                  </a:rPr>
                  <a:t>When,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2" y="3481650"/>
                <a:ext cx="1639808" cy="390748"/>
              </a:xfrm>
              <a:prstGeom prst="rect">
                <a:avLst/>
              </a:prstGeom>
              <a:blipFill rotWithShape="0">
                <a:blip r:embed="rId4"/>
                <a:stretch>
                  <a:fillRect l="-3346"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4630084"/>
            <a:ext cx="3231347" cy="725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7979" y="4365943"/>
            <a:ext cx="466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Its equivalent input Capacitance can be given as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8562" y="5619370"/>
                <a:ext cx="468705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</a:t>
                </a:r>
                <a:r>
                  <a:rPr lang="en-IN" dirty="0" smtClean="0"/>
                  <a:t>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 increases this approximation is not valid !! 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2" y="5619370"/>
                <a:ext cx="468705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70" t="-10000" r="-13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6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625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Proposed Design: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47" y="178438"/>
            <a:ext cx="3248478" cy="3210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52869" y="3460301"/>
            <a:ext cx="2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Proposed Feedback LNA with source follower (SF-LNA) and gate inductor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470573" y="172999"/>
            <a:ext cx="3721427" cy="4559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6603" y="5015421"/>
                <a:ext cx="7612626" cy="9459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Gate inductor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 smtClean="0"/>
                  <a:t> is in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’s gate which forms an LC Resonant branch.</a:t>
                </a:r>
              </a:p>
              <a:p>
                <a:r>
                  <a:rPr lang="en-IN" dirty="0" smtClean="0"/>
                  <a:t>For operating </a:t>
                </a:r>
                <a:r>
                  <a:rPr lang="en-IN" dirty="0"/>
                  <a:t>f</a:t>
                </a:r>
                <a:r>
                  <a:rPr lang="en-IN" dirty="0" smtClean="0"/>
                  <a:t>requency less than resonant frequency of LC branch, the signal 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’s gate node is amplified.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3" y="5015421"/>
                <a:ext cx="7612626" cy="945900"/>
              </a:xfrm>
              <a:prstGeom prst="rect">
                <a:avLst/>
              </a:prstGeom>
              <a:blipFill rotWithShape="0">
                <a:blip r:embed="rId3"/>
                <a:stretch>
                  <a:fillRect l="-641" t="-3226" r="-721" b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11" y="1488356"/>
            <a:ext cx="547763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327546"/>
            <a:ext cx="625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Proposed Design: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47" y="178438"/>
            <a:ext cx="3248478" cy="3210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52869" y="3460301"/>
            <a:ext cx="2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Proposed Feedback LNA with source follower (SF-LNA) and gate inductor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470573" y="172999"/>
            <a:ext cx="3721427" cy="4559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66" y="920143"/>
            <a:ext cx="3839997" cy="180148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42" y="2842522"/>
            <a:ext cx="2803461" cy="710210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58" y="2928260"/>
            <a:ext cx="560692" cy="485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73525" y="3638470"/>
                <a:ext cx="1427634" cy="62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25" y="3638470"/>
                <a:ext cx="1427634" cy="6278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07896" y="3689281"/>
                <a:ext cx="1122037" cy="605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𝐿𝑔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96" y="3689281"/>
                <a:ext cx="1122037" cy="6051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71624" y="4402883"/>
                <a:ext cx="5234895" cy="1011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24" y="4402883"/>
                <a:ext cx="5234895" cy="10118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2124" y="5648878"/>
                <a:ext cx="11097579" cy="66774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LC branch’s resonant frequency is important for suitable bandwidth extension.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is near or lower than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an </a:t>
                </a:r>
                <a:r>
                  <a:rPr lang="en-IN" dirty="0" err="1" smtClean="0"/>
                  <a:t>overpeaking</a:t>
                </a:r>
                <a:r>
                  <a:rPr lang="en-IN" dirty="0" smtClean="0"/>
                  <a:t> of gain while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then LNA can’t give effective gain compensation.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" y="5648878"/>
                <a:ext cx="11097579" cy="667747"/>
              </a:xfrm>
              <a:prstGeom prst="rect">
                <a:avLst/>
              </a:prstGeom>
              <a:blipFill rotWithShape="0">
                <a:blip r:embed="rId9"/>
                <a:stretch>
                  <a:fillRect l="-495" t="-5505" r="-440" b="-11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463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Amasis MT Pro Black</vt:lpstr>
      <vt:lpstr>Arial</vt:lpstr>
      <vt:lpstr>Calibri</vt:lpstr>
      <vt:lpstr>Calibri Light</vt:lpstr>
      <vt:lpstr>Cambria Math</vt:lpstr>
      <vt:lpstr>Castellar</vt:lpstr>
      <vt:lpstr>Curlz MT</vt:lpstr>
      <vt:lpstr>Gabriola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SC19B131-Tushar Rathore 2019-BTECH-ELCOMENG</dc:creator>
  <cp:lastModifiedBy>DELL</cp:lastModifiedBy>
  <cp:revision>45</cp:revision>
  <dcterms:created xsi:type="dcterms:W3CDTF">2022-05-15T15:17:08Z</dcterms:created>
  <dcterms:modified xsi:type="dcterms:W3CDTF">2022-05-18T06:47:50Z</dcterms:modified>
</cp:coreProperties>
</file>