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56" r:id="rId2"/>
    <p:sldId id="257" r:id="rId3"/>
    <p:sldId id="287" r:id="rId4"/>
    <p:sldId id="258" r:id="rId5"/>
    <p:sldId id="259" r:id="rId6"/>
    <p:sldId id="288" r:id="rId7"/>
    <p:sldId id="261" r:id="rId8"/>
    <p:sldId id="262" r:id="rId9"/>
    <p:sldId id="268" r:id="rId10"/>
    <p:sldId id="269" r:id="rId11"/>
    <p:sldId id="270" r:id="rId12"/>
    <p:sldId id="278" r:id="rId13"/>
    <p:sldId id="271" r:id="rId14"/>
    <p:sldId id="289" r:id="rId15"/>
    <p:sldId id="290" r:id="rId16"/>
    <p:sldId id="263" r:id="rId17"/>
    <p:sldId id="264" r:id="rId18"/>
    <p:sldId id="265" r:id="rId19"/>
    <p:sldId id="266" r:id="rId20"/>
    <p:sldId id="292" r:id="rId21"/>
    <p:sldId id="293" r:id="rId22"/>
    <p:sldId id="272" r:id="rId23"/>
    <p:sldId id="260" r:id="rId24"/>
    <p:sldId id="276" r:id="rId25"/>
    <p:sldId id="277" r:id="rId26"/>
    <p:sldId id="279" r:id="rId27"/>
    <p:sldId id="284" r:id="rId28"/>
    <p:sldId id="285" r:id="rId29"/>
    <p:sldId id="286" r:id="rId30"/>
    <p:sldId id="29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94" d="100"/>
          <a:sy n="94" d="100"/>
        </p:scale>
        <p:origin x="31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648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7604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0917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4680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43336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5336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06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563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269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6895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0116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3015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618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9085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1920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7/1/2022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95764782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B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9DE64-AF3D-488C-9180-D8EB9AADECA4}"/>
              </a:ext>
            </a:extLst>
          </p:cNvPr>
          <p:cNvSpPr>
            <a:spLocks noGrp="1"/>
          </p:cNvSpPr>
          <p:nvPr>
            <p:ph type="ctrTitle"/>
          </p:nvPr>
        </p:nvSpPr>
        <p:spPr>
          <a:xfrm>
            <a:off x="355882" y="1355270"/>
            <a:ext cx="8918121" cy="1174977"/>
          </a:xfrm>
        </p:spPr>
        <p:txBody>
          <a:bodyPr>
            <a:normAutofit/>
          </a:bodyPr>
          <a:lstStyle/>
          <a:p>
            <a:r>
              <a:rPr lang="en-IN" sz="5400" dirty="0">
                <a:latin typeface="Times New Roman" panose="02020603050405020304" pitchFamily="18" charset="0"/>
                <a:cs typeface="Times New Roman" panose="02020603050405020304" pitchFamily="18" charset="0"/>
              </a:rPr>
              <a:t>AUTOMATIC ROBOVAC</a:t>
            </a:r>
          </a:p>
        </p:txBody>
      </p:sp>
      <p:sp>
        <p:nvSpPr>
          <p:cNvPr id="3" name="Subtitle 2">
            <a:extLst>
              <a:ext uri="{FF2B5EF4-FFF2-40B4-BE49-F238E27FC236}">
                <a16:creationId xmlns:a16="http://schemas.microsoft.com/office/drawing/2014/main" id="{EF0E4900-6F32-4376-9928-5DAA7E8E14FB}"/>
              </a:ext>
            </a:extLst>
          </p:cNvPr>
          <p:cNvSpPr>
            <a:spLocks noGrp="1"/>
          </p:cNvSpPr>
          <p:nvPr>
            <p:ph type="subTitle" idx="1"/>
          </p:nvPr>
        </p:nvSpPr>
        <p:spPr/>
        <p:txBody>
          <a:bodyPr/>
          <a:lstStyle/>
          <a:p>
            <a:r>
              <a:rPr lang="en-IN" dirty="0"/>
              <a:t>                   </a:t>
            </a:r>
          </a:p>
        </p:txBody>
      </p:sp>
      <p:sp>
        <p:nvSpPr>
          <p:cNvPr id="4" name="TextBox 3">
            <a:extLst>
              <a:ext uri="{FF2B5EF4-FFF2-40B4-BE49-F238E27FC236}">
                <a16:creationId xmlns:a16="http://schemas.microsoft.com/office/drawing/2014/main" id="{F4703A09-E087-40EA-9DCE-4C2DA906F61F}"/>
              </a:ext>
            </a:extLst>
          </p:cNvPr>
          <p:cNvSpPr txBox="1"/>
          <p:nvPr/>
        </p:nvSpPr>
        <p:spPr>
          <a:xfrm>
            <a:off x="8465684" y="4042999"/>
            <a:ext cx="4404632" cy="203132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p>
          <a:p>
            <a:r>
              <a:rPr lang="en-IN" dirty="0" err="1">
                <a:latin typeface="Times New Roman" panose="02020603050405020304" pitchFamily="18" charset="0"/>
                <a:cs typeface="Times New Roman" panose="02020603050405020304" pitchFamily="18" charset="0"/>
              </a:rPr>
              <a:t>Alphin</a:t>
            </a:r>
            <a:r>
              <a:rPr lang="en-IN" dirty="0">
                <a:latin typeface="Times New Roman" panose="02020603050405020304" pitchFamily="18" charset="0"/>
                <a:cs typeface="Times New Roman" panose="02020603050405020304" pitchFamily="18" charset="0"/>
              </a:rPr>
              <a:t> A J</a:t>
            </a:r>
          </a:p>
          <a:p>
            <a:r>
              <a:rPr lang="en-IN" dirty="0">
                <a:latin typeface="Times New Roman" panose="02020603050405020304" pitchFamily="18" charset="0"/>
                <a:cs typeface="Times New Roman" panose="02020603050405020304" pitchFamily="18" charset="0"/>
              </a:rPr>
              <a:t>Aswin V Babu</a:t>
            </a:r>
          </a:p>
          <a:p>
            <a:r>
              <a:rPr lang="en-IN" dirty="0" err="1">
                <a:latin typeface="Times New Roman" panose="02020603050405020304" pitchFamily="18" charset="0"/>
                <a:cs typeface="Times New Roman" panose="02020603050405020304" pitchFamily="18" charset="0"/>
              </a:rPr>
              <a:t>Shahabas</a:t>
            </a:r>
            <a:r>
              <a:rPr lang="en-IN" dirty="0">
                <a:latin typeface="Times New Roman" panose="02020603050405020304" pitchFamily="18" charset="0"/>
                <a:cs typeface="Times New Roman" panose="02020603050405020304" pitchFamily="18" charset="0"/>
              </a:rPr>
              <a:t> V Aman</a:t>
            </a:r>
          </a:p>
          <a:p>
            <a:r>
              <a:rPr lang="en-IN" dirty="0" err="1">
                <a:latin typeface="Times New Roman" panose="02020603050405020304" pitchFamily="18" charset="0"/>
                <a:cs typeface="Times New Roman" panose="02020603050405020304" pitchFamily="18" charset="0"/>
              </a:rPr>
              <a:t>Shebin</a:t>
            </a:r>
            <a:r>
              <a:rPr lang="en-IN" dirty="0">
                <a:latin typeface="Times New Roman" panose="02020603050405020304" pitchFamily="18" charset="0"/>
                <a:cs typeface="Times New Roman" panose="02020603050405020304" pitchFamily="18" charset="0"/>
              </a:rPr>
              <a:t> KS</a:t>
            </a:r>
          </a:p>
          <a:p>
            <a:r>
              <a:rPr lang="en-IN" dirty="0">
                <a:latin typeface="Times New Roman" panose="02020603050405020304" pitchFamily="18" charset="0"/>
                <a:cs typeface="Times New Roman" panose="02020603050405020304" pitchFamily="18" charset="0"/>
              </a:rPr>
              <a:t>Ujjwal Babu</a:t>
            </a:r>
          </a:p>
          <a:p>
            <a:endParaRPr lang="en-IN" dirty="0"/>
          </a:p>
        </p:txBody>
      </p:sp>
      <p:sp>
        <p:nvSpPr>
          <p:cNvPr id="5" name="TextBox 4">
            <a:extLst>
              <a:ext uri="{FF2B5EF4-FFF2-40B4-BE49-F238E27FC236}">
                <a16:creationId xmlns:a16="http://schemas.microsoft.com/office/drawing/2014/main" id="{7176EBD6-41A4-42ED-AEEA-AEFF2E5C461E}"/>
              </a:ext>
            </a:extLst>
          </p:cNvPr>
          <p:cNvSpPr txBox="1"/>
          <p:nvPr/>
        </p:nvSpPr>
        <p:spPr>
          <a:xfrm>
            <a:off x="1298121" y="4042999"/>
            <a:ext cx="4237264" cy="646331"/>
          </a:xfrm>
          <a:prstGeom prst="rect">
            <a:avLst/>
          </a:prstGeom>
          <a:noFill/>
        </p:spPr>
        <p:txBody>
          <a:bodyPr wrap="square" rtlCol="0">
            <a:spAutoFit/>
          </a:bodyPr>
          <a:lstStyle/>
          <a:p>
            <a:r>
              <a:rPr lang="en-IN" dirty="0"/>
              <a:t>Project Guide</a:t>
            </a:r>
          </a:p>
          <a:p>
            <a:r>
              <a:rPr lang="en-IN" dirty="0"/>
              <a:t>Jaison C V</a:t>
            </a:r>
          </a:p>
        </p:txBody>
      </p:sp>
    </p:spTree>
    <p:extLst>
      <p:ext uri="{BB962C8B-B14F-4D97-AF65-F5344CB8AC3E}">
        <p14:creationId xmlns:p14="http://schemas.microsoft.com/office/powerpoint/2010/main" val="3806979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DE3B4-0ACC-4D8F-AD9D-A66D938F0BF3}"/>
              </a:ext>
            </a:extLst>
          </p:cNvPr>
          <p:cNvSpPr>
            <a:spLocks noGrp="1"/>
          </p:cNvSpPr>
          <p:nvPr>
            <p:ph idx="1"/>
          </p:nvPr>
        </p:nvSpPr>
        <p:spPr>
          <a:xfrm>
            <a:off x="838200" y="236764"/>
            <a:ext cx="10515600" cy="6621236"/>
          </a:xfrm>
        </p:spPr>
        <p:txBody>
          <a:bodyPr/>
          <a:lstStyle/>
          <a:p>
            <a:pPr marL="0" indent="0">
              <a:buNone/>
            </a:pPr>
            <a:r>
              <a:rPr lang="en-IN" sz="2200" b="1" dirty="0">
                <a:latin typeface="Times New Roman" panose="02020603050405020304" pitchFamily="18" charset="0"/>
                <a:cs typeface="Times New Roman" panose="02020603050405020304" pitchFamily="18" charset="0"/>
              </a:rPr>
              <a:t>ULTRASONIC SENSOR</a:t>
            </a:r>
          </a:p>
          <a:p>
            <a:pPr marL="0" indent="0">
              <a:buNone/>
            </a:pPr>
            <a:endParaRPr lang="en-IN" dirty="0"/>
          </a:p>
        </p:txBody>
      </p:sp>
      <p:pic>
        <p:nvPicPr>
          <p:cNvPr id="4" name="Picture 3">
            <a:extLst>
              <a:ext uri="{FF2B5EF4-FFF2-40B4-BE49-F238E27FC236}">
                <a16:creationId xmlns:a16="http://schemas.microsoft.com/office/drawing/2014/main" id="{45A4D375-A0B2-4EBD-A793-B022E246F7C5}"/>
              </a:ext>
            </a:extLst>
          </p:cNvPr>
          <p:cNvPicPr>
            <a:picLocks noChangeAspect="1"/>
          </p:cNvPicPr>
          <p:nvPr/>
        </p:nvPicPr>
        <p:blipFill rotWithShape="1">
          <a:blip r:embed="rId2">
            <a:extLst>
              <a:ext uri="{28A0092B-C50C-407E-A947-70E740481C1C}">
                <a14:useLocalDpi xmlns:a14="http://schemas.microsoft.com/office/drawing/2010/main" val="0"/>
              </a:ext>
            </a:extLst>
          </a:blip>
          <a:srcRect l="4618" t="16883" r="2164" b="19481"/>
          <a:stretch/>
        </p:blipFill>
        <p:spPr bwMode="auto">
          <a:xfrm>
            <a:off x="2449122" y="1112034"/>
            <a:ext cx="2457614" cy="1654429"/>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9711FAE-9ECB-4760-B102-AED0E0B6FC12}"/>
              </a:ext>
            </a:extLst>
          </p:cNvPr>
          <p:cNvSpPr txBox="1"/>
          <p:nvPr/>
        </p:nvSpPr>
        <p:spPr>
          <a:xfrm>
            <a:off x="838200" y="3641733"/>
            <a:ext cx="10977979" cy="212539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HC-SR04 ultrasonic distance sensor. </a:t>
            </a:r>
            <a:endParaRPr lang="en-IN" dirty="0">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Provides 2cm to 400cm of non-contact measurement functionality with a ranging accuracy that can reach up to 3mm.</a:t>
            </a:r>
          </a:p>
          <a:p>
            <a:pPr marL="285750" indent="-285750">
              <a:lnSpc>
                <a:spcPct val="150000"/>
              </a:lnSpc>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rPr>
              <a:t>Each HC-SR04 module includes an ultrasonic transmitter, a receiver and a control circuit. </a:t>
            </a:r>
            <a:endParaRPr lang="en-IN" dirty="0">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IN" dirty="0">
                <a:latin typeface="Times New Roman" panose="02020603050405020304" pitchFamily="18" charset="0"/>
                <a:ea typeface="Times New Roman" panose="02020603050405020304" pitchFamily="18" charset="0"/>
              </a:rPr>
              <a:t>Four pins </a:t>
            </a:r>
            <a:r>
              <a:rPr lang="en-IN" dirty="0">
                <a:effectLst/>
                <a:latin typeface="Times New Roman" panose="02020603050405020304" pitchFamily="18" charset="0"/>
                <a:ea typeface="Times New Roman" panose="02020603050405020304" pitchFamily="18" charset="0"/>
              </a:rPr>
              <a:t>:  VCC (Power), Trig (Trigger), Echo (Receive), and GND (Ground). </a:t>
            </a:r>
            <a:endParaRPr lang="en-IN" sz="2000" dirty="0"/>
          </a:p>
        </p:txBody>
      </p:sp>
    </p:spTree>
    <p:extLst>
      <p:ext uri="{BB962C8B-B14F-4D97-AF65-F5344CB8AC3E}">
        <p14:creationId xmlns:p14="http://schemas.microsoft.com/office/powerpoint/2010/main" val="1341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4228B-AECA-4FE3-AEF1-B628E3697E27}"/>
              </a:ext>
            </a:extLst>
          </p:cNvPr>
          <p:cNvSpPr>
            <a:spLocks noGrp="1"/>
          </p:cNvSpPr>
          <p:nvPr>
            <p:ph idx="1"/>
          </p:nvPr>
        </p:nvSpPr>
        <p:spPr>
          <a:xfrm>
            <a:off x="838200" y="277586"/>
            <a:ext cx="10515600" cy="6580413"/>
          </a:xfrm>
        </p:spPr>
        <p:txBody>
          <a:bodyPr/>
          <a:lstStyle/>
          <a:p>
            <a:pPr marL="0" indent="0">
              <a:buNone/>
            </a:pPr>
            <a:r>
              <a:rPr lang="en-IN" sz="2200" b="1" dirty="0">
                <a:latin typeface="Times New Roman" panose="02020603050405020304" pitchFamily="18" charset="0"/>
                <a:cs typeface="Times New Roman" panose="02020603050405020304" pitchFamily="18" charset="0"/>
              </a:rPr>
              <a:t>ROBOTIC ARM </a:t>
            </a:r>
          </a:p>
          <a:p>
            <a:pPr indent="457200"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utomate the process of placing goods or products onto pallets. By automating the process, palletizing becomes more accurate, cost-effective, and predictable. </a:t>
            </a:r>
          </a:p>
          <a:p>
            <a:pPr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use of robotic arms also frees human workers from performing tasks that present a risk of bodily injury.</a:t>
            </a:r>
          </a:p>
          <a:p>
            <a:pPr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Material Handling, Welding Inspection, Pick and Place.</a:t>
            </a:r>
          </a:p>
          <a:p>
            <a:pPr marL="0" indent="0">
              <a:buNone/>
            </a:pPr>
            <a:endParaRPr lang="en-IN" dirty="0"/>
          </a:p>
        </p:txBody>
      </p:sp>
      <p:pic>
        <p:nvPicPr>
          <p:cNvPr id="4" name="Picture 3">
            <a:extLst>
              <a:ext uri="{FF2B5EF4-FFF2-40B4-BE49-F238E27FC236}">
                <a16:creationId xmlns:a16="http://schemas.microsoft.com/office/drawing/2014/main" id="{4E5FAD65-4997-4C59-A79F-082735749C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6798" y="852324"/>
            <a:ext cx="3688080" cy="2416175"/>
          </a:xfrm>
          <a:prstGeom prst="rect">
            <a:avLst/>
          </a:prstGeom>
          <a:noFill/>
          <a:ln>
            <a:noFill/>
          </a:ln>
        </p:spPr>
      </p:pic>
    </p:spTree>
    <p:extLst>
      <p:ext uri="{BB962C8B-B14F-4D97-AF65-F5344CB8AC3E}">
        <p14:creationId xmlns:p14="http://schemas.microsoft.com/office/powerpoint/2010/main" val="2646384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C39DCE-8717-43C1-8155-67C63AB422F4}"/>
              </a:ext>
            </a:extLst>
          </p:cNvPr>
          <p:cNvSpPr>
            <a:spLocks noGrp="1"/>
          </p:cNvSpPr>
          <p:nvPr>
            <p:ph idx="1"/>
          </p:nvPr>
        </p:nvSpPr>
        <p:spPr>
          <a:xfrm>
            <a:off x="685800" y="313267"/>
            <a:ext cx="10515600" cy="6146800"/>
          </a:xfrm>
        </p:spPr>
        <p:txBody>
          <a:bodyPr/>
          <a:lstStyle/>
          <a:p>
            <a:pPr marL="0" indent="0">
              <a:buNone/>
            </a:pPr>
            <a:r>
              <a:rPr lang="en-US" sz="2200" b="1" dirty="0">
                <a:latin typeface="Times New Roman" panose="02020603050405020304" pitchFamily="18" charset="0"/>
                <a:cs typeface="Times New Roman" panose="02020603050405020304" pitchFamily="18" charset="0"/>
              </a:rPr>
              <a:t>L2596 BUCK CONVERTER</a:t>
            </a:r>
          </a:p>
          <a:p>
            <a:pPr marL="0" indent="0">
              <a:buNone/>
            </a:pPr>
            <a:endParaRPr lang="en-IN" sz="2000" b="0" i="0" dirty="0">
              <a:solidFill>
                <a:srgbClr val="202122"/>
              </a:solidFill>
              <a:effectLst/>
              <a:latin typeface="Arial" panose="020B0604020202020204" pitchFamily="34" charset="0"/>
            </a:endParaRPr>
          </a:p>
          <a:p>
            <a:endParaRPr lang="en-IN" sz="2000" dirty="0"/>
          </a:p>
        </p:txBody>
      </p:sp>
      <p:pic>
        <p:nvPicPr>
          <p:cNvPr id="1028" name="Picture 4" descr="LM2596 DC-DC Buck Converter Step Down Module : None: Amazon.in: Industrial  &amp; Scientific">
            <a:extLst>
              <a:ext uri="{FF2B5EF4-FFF2-40B4-BE49-F238E27FC236}">
                <a16:creationId xmlns:a16="http://schemas.microsoft.com/office/drawing/2014/main" id="{6A053C2A-CD42-4AE6-8666-ABA53A4491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829" b="20081"/>
          <a:stretch/>
        </p:blipFill>
        <p:spPr bwMode="auto">
          <a:xfrm>
            <a:off x="3224893" y="660400"/>
            <a:ext cx="3438373" cy="254816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115D68-0383-424B-9255-5561696314AF}"/>
              </a:ext>
            </a:extLst>
          </p:cNvPr>
          <p:cNvSpPr txBox="1"/>
          <p:nvPr/>
        </p:nvSpPr>
        <p:spPr>
          <a:xfrm>
            <a:off x="558800" y="3063501"/>
            <a:ext cx="10769600" cy="161582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dirty="0">
                <a:solidFill>
                  <a:srgbClr val="202122"/>
                </a:solidFill>
                <a:latin typeface="Times New Roman" panose="02020603050405020304" pitchFamily="18" charset="0"/>
                <a:cs typeface="Times New Roman" panose="02020603050405020304" pitchFamily="18" charset="0"/>
              </a:rPr>
              <a:t>DC – DC power converter </a:t>
            </a:r>
            <a:r>
              <a:rPr lang="en-IN" b="0" i="0" dirty="0">
                <a:solidFill>
                  <a:srgbClr val="202122"/>
                </a:solidFill>
                <a:effectLst/>
                <a:latin typeface="Times New Roman" panose="02020603050405020304" pitchFamily="18" charset="0"/>
                <a:cs typeface="Times New Roman" panose="02020603050405020304" pitchFamily="18" charset="0"/>
              </a:rPr>
              <a:t>which steps down voltage (while drawing less average current) from its input (supply) to its output (load).</a:t>
            </a:r>
          </a:p>
          <a:p>
            <a:pPr marL="285750" indent="-285750">
              <a:lnSpc>
                <a:spcPct val="150000"/>
              </a:lnSpc>
              <a:buFont typeface="Wingdings" panose="05000000000000000000" pitchFamily="2" charset="2"/>
              <a:buChar char="Ø"/>
            </a:pPr>
            <a:endParaRPr lang="en-IN" b="0" i="0" dirty="0">
              <a:solidFill>
                <a:srgbClr val="2021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dirty="0">
                <a:solidFill>
                  <a:srgbClr val="202122"/>
                </a:solidFill>
                <a:effectLst/>
                <a:latin typeface="Times New Roman" panose="02020603050405020304" pitchFamily="18" charset="0"/>
                <a:cs typeface="Times New Roman" panose="02020603050405020304" pitchFamily="18" charset="0"/>
              </a:rPr>
              <a:t>For our case input is about 12v and output is 5v</a:t>
            </a:r>
            <a:endParaRPr lang="en-IN" sz="1600"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788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54171-A055-4C74-8FEA-8BDAA9CE4015}"/>
              </a:ext>
            </a:extLst>
          </p:cNvPr>
          <p:cNvSpPr>
            <a:spLocks noGrp="1"/>
          </p:cNvSpPr>
          <p:nvPr>
            <p:ph idx="1"/>
          </p:nvPr>
        </p:nvSpPr>
        <p:spPr>
          <a:xfrm>
            <a:off x="838200" y="106532"/>
            <a:ext cx="10515600" cy="6684885"/>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WEB CAM</a:t>
            </a:r>
          </a:p>
        </p:txBody>
      </p:sp>
      <p:pic>
        <p:nvPicPr>
          <p:cNvPr id="5" name="Picture 4">
            <a:extLst>
              <a:ext uri="{FF2B5EF4-FFF2-40B4-BE49-F238E27FC236}">
                <a16:creationId xmlns:a16="http://schemas.microsoft.com/office/drawing/2014/main" id="{94C9BE9C-5963-4E42-93DB-DA75F334E90A}"/>
              </a:ext>
            </a:extLst>
          </p:cNvPr>
          <p:cNvPicPr>
            <a:picLocks noChangeAspect="1"/>
          </p:cNvPicPr>
          <p:nvPr/>
        </p:nvPicPr>
        <p:blipFill>
          <a:blip r:embed="rId2"/>
          <a:stretch>
            <a:fillRect/>
          </a:stretch>
        </p:blipFill>
        <p:spPr>
          <a:xfrm>
            <a:off x="4921445" y="630860"/>
            <a:ext cx="1852536" cy="2700490"/>
          </a:xfrm>
          <a:prstGeom prst="rect">
            <a:avLst/>
          </a:prstGeom>
        </p:spPr>
      </p:pic>
      <p:sp>
        <p:nvSpPr>
          <p:cNvPr id="7" name="TextBox 6">
            <a:extLst>
              <a:ext uri="{FF2B5EF4-FFF2-40B4-BE49-F238E27FC236}">
                <a16:creationId xmlns:a16="http://schemas.microsoft.com/office/drawing/2014/main" id="{AC443FD9-ABA8-4CC0-BE3B-02A4A73F3BFB}"/>
              </a:ext>
            </a:extLst>
          </p:cNvPr>
          <p:cNvSpPr txBox="1"/>
          <p:nvPr/>
        </p:nvSpPr>
        <p:spPr>
          <a:xfrm>
            <a:off x="971366" y="3260648"/>
            <a:ext cx="10515600" cy="3366563"/>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Inbuilt sensitive microphone and image sensor </a:t>
            </a:r>
          </a:p>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Image resolution interpolated to 25 mega pixels with 6 light sensors ; 16 MP Image Resolution ; USB Interface ;  Night Vision ; </a:t>
            </a:r>
            <a:r>
              <a:rPr lang="en-IN" b="0" i="0" dirty="0" err="1">
                <a:solidFill>
                  <a:srgbClr val="0F1111"/>
                </a:solidFill>
                <a:effectLst/>
                <a:latin typeface="Times New Roman" panose="02020603050405020304" pitchFamily="18" charset="0"/>
                <a:cs typeface="Times New Roman" panose="02020603050405020304" pitchFamily="18" charset="0"/>
              </a:rPr>
              <a:t>Usb</a:t>
            </a:r>
            <a:r>
              <a:rPr lang="en-IN" b="0" i="0" dirty="0">
                <a:solidFill>
                  <a:srgbClr val="0F1111"/>
                </a:solidFill>
                <a:effectLst/>
                <a:latin typeface="Times New Roman" panose="02020603050405020304" pitchFamily="18" charset="0"/>
                <a:cs typeface="Times New Roman" panose="02020603050405020304" pitchFamily="18" charset="0"/>
              </a:rPr>
              <a:t> Cable Length: 1m </a:t>
            </a:r>
          </a:p>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 Focus Range 4cm to infinity</a:t>
            </a:r>
          </a:p>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Resolution hardware: 500K pixels</a:t>
            </a:r>
          </a:p>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Image quality: RGB24 </a:t>
            </a:r>
          </a:p>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Interface: USB 2.0</a:t>
            </a:r>
          </a:p>
          <a:p>
            <a:pPr marL="285750" indent="-285750" algn="l">
              <a:lnSpc>
                <a:spcPct val="150000"/>
              </a:lnSpc>
              <a:buFont typeface="Wingdings" panose="05000000000000000000" pitchFamily="2" charset="2"/>
              <a:buChar char="Ø"/>
            </a:pPr>
            <a:r>
              <a:rPr lang="en-IN" b="0" i="0" dirty="0">
                <a:solidFill>
                  <a:srgbClr val="0F1111"/>
                </a:solidFill>
                <a:effectLst/>
                <a:latin typeface="Times New Roman" panose="02020603050405020304" pitchFamily="18" charset="0"/>
                <a:cs typeface="Times New Roman" panose="02020603050405020304" pitchFamily="18" charset="0"/>
              </a:rPr>
              <a:t>Frame rate: 30 fps (max)</a:t>
            </a:r>
            <a:endParaRPr lang="en-IN" sz="1600" b="0" i="0" dirty="0">
              <a:solidFill>
                <a:srgbClr val="0F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12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7078-7FAC-4976-9070-8632CD565836}"/>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SPECIFICATIONS</a:t>
            </a:r>
            <a:r>
              <a:rPr lang="en-IN" sz="2800" dirty="0">
                <a:solidFill>
                  <a:schemeClr val="tx1"/>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9ED2DE0-C37B-4C0E-8216-2FF8012B8B94}"/>
              </a:ext>
            </a:extLst>
          </p:cNvPr>
          <p:cNvSpPr>
            <a:spLocks noGrp="1"/>
          </p:cNvSpPr>
          <p:nvPr>
            <p:ph idx="1"/>
          </p:nvPr>
        </p:nvSpPr>
        <p:spPr>
          <a:xfrm>
            <a:off x="677334" y="1270000"/>
            <a:ext cx="10515600" cy="5387067"/>
          </a:xfrm>
        </p:spPr>
        <p:txBody>
          <a:bodyPr>
            <a:normAutofit fontScale="25000" lnSpcReduction="20000"/>
          </a:bodyPr>
          <a:lstStyle/>
          <a:p>
            <a:pPr>
              <a:buFont typeface="Wingdings" panose="05000000000000000000" pitchFamily="2" charset="2"/>
              <a:buChar char="Ø"/>
            </a:pPr>
            <a:r>
              <a:rPr lang="en-IN" sz="6400" b="1" dirty="0">
                <a:latin typeface="Times New Roman" panose="02020603050405020304" pitchFamily="18" charset="0"/>
                <a:cs typeface="Times New Roman" panose="02020603050405020304" pitchFamily="18" charset="0"/>
              </a:rPr>
              <a:t>Raspberry Pi   3B +</a:t>
            </a:r>
          </a:p>
          <a:p>
            <a:pPr marL="0" indent="0" algn="just">
              <a:buNone/>
            </a:pPr>
            <a:r>
              <a:rPr lang="en-IN" sz="5600"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SoC                   :  Broadcom BCM2837B0 quad core A53 (ARMv8) 64-bit @1.4 </a:t>
            </a:r>
            <a:r>
              <a:rPr lang="en-IN" sz="6400" dirty="0" err="1">
                <a:latin typeface="Times New Roman" panose="02020603050405020304" pitchFamily="18" charset="0"/>
                <a:cs typeface="Times New Roman" panose="02020603050405020304" pitchFamily="18" charset="0"/>
              </a:rPr>
              <a:t>Ghz</a:t>
            </a:r>
            <a:endParaRPr lang="en-IN" sz="6400" dirty="0">
              <a:latin typeface="Times New Roman" panose="02020603050405020304" pitchFamily="18" charset="0"/>
              <a:cs typeface="Times New Roman" panose="02020603050405020304" pitchFamily="18" charset="0"/>
            </a:endParaRPr>
          </a:p>
          <a:p>
            <a:pPr marL="0" indent="0" algn="just">
              <a:buNone/>
            </a:pPr>
            <a:r>
              <a:rPr lang="en-IN" sz="6400" dirty="0">
                <a:latin typeface="Times New Roman" panose="02020603050405020304" pitchFamily="18" charset="0"/>
                <a:cs typeface="Times New Roman" panose="02020603050405020304" pitchFamily="18" charset="0"/>
              </a:rPr>
              <a:t>  RAM                 :  1 GB LPDDR2 </a:t>
            </a:r>
          </a:p>
          <a:p>
            <a:pPr marL="0" indent="0" algn="just">
              <a:buNone/>
            </a:pPr>
            <a:r>
              <a:rPr lang="en-IN" sz="6400" dirty="0">
                <a:latin typeface="Times New Roman" panose="02020603050405020304" pitchFamily="18" charset="0"/>
                <a:cs typeface="Times New Roman" panose="02020603050405020304" pitchFamily="18" charset="0"/>
              </a:rPr>
              <a:t>  Networking     :  Gigabit Ethernet,2.4 and 5Ghz 802.11b/g/n/ac Wi-Fi , Bluetooth 4.2</a:t>
            </a:r>
          </a:p>
          <a:p>
            <a:pPr marL="0" indent="0" algn="just">
              <a:buNone/>
            </a:pPr>
            <a:r>
              <a:rPr lang="en-IN" sz="6400" dirty="0">
                <a:latin typeface="Times New Roman" panose="02020603050405020304" pitchFamily="18" charset="0"/>
                <a:cs typeface="Times New Roman" panose="02020603050405020304" pitchFamily="18" charset="0"/>
              </a:rPr>
              <a:t>  Storage            :  Micro – SD</a:t>
            </a:r>
          </a:p>
          <a:p>
            <a:pPr marL="0" indent="0" algn="just">
              <a:buNone/>
            </a:pPr>
            <a:r>
              <a:rPr lang="en-IN" sz="6400" dirty="0">
                <a:latin typeface="Times New Roman" panose="02020603050405020304" pitchFamily="18" charset="0"/>
                <a:cs typeface="Times New Roman" panose="02020603050405020304" pitchFamily="18" charset="0"/>
              </a:rPr>
              <a:t>  GPIO                 : 40-pin GPIO</a:t>
            </a:r>
          </a:p>
          <a:p>
            <a:pPr marL="0" indent="0" algn="just">
              <a:buNone/>
            </a:pPr>
            <a:r>
              <a:rPr lang="en-IN" sz="6400" dirty="0">
                <a:latin typeface="Times New Roman" panose="02020603050405020304" pitchFamily="18" charset="0"/>
                <a:cs typeface="Times New Roman" panose="02020603050405020304" pitchFamily="18" charset="0"/>
              </a:rPr>
              <a:t>   Ports                : HDMI ,3.5 mm audio </a:t>
            </a:r>
            <a:r>
              <a:rPr lang="en-IN" sz="6400" dirty="0" err="1">
                <a:latin typeface="Times New Roman" panose="02020603050405020304" pitchFamily="18" charset="0"/>
                <a:cs typeface="Times New Roman" panose="02020603050405020304" pitchFamily="18" charset="0"/>
              </a:rPr>
              <a:t>jack,Camera</a:t>
            </a:r>
            <a:r>
              <a:rPr lang="en-IN" sz="6400" dirty="0">
                <a:latin typeface="Times New Roman" panose="02020603050405020304" pitchFamily="18" charset="0"/>
                <a:cs typeface="Times New Roman" panose="02020603050405020304" pitchFamily="18" charset="0"/>
              </a:rPr>
              <a:t> Serial Interface ,Display Serial Interface</a:t>
            </a:r>
          </a:p>
          <a:p>
            <a:pPr marL="0" indent="0" algn="just">
              <a:buNone/>
            </a:pPr>
            <a:r>
              <a:rPr lang="en-IN" sz="6400" dirty="0">
                <a:latin typeface="Times New Roman" panose="02020603050405020304" pitchFamily="18" charset="0"/>
                <a:cs typeface="Times New Roman" panose="02020603050405020304" pitchFamily="18" charset="0"/>
              </a:rPr>
              <a:t>   Power source : 5V 2.5A</a:t>
            </a:r>
          </a:p>
          <a:p>
            <a:pPr marL="0" indent="0">
              <a:buNone/>
            </a:pPr>
            <a:endParaRPr lang="en-IN" sz="5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5600" dirty="0">
                <a:latin typeface="Times New Roman" panose="02020603050405020304" pitchFamily="18" charset="0"/>
                <a:cs typeface="Times New Roman" panose="02020603050405020304" pitchFamily="18" charset="0"/>
              </a:rPr>
              <a:t> </a:t>
            </a:r>
            <a:r>
              <a:rPr lang="en-IN" sz="6400" b="1" dirty="0">
                <a:latin typeface="Times New Roman" panose="02020603050405020304" pitchFamily="18" charset="0"/>
                <a:cs typeface="Times New Roman" panose="02020603050405020304" pitchFamily="18" charset="0"/>
              </a:rPr>
              <a:t>Node MCU ESP8266</a:t>
            </a:r>
          </a:p>
          <a:p>
            <a:pPr marL="0" indent="0" algn="just">
              <a:buNone/>
            </a:pPr>
            <a:r>
              <a:rPr lang="en-IN" sz="5600"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Microcontroller    : </a:t>
            </a:r>
            <a:r>
              <a:rPr lang="it-IT" sz="6400" b="0" i="0" dirty="0">
                <a:solidFill>
                  <a:srgbClr val="303030"/>
                </a:solidFill>
                <a:effectLst/>
                <a:latin typeface="Times New Roman" panose="02020603050405020304" pitchFamily="18" charset="0"/>
                <a:cs typeface="Times New Roman" panose="02020603050405020304" pitchFamily="18" charset="0"/>
              </a:rPr>
              <a:t>Tensilica 32-bit RISC CPU Xtensa LX106</a:t>
            </a:r>
          </a:p>
          <a:p>
            <a:pPr marL="0" indent="0" algn="just">
              <a:buNone/>
            </a:pPr>
            <a:r>
              <a:rPr lang="it-IT" sz="6400" dirty="0">
                <a:solidFill>
                  <a:srgbClr val="303030"/>
                </a:solidFill>
                <a:latin typeface="Times New Roman" panose="02020603050405020304" pitchFamily="18" charset="0"/>
                <a:cs typeface="Times New Roman" panose="02020603050405020304" pitchFamily="18" charset="0"/>
              </a:rPr>
              <a:t>   Digital  I/O pins     : 16</a:t>
            </a:r>
          </a:p>
          <a:p>
            <a:pPr marL="0" indent="0" algn="just">
              <a:buNone/>
            </a:pPr>
            <a:r>
              <a:rPr lang="it-IT" sz="6400" dirty="0">
                <a:solidFill>
                  <a:srgbClr val="303030"/>
                </a:solidFill>
                <a:latin typeface="Times New Roman" panose="02020603050405020304" pitchFamily="18" charset="0"/>
                <a:cs typeface="Times New Roman" panose="02020603050405020304" pitchFamily="18" charset="0"/>
              </a:rPr>
              <a:t>   Analog Input pins : 1</a:t>
            </a:r>
          </a:p>
          <a:p>
            <a:pPr marL="0" indent="0" algn="just">
              <a:buNone/>
            </a:pPr>
            <a:r>
              <a:rPr lang="it-IT" sz="6400" b="0" i="0" dirty="0">
                <a:solidFill>
                  <a:srgbClr val="303030"/>
                </a:solidFill>
                <a:effectLst/>
                <a:latin typeface="Times New Roman" panose="02020603050405020304" pitchFamily="18" charset="0"/>
                <a:cs typeface="Times New Roman" panose="02020603050405020304" pitchFamily="18" charset="0"/>
              </a:rPr>
              <a:t>   SRAM                      : 4kb</a:t>
            </a:r>
          </a:p>
          <a:p>
            <a:pPr marL="0" indent="0" algn="just">
              <a:buNone/>
            </a:pPr>
            <a:r>
              <a:rPr lang="it-IT" sz="6400" b="0" i="0" dirty="0">
                <a:solidFill>
                  <a:srgbClr val="303030"/>
                </a:solidFill>
                <a:effectLst/>
                <a:latin typeface="Times New Roman" panose="02020603050405020304" pitchFamily="18" charset="0"/>
                <a:cs typeface="Times New Roman" panose="02020603050405020304" pitchFamily="18" charset="0"/>
              </a:rPr>
              <a:t>   Flash Memory       : 4MB</a:t>
            </a:r>
          </a:p>
          <a:p>
            <a:pPr marL="0" indent="0" algn="just">
              <a:buNone/>
            </a:pPr>
            <a:r>
              <a:rPr lang="it-IT" sz="6400" dirty="0">
                <a:solidFill>
                  <a:srgbClr val="303030"/>
                </a:solidFill>
                <a:latin typeface="Times New Roman" panose="02020603050405020304" pitchFamily="18" charset="0"/>
                <a:cs typeface="Times New Roman" panose="02020603050405020304" pitchFamily="18" charset="0"/>
              </a:rPr>
              <a:t>   Networking            : </a:t>
            </a:r>
            <a:r>
              <a:rPr lang="en-IN" sz="6400" dirty="0">
                <a:latin typeface="Times New Roman" panose="02020603050405020304" pitchFamily="18" charset="0"/>
                <a:cs typeface="Times New Roman" panose="02020603050405020304" pitchFamily="18" charset="0"/>
              </a:rPr>
              <a:t>2.4G-2.5G (2400M-2483.5M) , 802.11 b/g/n</a:t>
            </a:r>
          </a:p>
          <a:p>
            <a:pPr marL="0" indent="0" algn="just">
              <a:buNone/>
            </a:pPr>
            <a:r>
              <a:rPr lang="en-IN" sz="6400" dirty="0">
                <a:solidFill>
                  <a:srgbClr val="303030"/>
                </a:solidFill>
                <a:latin typeface="Times New Roman" panose="02020603050405020304" pitchFamily="18" charset="0"/>
                <a:cs typeface="Times New Roman" panose="02020603050405020304" pitchFamily="18" charset="0"/>
              </a:rPr>
              <a:t>   Power source         : 5V 80mA</a:t>
            </a:r>
          </a:p>
          <a:p>
            <a:pPr marL="0" indent="0" algn="just">
              <a:buNone/>
            </a:pPr>
            <a:r>
              <a:rPr lang="en-IN" sz="6400" dirty="0">
                <a:solidFill>
                  <a:srgbClr val="303030"/>
                </a:solidFill>
                <a:latin typeface="Times New Roman" panose="02020603050405020304" pitchFamily="18" charset="0"/>
                <a:cs typeface="Times New Roman" panose="02020603050405020304" pitchFamily="18" charset="0"/>
              </a:rPr>
              <a:t>  </a:t>
            </a:r>
            <a:r>
              <a:rPr lang="it-IT" sz="6400" dirty="0">
                <a:solidFill>
                  <a:srgbClr val="303030"/>
                </a:solidFill>
                <a:latin typeface="Times New Roman" panose="02020603050405020304" pitchFamily="18" charset="0"/>
                <a:cs typeface="Times New Roman" panose="02020603050405020304" pitchFamily="18" charset="0"/>
              </a:rPr>
              <a:t> </a:t>
            </a:r>
            <a:r>
              <a:rPr lang="it-IT" sz="6400" b="0" i="0" dirty="0">
                <a:solidFill>
                  <a:srgbClr val="303030"/>
                </a:solidFill>
                <a:effectLst/>
                <a:latin typeface="Times New Roman" panose="02020603050405020304" pitchFamily="18" charset="0"/>
                <a:cs typeface="Times New Roman" panose="02020603050405020304" pitchFamily="18" charset="0"/>
              </a:rPr>
              <a:t>  </a:t>
            </a:r>
          </a:p>
          <a:p>
            <a:pPr marL="0" indent="0">
              <a:buNone/>
            </a:pPr>
            <a:endParaRPr lang="en-IN" sz="1600" dirty="0"/>
          </a:p>
          <a:p>
            <a:pPr marL="0" indent="0">
              <a:buNone/>
            </a:pPr>
            <a:endParaRPr lang="en-IN" sz="1600" dirty="0"/>
          </a:p>
          <a:p>
            <a:pPr marL="0" indent="0">
              <a:buNone/>
            </a:pPr>
            <a:r>
              <a:rPr lang="en-IN" sz="1600" dirty="0"/>
              <a:t>           </a:t>
            </a:r>
          </a:p>
          <a:p>
            <a:pPr marL="0" indent="0">
              <a:buNone/>
            </a:pPr>
            <a:r>
              <a:rPr lang="en-IN" dirty="0"/>
              <a:t>  </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3898543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97588-92B3-48EE-A486-2989702AF52F}"/>
              </a:ext>
            </a:extLst>
          </p:cNvPr>
          <p:cNvSpPr>
            <a:spLocks noGrp="1"/>
          </p:cNvSpPr>
          <p:nvPr>
            <p:ph idx="1"/>
          </p:nvPr>
        </p:nvSpPr>
        <p:spPr>
          <a:xfrm>
            <a:off x="838200" y="465364"/>
            <a:ext cx="10515600" cy="5711599"/>
          </a:xfrm>
        </p:spPr>
        <p:txBody>
          <a:bodyPr>
            <a:normAutofit/>
          </a:bodyPr>
          <a:lstStyle/>
          <a:p>
            <a:pPr>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Buck Converter</a:t>
            </a:r>
          </a:p>
          <a:p>
            <a:pPr marL="0" indent="0">
              <a:buNone/>
            </a:pPr>
            <a:r>
              <a:rPr lang="en-IN" sz="1600" dirty="0">
                <a:latin typeface="Times New Roman" panose="02020603050405020304" pitchFamily="18" charset="0"/>
                <a:cs typeface="Times New Roman" panose="02020603050405020304" pitchFamily="18" charset="0"/>
              </a:rPr>
              <a:t>  Input supply                : 3-40V </a:t>
            </a:r>
          </a:p>
          <a:p>
            <a:pPr marL="0" indent="0">
              <a:buNone/>
            </a:pPr>
            <a:r>
              <a:rPr lang="en-IN" sz="1600" dirty="0">
                <a:latin typeface="Times New Roman" panose="02020603050405020304" pitchFamily="18" charset="0"/>
                <a:cs typeface="Times New Roman" panose="02020603050405020304" pitchFamily="18" charset="0"/>
              </a:rPr>
              <a:t>  Output load                 : 1.5-35V  3A (max) </a:t>
            </a:r>
          </a:p>
          <a:p>
            <a:pPr marL="0" indent="0">
              <a:buNone/>
            </a:pPr>
            <a:r>
              <a:rPr lang="en-IN" sz="1600" dirty="0">
                <a:latin typeface="Times New Roman" panose="02020603050405020304" pitchFamily="18" charset="0"/>
                <a:cs typeface="Times New Roman" panose="02020603050405020304" pitchFamily="18" charset="0"/>
              </a:rPr>
              <a:t>  Switching frequency  : 150 </a:t>
            </a:r>
            <a:r>
              <a:rPr lang="en-IN" sz="1600" dirty="0" err="1">
                <a:latin typeface="Times New Roman" panose="02020603050405020304" pitchFamily="18" charset="0"/>
                <a:cs typeface="Times New Roman" panose="02020603050405020304" pitchFamily="18" charset="0"/>
              </a:rPr>
              <a:t>Khz</a:t>
            </a:r>
            <a:r>
              <a:rPr lang="en-IN" sz="16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L293D Motor Driver</a:t>
            </a:r>
          </a:p>
          <a:p>
            <a:pPr marL="0" indent="0">
              <a:buNone/>
            </a:pPr>
            <a:r>
              <a:rPr lang="en-IN" sz="1600" dirty="0">
                <a:latin typeface="Times New Roman" panose="02020603050405020304" pitchFamily="18" charset="0"/>
                <a:cs typeface="Times New Roman" panose="02020603050405020304" pitchFamily="18" charset="0"/>
              </a:rPr>
              <a:t>  Input supply                : 5V </a:t>
            </a:r>
          </a:p>
          <a:p>
            <a:pPr marL="0" indent="0">
              <a:buNone/>
            </a:pPr>
            <a:r>
              <a:rPr lang="en-IN" sz="1600" dirty="0">
                <a:latin typeface="Times New Roman" panose="02020603050405020304" pitchFamily="18" charset="0"/>
                <a:cs typeface="Times New Roman" panose="02020603050405020304" pitchFamily="18" charset="0"/>
              </a:rPr>
              <a:t>  Input pins                    :  4</a:t>
            </a:r>
          </a:p>
          <a:p>
            <a:pPr marL="0" indent="0">
              <a:buNone/>
            </a:pPr>
            <a:r>
              <a:rPr lang="en-IN" sz="1600" dirty="0">
                <a:latin typeface="Times New Roman" panose="02020603050405020304" pitchFamily="18" charset="0"/>
                <a:cs typeface="Times New Roman" panose="02020603050405020304" pitchFamily="18" charset="0"/>
              </a:rPr>
              <a:t>  Output current           : 600mA per channel</a:t>
            </a: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DC Gear motors</a:t>
            </a:r>
          </a:p>
          <a:p>
            <a:pPr marL="0" indent="0">
              <a:buNone/>
            </a:pP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12v , 10 RPM central shaft gear motors x 5</a:t>
            </a:r>
          </a:p>
          <a:p>
            <a:pPr marL="0" indent="0">
              <a:buNone/>
            </a:pPr>
            <a:r>
              <a:rPr lang="en-IN" sz="1600" dirty="0"/>
              <a:t>   </a:t>
            </a:r>
          </a:p>
          <a:p>
            <a:pPr marL="0" indent="0">
              <a:buNone/>
            </a:pPr>
            <a:r>
              <a:rPr lang="en-IN" sz="1600" dirty="0"/>
              <a:t>   </a:t>
            </a:r>
          </a:p>
          <a:p>
            <a:pPr marL="0" indent="0">
              <a:buNone/>
            </a:pPr>
            <a:r>
              <a:rPr lang="en-IN" sz="1600" dirty="0"/>
              <a:t>  </a:t>
            </a:r>
          </a:p>
          <a:p>
            <a:pPr marL="0" indent="0">
              <a:buNone/>
            </a:pPr>
            <a:endParaRPr lang="en-IN" dirty="0"/>
          </a:p>
        </p:txBody>
      </p:sp>
    </p:spTree>
    <p:extLst>
      <p:ext uri="{BB962C8B-B14F-4D97-AF65-F5344CB8AC3E}">
        <p14:creationId xmlns:p14="http://schemas.microsoft.com/office/powerpoint/2010/main" val="404219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BA67-945E-461F-B9F0-DC55D7351B34}"/>
              </a:ext>
            </a:extLst>
          </p:cNvPr>
          <p:cNvSpPr>
            <a:spLocks noGrp="1"/>
          </p:cNvSpPr>
          <p:nvPr>
            <p:ph type="title"/>
          </p:nvPr>
        </p:nvSpPr>
        <p:spPr>
          <a:xfrm>
            <a:off x="838200" y="626508"/>
            <a:ext cx="10515600" cy="802798"/>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YOLO ALGORITHM</a:t>
            </a:r>
          </a:p>
        </p:txBody>
      </p:sp>
      <p:sp>
        <p:nvSpPr>
          <p:cNvPr id="3" name="Content Placeholder 2">
            <a:extLst>
              <a:ext uri="{FF2B5EF4-FFF2-40B4-BE49-F238E27FC236}">
                <a16:creationId xmlns:a16="http://schemas.microsoft.com/office/drawing/2014/main" id="{5507D9CB-12D8-4330-9B91-9F0A559228B4}"/>
              </a:ext>
            </a:extLst>
          </p:cNvPr>
          <p:cNvSpPr>
            <a:spLocks noGrp="1"/>
          </p:cNvSpPr>
          <p:nvPr>
            <p:ph idx="1"/>
          </p:nvPr>
        </p:nvSpPr>
        <p:spPr>
          <a:xfrm>
            <a:off x="666750" y="1289956"/>
            <a:ext cx="10515600" cy="4854349"/>
          </a:xfrm>
        </p:spPr>
        <p:txBody>
          <a:bodyPr>
            <a:normAutofit/>
          </a:bodyPr>
          <a:lstStyle/>
          <a:p>
            <a:r>
              <a:rPr lang="en-IN" sz="1800" b="0" i="0" dirty="0">
                <a:effectLst/>
                <a:latin typeface="Times New Roman" panose="02020603050405020304" pitchFamily="18" charset="0"/>
                <a:cs typeface="Times New Roman" panose="02020603050405020304" pitchFamily="18" charset="0"/>
              </a:rPr>
              <a:t>YOLO is an abbreviation for the term ‘You Only Look Once’. This is an algorithm that detects and recognizes various objects in a picture (in real-time).</a:t>
            </a:r>
          </a:p>
          <a:p>
            <a:r>
              <a:rPr lang="en-IN" sz="1800" b="0" i="0" dirty="0">
                <a:effectLst/>
                <a:latin typeface="Times New Roman" panose="02020603050405020304" pitchFamily="18" charset="0"/>
                <a:cs typeface="Times New Roman" panose="02020603050405020304" pitchFamily="18" charset="0"/>
              </a:rPr>
              <a:t>YOLO algorithm employs convolutional neural networks (CNN) to detect objects in real-time. As the name suggests, the algorithm requires only a single forward propagation through a neural network to detect objects.</a:t>
            </a:r>
          </a:p>
          <a:p>
            <a:r>
              <a:rPr lang="en-IN" sz="1800" b="0" i="0" dirty="0">
                <a:effectLst/>
                <a:latin typeface="Times New Roman" panose="02020603050405020304" pitchFamily="18" charset="0"/>
                <a:cs typeface="Times New Roman" panose="02020603050405020304" pitchFamily="18" charset="0"/>
              </a:rPr>
              <a:t>YOLO is an algorithm that uses neural networks to provide real-time object detection. This algorithm is popular because of its speed and accuracy.</a:t>
            </a:r>
          </a:p>
          <a:p>
            <a:r>
              <a:rPr lang="en-IN" sz="1800" b="0" i="0" dirty="0">
                <a:effectLst/>
                <a:latin typeface="Times New Roman" panose="02020603050405020304" pitchFamily="18" charset="0"/>
                <a:cs typeface="Times New Roman" panose="02020603050405020304" pitchFamily="18" charset="0"/>
              </a:rPr>
              <a:t>The YOLO algorithm consists of various variants. Some of the common ones include tiny YOLO,YOLO V1, YOLO V2, YOLO V3.</a:t>
            </a:r>
          </a:p>
          <a:p>
            <a:pPr marL="0" indent="0">
              <a:buNone/>
            </a:pPr>
            <a:endParaRPr lang="en-IN" sz="2000" dirty="0">
              <a:solidFill>
                <a:srgbClr val="404040"/>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368950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334D1-1301-4619-900D-024663A063EF}"/>
              </a:ext>
            </a:extLst>
          </p:cNvPr>
          <p:cNvSpPr>
            <a:spLocks noGrp="1"/>
          </p:cNvSpPr>
          <p:nvPr>
            <p:ph idx="1"/>
          </p:nvPr>
        </p:nvSpPr>
        <p:spPr>
          <a:xfrm>
            <a:off x="838200" y="656948"/>
            <a:ext cx="10515600" cy="5520015"/>
          </a:xfrm>
        </p:spPr>
        <p:txBody>
          <a:bodyPr/>
          <a:lstStyle/>
          <a:p>
            <a:pPr marL="0" indent="0">
              <a:buNone/>
            </a:pPr>
            <a:r>
              <a:rPr lang="en-IN" sz="2400" b="1" dirty="0">
                <a:latin typeface="Times New Roman" panose="02020603050405020304" pitchFamily="18" charset="0"/>
                <a:cs typeface="Times New Roman" panose="02020603050405020304" pitchFamily="18" charset="0"/>
              </a:rPr>
              <a:t>TERMS RELATED WITH YOLO </a:t>
            </a:r>
          </a:p>
          <a:p>
            <a:pPr marL="0" indent="0">
              <a:buNone/>
            </a:pPr>
            <a:endParaRPr lang="en-IN" sz="2400" b="1" dirty="0"/>
          </a:p>
          <a:p>
            <a:pPr marL="0" indent="0" algn="l">
              <a:buNone/>
            </a:pPr>
            <a:r>
              <a:rPr lang="en-IN" sz="1800" b="0" i="0" dirty="0">
                <a:solidFill>
                  <a:srgbClr val="404040"/>
                </a:solidFill>
                <a:effectLst/>
                <a:latin typeface="Times New Roman" panose="02020603050405020304" pitchFamily="18" charset="0"/>
                <a:cs typeface="Times New Roman" panose="02020603050405020304" pitchFamily="18" charset="0"/>
              </a:rPr>
              <a:t>YOLO algorithm works using the following three techniques:</a:t>
            </a:r>
          </a:p>
          <a:p>
            <a:pPr algn="l">
              <a:buFont typeface="Arial" panose="020B0604020202020204" pitchFamily="34" charset="0"/>
              <a:buChar char="•"/>
            </a:pPr>
            <a:r>
              <a:rPr lang="en-IN" sz="1800" b="0" i="0" dirty="0">
                <a:solidFill>
                  <a:srgbClr val="404040"/>
                </a:solidFill>
                <a:effectLst/>
                <a:latin typeface="Times New Roman" panose="02020603050405020304" pitchFamily="18" charset="0"/>
                <a:cs typeface="Times New Roman" panose="02020603050405020304" pitchFamily="18" charset="0"/>
              </a:rPr>
              <a:t>Residual blocks</a:t>
            </a:r>
          </a:p>
          <a:p>
            <a:pPr algn="l">
              <a:buFont typeface="Arial" panose="020B0604020202020204" pitchFamily="34" charset="0"/>
              <a:buChar char="•"/>
            </a:pPr>
            <a:r>
              <a:rPr lang="en-IN" sz="1800" b="0" i="0" dirty="0">
                <a:solidFill>
                  <a:srgbClr val="404040"/>
                </a:solidFill>
                <a:effectLst/>
                <a:latin typeface="Times New Roman" panose="02020603050405020304" pitchFamily="18" charset="0"/>
                <a:cs typeface="Times New Roman" panose="02020603050405020304" pitchFamily="18" charset="0"/>
              </a:rPr>
              <a:t>Bounding box </a:t>
            </a:r>
          </a:p>
          <a:p>
            <a:pPr algn="l">
              <a:buFont typeface="Arial" panose="020B0604020202020204" pitchFamily="34" charset="0"/>
              <a:buChar char="•"/>
            </a:pPr>
            <a:r>
              <a:rPr lang="en-IN" sz="1800" dirty="0">
                <a:solidFill>
                  <a:srgbClr val="404040"/>
                </a:solidFill>
                <a:latin typeface="Times New Roman" panose="02020603050405020304" pitchFamily="18" charset="0"/>
                <a:cs typeface="Times New Roman" panose="02020603050405020304" pitchFamily="18" charset="0"/>
              </a:rPr>
              <a:t>Non max </a:t>
            </a:r>
            <a:r>
              <a:rPr lang="en-IN" sz="1800" dirty="0" err="1">
                <a:solidFill>
                  <a:srgbClr val="404040"/>
                </a:solidFill>
                <a:latin typeface="Times New Roman" panose="02020603050405020304" pitchFamily="18" charset="0"/>
                <a:cs typeface="Times New Roman" panose="02020603050405020304" pitchFamily="18" charset="0"/>
              </a:rPr>
              <a:t>supression</a:t>
            </a:r>
            <a:endParaRPr lang="en-IN" sz="1800" b="0" i="0" dirty="0">
              <a:solidFill>
                <a:srgbClr val="404040"/>
              </a:solidFill>
              <a:effectLst/>
              <a:latin typeface="Times New Roman" panose="02020603050405020304" pitchFamily="18" charset="0"/>
              <a:cs typeface="Times New Roman" panose="02020603050405020304" pitchFamily="18" charset="0"/>
            </a:endParaRPr>
          </a:p>
          <a:p>
            <a:pPr marL="0" indent="0" algn="l">
              <a:buNone/>
            </a:pPr>
            <a:endParaRPr lang="en-IN" sz="1600" dirty="0">
              <a:solidFill>
                <a:srgbClr val="404040"/>
              </a:solidFill>
              <a:latin typeface="Times New Roman" panose="02020603050405020304" pitchFamily="18" charset="0"/>
              <a:cs typeface="Times New Roman" panose="02020603050405020304" pitchFamily="18" charset="0"/>
            </a:endParaRPr>
          </a:p>
          <a:p>
            <a:pPr marL="0" indent="0" algn="l">
              <a:buNone/>
            </a:pPr>
            <a:endParaRPr lang="en-IN" sz="1600" b="0" i="0" dirty="0">
              <a:solidFill>
                <a:srgbClr val="404040"/>
              </a:solidFill>
              <a:effectLst/>
              <a:latin typeface="Calibri" panose="020F0502020204030204" pitchFamily="34" charset="0"/>
              <a:cs typeface="Calibri" panose="020F0502020204030204" pitchFamily="34" charset="0"/>
            </a:endParaRPr>
          </a:p>
          <a:p>
            <a:pPr marL="0" indent="0" algn="l">
              <a:buNone/>
            </a:pPr>
            <a:endParaRPr lang="en-IN" sz="1400" b="0" i="0" dirty="0">
              <a:solidFill>
                <a:srgbClr val="404040"/>
              </a:solidFill>
              <a:effectLst/>
              <a:latin typeface="Calibri" panose="020F0502020204030204" pitchFamily="34" charset="0"/>
              <a:cs typeface="Calibri" panose="020F0502020204030204" pitchFamily="34"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5272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FD050D7-21D3-4174-B302-904F4C6A06DD}"/>
              </a:ext>
            </a:extLst>
          </p:cNvPr>
          <p:cNvSpPr>
            <a:spLocks noGrp="1"/>
          </p:cNvSpPr>
          <p:nvPr>
            <p:ph idx="1"/>
          </p:nvPr>
        </p:nvSpPr>
        <p:spPr>
          <a:xfrm>
            <a:off x="838200" y="775607"/>
            <a:ext cx="10515600" cy="5029161"/>
          </a:xfrm>
        </p:spPr>
        <p:txBody>
          <a:bodyPr>
            <a:normAutofit fontScale="77500" lnSpcReduction="20000"/>
          </a:bodyPr>
          <a:lstStyle/>
          <a:p>
            <a:pPr marL="0" indent="0">
              <a:buNone/>
            </a:pPr>
            <a:r>
              <a:rPr lang="en-IN" sz="3100" b="1" i="0" dirty="0">
                <a:solidFill>
                  <a:srgbClr val="404040"/>
                </a:solidFill>
                <a:effectLst/>
                <a:latin typeface="Times New Roman" panose="02020603050405020304" pitchFamily="18" charset="0"/>
                <a:cs typeface="Times New Roman" panose="02020603050405020304" pitchFamily="18" charset="0"/>
              </a:rPr>
              <a:t>RESIDUAL BLOCKS</a:t>
            </a:r>
          </a:p>
          <a:p>
            <a:pPr marL="0" indent="0">
              <a:buNone/>
            </a:pPr>
            <a:r>
              <a:rPr lang="en-IN" sz="2100" b="0" i="0" dirty="0">
                <a:solidFill>
                  <a:srgbClr val="404040"/>
                </a:solidFill>
                <a:effectLst/>
                <a:latin typeface="Times New Roman" panose="02020603050405020304" pitchFamily="18" charset="0"/>
                <a:cs typeface="Times New Roman" panose="02020603050405020304" pitchFamily="18" charset="0"/>
              </a:rPr>
              <a:t>First, the image is divided into various grids. Each grid has a dimension of S x S. The following image shows how an input image is divided into grids.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b="0" i="0" dirty="0">
              <a:solidFill>
                <a:srgbClr val="404040"/>
              </a:solidFill>
              <a:effectLst/>
              <a:latin typeface="Times New Roman" panose="02020603050405020304" pitchFamily="18" charset="0"/>
              <a:cs typeface="Times New Roman" panose="02020603050405020304" pitchFamily="18" charset="0"/>
            </a:endParaRPr>
          </a:p>
          <a:p>
            <a:pPr marL="0" indent="0">
              <a:buNone/>
            </a:pPr>
            <a:r>
              <a:rPr lang="en-IN" sz="2100" b="0" i="0" dirty="0">
                <a:solidFill>
                  <a:srgbClr val="404040"/>
                </a:solidFill>
                <a:effectLst/>
                <a:latin typeface="Times New Roman" panose="02020603050405020304" pitchFamily="18" charset="0"/>
                <a:cs typeface="Times New Roman" panose="02020603050405020304" pitchFamily="18" charset="0"/>
              </a:rPr>
              <a:t>In the image above, there are many grid cells of equal dimension. Every grid cell will detect objects that appear within them. For example, if an object </a:t>
            </a:r>
            <a:r>
              <a:rPr lang="en-IN" sz="2100" b="0" i="0" dirty="0" err="1">
                <a:solidFill>
                  <a:srgbClr val="404040"/>
                </a:solidFill>
                <a:effectLst/>
                <a:latin typeface="Times New Roman" panose="02020603050405020304" pitchFamily="18" charset="0"/>
                <a:cs typeface="Times New Roman" panose="02020603050405020304" pitchFamily="18" charset="0"/>
              </a:rPr>
              <a:t>center</a:t>
            </a:r>
            <a:r>
              <a:rPr lang="en-IN" sz="2100" b="0" i="0" dirty="0">
                <a:solidFill>
                  <a:srgbClr val="404040"/>
                </a:solidFill>
                <a:effectLst/>
                <a:latin typeface="Times New Roman" panose="02020603050405020304" pitchFamily="18" charset="0"/>
                <a:cs typeface="Times New Roman" panose="02020603050405020304" pitchFamily="18" charset="0"/>
              </a:rPr>
              <a:t> appears within a certain grid cell, then this cell will be responsible for detecting it.</a:t>
            </a:r>
            <a:endParaRPr lang="en-IN" sz="2100" dirty="0">
              <a:latin typeface="Times New Roman" panose="02020603050405020304" pitchFamily="18" charset="0"/>
              <a:cs typeface="Times New Roman" panose="02020603050405020304" pitchFamily="18" charset="0"/>
            </a:endParaRPr>
          </a:p>
        </p:txBody>
      </p:sp>
      <p:pic>
        <p:nvPicPr>
          <p:cNvPr id="6146" name="Picture 2" descr="Grids">
            <a:extLst>
              <a:ext uri="{FF2B5EF4-FFF2-40B4-BE49-F238E27FC236}">
                <a16:creationId xmlns:a16="http://schemas.microsoft.com/office/drawing/2014/main" id="{62B1065D-E788-4A19-A7E7-7DE4F1099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712" y="1658337"/>
            <a:ext cx="4600575" cy="326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1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0BB9-E261-40B0-AAEB-FE2405F39C81}"/>
              </a:ext>
            </a:extLst>
          </p:cNvPr>
          <p:cNvSpPr>
            <a:spLocks noGrp="1"/>
          </p:cNvSpPr>
          <p:nvPr>
            <p:ph type="title"/>
          </p:nvPr>
        </p:nvSpPr>
        <p:spPr>
          <a:xfrm>
            <a:off x="838200" y="365126"/>
            <a:ext cx="10515600" cy="673562"/>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BOUNDING BOX </a:t>
            </a:r>
          </a:p>
        </p:txBody>
      </p:sp>
      <p:sp>
        <p:nvSpPr>
          <p:cNvPr id="3" name="Content Placeholder 2">
            <a:extLst>
              <a:ext uri="{FF2B5EF4-FFF2-40B4-BE49-F238E27FC236}">
                <a16:creationId xmlns:a16="http://schemas.microsoft.com/office/drawing/2014/main" id="{B9863426-526C-4177-8256-8CDD376BB397}"/>
              </a:ext>
            </a:extLst>
          </p:cNvPr>
          <p:cNvSpPr>
            <a:spLocks noGrp="1"/>
          </p:cNvSpPr>
          <p:nvPr>
            <p:ph idx="1"/>
          </p:nvPr>
        </p:nvSpPr>
        <p:spPr>
          <a:xfrm>
            <a:off x="953609" y="1038688"/>
            <a:ext cx="10515600" cy="5292218"/>
          </a:xfrm>
        </p:spPr>
        <p:txBody>
          <a:bodyPr/>
          <a:lstStyle/>
          <a:p>
            <a:pPr algn="l"/>
            <a:r>
              <a:rPr lang="en-IN" sz="2000" b="0" i="0" dirty="0">
                <a:solidFill>
                  <a:srgbClr val="404040"/>
                </a:solidFill>
                <a:effectLst/>
                <a:latin typeface="Times New Roman" panose="02020603050405020304" pitchFamily="18" charset="0"/>
                <a:cs typeface="Times New Roman" panose="02020603050405020304" pitchFamily="18" charset="0"/>
              </a:rPr>
              <a:t>A bounding box is an outline that highlights an object in an image.</a:t>
            </a:r>
          </a:p>
          <a:p>
            <a:pPr algn="l"/>
            <a:r>
              <a:rPr lang="en-IN" sz="2000" b="0" i="0" dirty="0">
                <a:solidFill>
                  <a:srgbClr val="404040"/>
                </a:solidFill>
                <a:effectLst/>
                <a:latin typeface="Times New Roman" panose="02020603050405020304" pitchFamily="18" charset="0"/>
                <a:cs typeface="Times New Roman" panose="02020603050405020304" pitchFamily="18" charset="0"/>
              </a:rPr>
              <a:t>Every bounding box in the image consists of the following attributes </a:t>
            </a:r>
          </a:p>
          <a:p>
            <a:pPr marL="0" indent="0" algn="l">
              <a:buNone/>
            </a:pPr>
            <a:r>
              <a:rPr lang="en-IN" sz="2000" b="0" i="0" dirty="0">
                <a:solidFill>
                  <a:srgbClr val="404040"/>
                </a:solidFill>
                <a:effectLst/>
                <a:latin typeface="Times New Roman" panose="02020603050405020304" pitchFamily="18" charset="0"/>
                <a:cs typeface="Times New Roman" panose="02020603050405020304" pitchFamily="18" charset="0"/>
              </a:rPr>
              <a:t>       Width (</a:t>
            </a:r>
            <a:r>
              <a:rPr lang="en-IN" sz="2000" b="0" i="0" dirty="0" err="1">
                <a:solidFill>
                  <a:srgbClr val="404040"/>
                </a:solidFill>
                <a:effectLst/>
                <a:latin typeface="Times New Roman" panose="02020603050405020304" pitchFamily="18" charset="0"/>
                <a:cs typeface="Times New Roman" panose="02020603050405020304" pitchFamily="18" charset="0"/>
              </a:rPr>
              <a:t>bw</a:t>
            </a:r>
            <a:r>
              <a:rPr lang="en-IN" sz="2000" b="0" i="0" dirty="0">
                <a:solidFill>
                  <a:srgbClr val="404040"/>
                </a:solidFill>
                <a:effectLst/>
                <a:latin typeface="Times New Roman" panose="02020603050405020304" pitchFamily="18" charset="0"/>
                <a:cs typeface="Times New Roman" panose="02020603050405020304" pitchFamily="18" charset="0"/>
              </a:rPr>
              <a:t>)</a:t>
            </a:r>
          </a:p>
          <a:p>
            <a:pPr marL="0" indent="0" algn="l">
              <a:buNone/>
            </a:pPr>
            <a:r>
              <a:rPr lang="en-IN" sz="2000" dirty="0">
                <a:solidFill>
                  <a:srgbClr val="404040"/>
                </a:solidFill>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Height (</a:t>
            </a:r>
            <a:r>
              <a:rPr lang="en-IN" sz="2000" b="0" i="0" dirty="0" err="1">
                <a:solidFill>
                  <a:srgbClr val="404040"/>
                </a:solidFill>
                <a:effectLst/>
                <a:latin typeface="Times New Roman" panose="02020603050405020304" pitchFamily="18" charset="0"/>
                <a:cs typeface="Times New Roman" panose="02020603050405020304" pitchFamily="18" charset="0"/>
              </a:rPr>
              <a:t>bh</a:t>
            </a:r>
            <a:r>
              <a:rPr lang="en-IN" sz="2000" b="0" i="0" dirty="0">
                <a:solidFill>
                  <a:srgbClr val="40404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2000" b="0" i="0" dirty="0">
                <a:solidFill>
                  <a:srgbClr val="404040"/>
                </a:solidFill>
                <a:effectLst/>
                <a:latin typeface="Times New Roman" panose="02020603050405020304" pitchFamily="18" charset="0"/>
                <a:cs typeface="Times New Roman" panose="02020603050405020304" pitchFamily="18" charset="0"/>
              </a:rPr>
              <a:t>Class (for example, person, car, traffic light, etc.).This is represented by the letter c.</a:t>
            </a:r>
          </a:p>
          <a:p>
            <a:pPr algn="l">
              <a:buFont typeface="Arial" panose="020B0604020202020204" pitchFamily="34" charset="0"/>
              <a:buChar char="•"/>
            </a:pPr>
            <a:r>
              <a:rPr lang="en-IN" sz="2000" b="0" i="0" dirty="0">
                <a:solidFill>
                  <a:srgbClr val="404040"/>
                </a:solidFill>
                <a:effectLst/>
                <a:latin typeface="Times New Roman" panose="02020603050405020304" pitchFamily="18" charset="0"/>
                <a:cs typeface="Times New Roman" panose="02020603050405020304" pitchFamily="18" charset="0"/>
              </a:rPr>
              <a:t>Bounding box </a:t>
            </a:r>
            <a:r>
              <a:rPr lang="en-IN" sz="2000" b="0" i="0" dirty="0" err="1">
                <a:solidFill>
                  <a:srgbClr val="404040"/>
                </a:solidFill>
                <a:effectLst/>
                <a:latin typeface="Times New Roman" panose="02020603050405020304" pitchFamily="18" charset="0"/>
                <a:cs typeface="Times New Roman" panose="02020603050405020304" pitchFamily="18" charset="0"/>
              </a:rPr>
              <a:t>center</a:t>
            </a:r>
            <a:r>
              <a:rPr lang="en-IN" sz="2000" b="0" i="0" dirty="0">
                <a:solidFill>
                  <a:srgbClr val="404040"/>
                </a:solidFill>
                <a:effectLst/>
                <a:latin typeface="Times New Roman" panose="02020603050405020304" pitchFamily="18" charset="0"/>
                <a:cs typeface="Times New Roman" panose="02020603050405020304" pitchFamily="18" charset="0"/>
              </a:rPr>
              <a:t> (</a:t>
            </a:r>
            <a:r>
              <a:rPr lang="en-IN" sz="2000" b="0" i="0" dirty="0" err="1">
                <a:solidFill>
                  <a:srgbClr val="404040"/>
                </a:solidFill>
                <a:effectLst/>
                <a:latin typeface="Times New Roman" panose="02020603050405020304" pitchFamily="18" charset="0"/>
                <a:cs typeface="Times New Roman" panose="02020603050405020304" pitchFamily="18" charset="0"/>
              </a:rPr>
              <a:t>bx</a:t>
            </a:r>
            <a:r>
              <a:rPr lang="en-IN" sz="1600" b="0" i="0" dirty="0" err="1">
                <a:solidFill>
                  <a:srgbClr val="404040"/>
                </a:solidFill>
                <a:effectLst/>
                <a:latin typeface="gt-regular"/>
              </a:rPr>
              <a:t>,by</a:t>
            </a:r>
            <a:r>
              <a:rPr lang="en-IN" sz="1600" b="0" i="0" dirty="0">
                <a:solidFill>
                  <a:srgbClr val="404040"/>
                </a:solidFill>
                <a:effectLst/>
                <a:latin typeface="gt-regular"/>
              </a:rPr>
              <a:t>).</a:t>
            </a:r>
          </a:p>
          <a:p>
            <a:pPr marL="0" indent="0">
              <a:buNone/>
            </a:pPr>
            <a:endParaRPr lang="en-IN" dirty="0"/>
          </a:p>
        </p:txBody>
      </p:sp>
      <p:pic>
        <p:nvPicPr>
          <p:cNvPr id="7170" name="Picture 2" descr="Bounding Box">
            <a:extLst>
              <a:ext uri="{FF2B5EF4-FFF2-40B4-BE49-F238E27FC236}">
                <a16:creationId xmlns:a16="http://schemas.microsoft.com/office/drawing/2014/main" id="{6EE4C649-0577-4A52-820F-B7E337D180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28" t="22259" r="4173"/>
          <a:stretch/>
        </p:blipFill>
        <p:spPr bwMode="auto">
          <a:xfrm>
            <a:off x="2524124" y="3510641"/>
            <a:ext cx="7143751" cy="267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58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76D9-CEB7-4B84-9F33-4C437657933F}"/>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841B1DE-AECD-4AEF-9BC4-B4FB9AD65631}"/>
              </a:ext>
            </a:extLst>
          </p:cNvPr>
          <p:cNvSpPr>
            <a:spLocks noGrp="1"/>
          </p:cNvSpPr>
          <p:nvPr>
            <p:ph idx="1"/>
          </p:nvPr>
        </p:nvSpPr>
        <p:spPr>
          <a:xfrm>
            <a:off x="838200" y="1902279"/>
            <a:ext cx="10515600" cy="4274684"/>
          </a:xfrm>
        </p:spPr>
        <p:txBody>
          <a:bodyP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the current situation of  rapid growing population, waste collection and disposal becomes a major challenge.</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This project deals with eliminating the need to manually collecting the waste by automating the process </a:t>
            </a: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 The automatic cleaning machine includes a </a:t>
            </a:r>
            <a:r>
              <a:rPr lang="en-IN" sz="1800" dirty="0" err="1">
                <a:latin typeface="Times New Roman" panose="02020603050405020304" pitchFamily="18" charset="0"/>
                <a:cs typeface="Times New Roman" panose="02020603050405020304" pitchFamily="18" charset="0"/>
              </a:rPr>
              <a:t>vaccum</a:t>
            </a:r>
            <a:r>
              <a:rPr lang="en-IN" sz="1800" dirty="0">
                <a:latin typeface="Times New Roman" panose="02020603050405020304" pitchFamily="18" charset="0"/>
                <a:cs typeface="Times New Roman" panose="02020603050405020304" pitchFamily="18" charset="0"/>
              </a:rPr>
              <a:t> setup, robotic arm for bottle pick  and also a brush type setup </a:t>
            </a:r>
            <a:r>
              <a:rPr lang="en-IN" sz="1800" dirty="0" err="1">
                <a:latin typeface="Times New Roman" panose="02020603050405020304" pitchFamily="18" charset="0"/>
                <a:cs typeface="Times New Roman" panose="02020603050405020304" pitchFamily="18" charset="0"/>
              </a:rPr>
              <a:t>infront</a:t>
            </a:r>
            <a:r>
              <a:rPr lang="en-IN" sz="1800" dirty="0">
                <a:latin typeface="Times New Roman" panose="02020603050405020304" pitchFamily="18" charset="0"/>
                <a:cs typeface="Times New Roman" panose="02020603050405020304" pitchFamily="18" charset="0"/>
              </a:rPr>
              <a:t> of the robot for waste collection.</a:t>
            </a:r>
          </a:p>
        </p:txBody>
      </p:sp>
    </p:spTree>
    <p:extLst>
      <p:ext uri="{BB962C8B-B14F-4D97-AF65-F5344CB8AC3E}">
        <p14:creationId xmlns:p14="http://schemas.microsoft.com/office/powerpoint/2010/main" val="2878617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B4D1-0AE4-516B-A1A5-B08819E51527}"/>
              </a:ext>
            </a:extLst>
          </p:cNvPr>
          <p:cNvSpPr>
            <a:spLocks noGrp="1"/>
          </p:cNvSpPr>
          <p:nvPr>
            <p:ph type="title"/>
          </p:nvPr>
        </p:nvSpPr>
        <p:spPr>
          <a:xfrm>
            <a:off x="838200" y="365126"/>
            <a:ext cx="10515600" cy="581932"/>
          </a:xfrm>
        </p:spPr>
        <p:txBody>
          <a:bodyPr>
            <a:normAutofit/>
          </a:bodyPr>
          <a:lstStyle/>
          <a:p>
            <a:r>
              <a:rPr lang="en-IN" sz="2400" b="1" dirty="0">
                <a:solidFill>
                  <a:schemeClr val="tx1"/>
                </a:solidFill>
                <a:effectLst/>
                <a:latin typeface="Times New Roman" panose="02020603050405020304" pitchFamily="18" charset="0"/>
                <a:ea typeface="Times New Roman" panose="02020603050405020304" pitchFamily="18" charset="0"/>
              </a:rPr>
              <a:t>NON MAXIMUM SUPRESION</a:t>
            </a:r>
            <a:endParaRPr lang="en-IN" sz="5400" dirty="0">
              <a:solidFill>
                <a:schemeClr val="tx1"/>
              </a:solidFill>
            </a:endParaRPr>
          </a:p>
        </p:txBody>
      </p:sp>
      <p:sp>
        <p:nvSpPr>
          <p:cNvPr id="3" name="Content Placeholder 2">
            <a:extLst>
              <a:ext uri="{FF2B5EF4-FFF2-40B4-BE49-F238E27FC236}">
                <a16:creationId xmlns:a16="http://schemas.microsoft.com/office/drawing/2014/main" id="{0FFBAE7A-D567-9016-0A07-AC251D4EEE3C}"/>
              </a:ext>
            </a:extLst>
          </p:cNvPr>
          <p:cNvSpPr>
            <a:spLocks noGrp="1"/>
          </p:cNvSpPr>
          <p:nvPr>
            <p:ph idx="1"/>
          </p:nvPr>
        </p:nvSpPr>
        <p:spPr>
          <a:xfrm>
            <a:off x="838200" y="1249136"/>
            <a:ext cx="10515600" cy="4927826"/>
          </a:xfrm>
        </p:spPr>
        <p:txBody>
          <a:bodyPr>
            <a:normAutofit/>
          </a:bodyPr>
          <a:lstStyle/>
          <a:p>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Non-Max Suppression, One of the most common problems with object detection algorithms is that rather than detecting an object just once, they might detect it multiple times. Consider the below image.</a:t>
            </a:r>
          </a:p>
          <a:p>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Here, the cars are identified more than once. The Non-Max Suppression technique cleans up this up so that we get only a single detection per object.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4267D184-F6D9-A96E-18A4-FDEBE729BA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3929" y="3061606"/>
            <a:ext cx="4049485" cy="2457450"/>
          </a:xfrm>
          <a:prstGeom prst="rect">
            <a:avLst/>
          </a:prstGeom>
          <a:noFill/>
          <a:ln>
            <a:noFill/>
          </a:ln>
        </p:spPr>
      </p:pic>
    </p:spTree>
    <p:extLst>
      <p:ext uri="{BB962C8B-B14F-4D97-AF65-F5344CB8AC3E}">
        <p14:creationId xmlns:p14="http://schemas.microsoft.com/office/powerpoint/2010/main" val="342976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3577-6F1A-952F-743A-5564190DAAC5}"/>
              </a:ext>
            </a:extLst>
          </p:cNvPr>
          <p:cNvSpPr>
            <a:spLocks noGrp="1"/>
          </p:cNvSpPr>
          <p:nvPr>
            <p:ph type="title"/>
          </p:nvPr>
        </p:nvSpPr>
        <p:spPr/>
        <p:txBody>
          <a:bodyPr>
            <a:normAutofit/>
          </a:bodyPr>
          <a:lstStyle/>
          <a:p>
            <a:r>
              <a:rPr lang="en-IN"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CONVOLUTION NEURAL NETWORK (CNN</a:t>
            </a:r>
            <a:r>
              <a:rPr lang="en-IN"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2000" dirty="0">
                <a:effectLst/>
                <a:latin typeface="Verdana" panose="020B0604030504040204" pitchFamily="34" charset="0"/>
                <a:ea typeface="Times New Roman" panose="02020603050405020304" pitchFamily="18" charset="0"/>
                <a:cs typeface="Times New Roman" panose="02020603050405020304" pitchFamily="18" charset="0"/>
              </a:rPr>
            </a:br>
            <a:endParaRPr lang="en-IN" sz="4800" dirty="0"/>
          </a:p>
        </p:txBody>
      </p:sp>
      <p:pic>
        <p:nvPicPr>
          <p:cNvPr id="4" name="Content Placeholder 3" descr="animals.">
            <a:extLst>
              <a:ext uri="{FF2B5EF4-FFF2-40B4-BE49-F238E27FC236}">
                <a16:creationId xmlns:a16="http://schemas.microsoft.com/office/drawing/2014/main" id="{5A43557D-76EA-A4DD-FDC0-3B0568251D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8277" y="1098777"/>
            <a:ext cx="4790787" cy="3730327"/>
          </a:xfrm>
          <a:prstGeom prst="rect">
            <a:avLst/>
          </a:prstGeom>
          <a:noFill/>
          <a:ln>
            <a:noFill/>
          </a:ln>
        </p:spPr>
      </p:pic>
      <p:sp>
        <p:nvSpPr>
          <p:cNvPr id="6" name="TextBox 5">
            <a:extLst>
              <a:ext uri="{FF2B5EF4-FFF2-40B4-BE49-F238E27FC236}">
                <a16:creationId xmlns:a16="http://schemas.microsoft.com/office/drawing/2014/main" id="{7461C012-CB72-DDB3-8C1A-DEC642D4F271}"/>
              </a:ext>
            </a:extLst>
          </p:cNvPr>
          <p:cNvSpPr txBox="1"/>
          <p:nvPr/>
        </p:nvSpPr>
        <p:spPr>
          <a:xfrm>
            <a:off x="838201" y="4980214"/>
            <a:ext cx="10515600" cy="646331"/>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Convolutional neural networks, also known as CNNs or Convnets, use the convolution technique introduced above to make models for solving a wide variety of problems with training on a dataset. </a:t>
            </a:r>
            <a:endParaRPr lang="en-IN" dirty="0"/>
          </a:p>
        </p:txBody>
      </p:sp>
    </p:spTree>
    <p:extLst>
      <p:ext uri="{BB962C8B-B14F-4D97-AF65-F5344CB8AC3E}">
        <p14:creationId xmlns:p14="http://schemas.microsoft.com/office/powerpoint/2010/main" val="4098278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595D-1FB6-42B8-A6A9-32BACD57B740}"/>
              </a:ext>
            </a:extLst>
          </p:cNvPr>
          <p:cNvSpPr>
            <a:spLocks noGrp="1"/>
          </p:cNvSpPr>
          <p:nvPr>
            <p:ph type="title"/>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APPLICATION OF YOLO</a:t>
            </a:r>
          </a:p>
        </p:txBody>
      </p:sp>
      <p:sp>
        <p:nvSpPr>
          <p:cNvPr id="4" name="Content Placeholder 3">
            <a:extLst>
              <a:ext uri="{FF2B5EF4-FFF2-40B4-BE49-F238E27FC236}">
                <a16:creationId xmlns:a16="http://schemas.microsoft.com/office/drawing/2014/main" id="{037D7BFE-993F-499A-8992-5DB7D94C5C19}"/>
              </a:ext>
            </a:extLst>
          </p:cNvPr>
          <p:cNvSpPr>
            <a:spLocks noGrp="1"/>
          </p:cNvSpPr>
          <p:nvPr>
            <p:ph idx="1"/>
          </p:nvPr>
        </p:nvSpPr>
        <p:spPr>
          <a:xfrm>
            <a:off x="734484" y="1597254"/>
            <a:ext cx="8596668" cy="3880773"/>
          </a:xfrm>
        </p:spPr>
        <p:txBody>
          <a:bodyPr>
            <a:norm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Autonomous driving</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Wildlife protection</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Security</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Pick and place</a:t>
            </a:r>
          </a:p>
        </p:txBody>
      </p:sp>
    </p:spTree>
    <p:extLst>
      <p:ext uri="{BB962C8B-B14F-4D97-AF65-F5344CB8AC3E}">
        <p14:creationId xmlns:p14="http://schemas.microsoft.com/office/powerpoint/2010/main" val="235897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A492-5110-42E6-A4A4-7763E24C411C}"/>
              </a:ext>
            </a:extLst>
          </p:cNvPr>
          <p:cNvSpPr>
            <a:spLocks noGrp="1"/>
          </p:cNvSpPr>
          <p:nvPr>
            <p:ph type="title"/>
          </p:nvPr>
        </p:nvSpPr>
        <p:spPr>
          <a:xfrm>
            <a:off x="838200" y="356248"/>
            <a:ext cx="10515600" cy="324789"/>
          </a:xfrm>
        </p:spPr>
        <p:txBody>
          <a:bodyPr>
            <a:noAutofit/>
          </a:bodyPr>
          <a:lstStyle/>
          <a:p>
            <a:r>
              <a:rPr lang="en-IN" sz="2400" b="1" dirty="0">
                <a:solidFill>
                  <a:schemeClr val="tx1"/>
                </a:solidFill>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97A9D664-9F93-4A82-99DD-CDD3A0F1BE9E}"/>
              </a:ext>
            </a:extLst>
          </p:cNvPr>
          <p:cNvPicPr>
            <a:picLocks noGrp="1" noChangeAspect="1"/>
          </p:cNvPicPr>
          <p:nvPr>
            <p:ph idx="1"/>
          </p:nvPr>
        </p:nvPicPr>
        <p:blipFill>
          <a:blip r:embed="rId2"/>
          <a:stretch>
            <a:fillRect/>
          </a:stretch>
        </p:blipFill>
        <p:spPr>
          <a:xfrm>
            <a:off x="772886" y="877660"/>
            <a:ext cx="8322128" cy="5102679"/>
          </a:xfrm>
        </p:spPr>
      </p:pic>
    </p:spTree>
    <p:extLst>
      <p:ext uri="{BB962C8B-B14F-4D97-AF65-F5344CB8AC3E}">
        <p14:creationId xmlns:p14="http://schemas.microsoft.com/office/powerpoint/2010/main" val="3538362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C555-7ED9-40A1-9122-893712ED5C90}"/>
              </a:ext>
            </a:extLst>
          </p:cNvPr>
          <p:cNvSpPr>
            <a:spLocks noGrp="1"/>
          </p:cNvSpPr>
          <p:nvPr>
            <p:ph type="title"/>
          </p:nvPr>
        </p:nvSpPr>
        <p:spPr>
          <a:xfrm>
            <a:off x="838200" y="365126"/>
            <a:ext cx="10515600" cy="469376"/>
          </a:xfrm>
        </p:spPr>
        <p:txBody>
          <a:bodyPr>
            <a:noAutofit/>
          </a:bodyPr>
          <a:lstStyle/>
          <a:p>
            <a:r>
              <a:rPr lang="en-IN" sz="2400" b="1" dirty="0">
                <a:solidFill>
                  <a:schemeClr val="tx1"/>
                </a:solidFill>
                <a:latin typeface="Times New Roman" panose="02020603050405020304" pitchFamily="18" charset="0"/>
                <a:cs typeface="Times New Roman" panose="02020603050405020304" pitchFamily="18" charset="0"/>
              </a:rPr>
              <a:t>WORKING OF PROPOSED SYSTEM</a:t>
            </a:r>
          </a:p>
        </p:txBody>
      </p:sp>
      <p:sp>
        <p:nvSpPr>
          <p:cNvPr id="3" name="Content Placeholder 2">
            <a:extLst>
              <a:ext uri="{FF2B5EF4-FFF2-40B4-BE49-F238E27FC236}">
                <a16:creationId xmlns:a16="http://schemas.microsoft.com/office/drawing/2014/main" id="{0475F974-28DF-49C1-8955-632EBB6F6A0F}"/>
              </a:ext>
            </a:extLst>
          </p:cNvPr>
          <p:cNvSpPr>
            <a:spLocks noGrp="1"/>
          </p:cNvSpPr>
          <p:nvPr>
            <p:ph idx="1"/>
          </p:nvPr>
        </p:nvSpPr>
        <p:spPr>
          <a:xfrm>
            <a:off x="838200" y="1127464"/>
            <a:ext cx="10515600" cy="5049499"/>
          </a:xfrm>
        </p:spPr>
        <p:txBody>
          <a:bodyPr/>
          <a:lstStyle/>
          <a:p>
            <a:pPr marL="0" indent="0">
              <a:buNone/>
            </a:pPr>
            <a:r>
              <a:rPr lang="en-IN" sz="2400" b="1" dirty="0">
                <a:latin typeface="Times New Roman" panose="02020603050405020304" pitchFamily="18" charset="0"/>
                <a:cs typeface="Times New Roman" panose="02020603050405020304" pitchFamily="18" charset="0"/>
              </a:rPr>
              <a:t>Connection</a:t>
            </a:r>
            <a:r>
              <a:rPr lang="en-IN" sz="2400" b="1" dirty="0"/>
              <a:t> </a:t>
            </a:r>
            <a:r>
              <a:rPr lang="en-IN" sz="2400" dirty="0"/>
              <a:t>:</a:t>
            </a:r>
          </a:p>
          <a:p>
            <a:r>
              <a:rPr lang="en-IN" sz="1800" dirty="0">
                <a:latin typeface="Times New Roman" panose="02020603050405020304" pitchFamily="18" charset="0"/>
                <a:cs typeface="Times New Roman" panose="02020603050405020304" pitchFamily="18" charset="0"/>
              </a:rPr>
              <a:t>Power supply – 12V 1A (AC adapter).</a:t>
            </a:r>
          </a:p>
          <a:p>
            <a:r>
              <a:rPr lang="en-IN" sz="1800" dirty="0">
                <a:latin typeface="Times New Roman" panose="02020603050405020304" pitchFamily="18" charset="0"/>
                <a:cs typeface="Times New Roman" panose="02020603050405020304" pitchFamily="18" charset="0"/>
              </a:rPr>
              <a:t>Buck converter ( DC to DC power converter ) steps down voltage from its input (supply) to its output (load).Works as a SMPS.</a:t>
            </a:r>
          </a:p>
          <a:p>
            <a:r>
              <a:rPr lang="en-IN" sz="1800" dirty="0">
                <a:latin typeface="Times New Roman" panose="02020603050405020304" pitchFamily="18" charset="0"/>
                <a:cs typeface="Times New Roman" panose="02020603050405020304" pitchFamily="18" charset="0"/>
              </a:rPr>
              <a:t>Steps down 12v into 5v.</a:t>
            </a:r>
          </a:p>
          <a:p>
            <a:r>
              <a:rPr lang="en-IN" sz="1800" dirty="0">
                <a:latin typeface="Times New Roman" panose="02020603050405020304" pitchFamily="18" charset="0"/>
                <a:cs typeface="Times New Roman" panose="02020603050405020304" pitchFamily="18" charset="0"/>
              </a:rPr>
              <a:t>Node MCU connected to 5v supply.</a:t>
            </a:r>
          </a:p>
          <a:p>
            <a:r>
              <a:rPr lang="en-IN" sz="1800" dirty="0">
                <a:latin typeface="Times New Roman" panose="02020603050405020304" pitchFamily="18" charset="0"/>
                <a:cs typeface="Times New Roman" panose="02020603050405020304" pitchFamily="18" charset="0"/>
              </a:rPr>
              <a:t>Motor  driver  and vacuum motor connected to 12v directly.</a:t>
            </a:r>
          </a:p>
          <a:p>
            <a:r>
              <a:rPr lang="en-IN" sz="1800" dirty="0">
                <a:latin typeface="Times New Roman" panose="02020603050405020304" pitchFamily="18" charset="0"/>
                <a:cs typeface="Times New Roman" panose="02020603050405020304" pitchFamily="18" charset="0"/>
              </a:rPr>
              <a:t>Web cam connected to raspberry pi via type A cable.</a:t>
            </a:r>
          </a:p>
          <a:p>
            <a:r>
              <a:rPr lang="en-IN" sz="1800" dirty="0">
                <a:latin typeface="Times New Roman" panose="02020603050405020304" pitchFamily="18" charset="0"/>
                <a:cs typeface="Times New Roman" panose="02020603050405020304" pitchFamily="18" charset="0"/>
              </a:rPr>
              <a:t>Raspberry pi connected to Node MCU  through RXDO and TXDO pin (GPIO14 and GPIO15).</a:t>
            </a:r>
          </a:p>
          <a:p>
            <a:r>
              <a:rPr lang="en-IN" sz="1800" dirty="0">
                <a:latin typeface="Times New Roman" panose="02020603050405020304" pitchFamily="18" charset="0"/>
                <a:cs typeface="Times New Roman" panose="02020603050405020304" pitchFamily="18" charset="0"/>
              </a:rPr>
              <a:t>Servomotors of Robotic arm ,Ultrasonic sensor connected to Node MCU. </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40536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687E-CEB4-4FE9-B5E6-10DCCB934BFF}"/>
              </a:ext>
            </a:extLst>
          </p:cNvPr>
          <p:cNvSpPr>
            <a:spLocks noGrp="1"/>
          </p:cNvSpPr>
          <p:nvPr>
            <p:ph type="title"/>
          </p:nvPr>
        </p:nvSpPr>
        <p:spPr>
          <a:xfrm>
            <a:off x="838200" y="365126"/>
            <a:ext cx="10515600" cy="55774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WORKING</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1CC11D-4982-42E7-BA63-D24C7AADDE09}"/>
              </a:ext>
            </a:extLst>
          </p:cNvPr>
          <p:cNvSpPr>
            <a:spLocks noGrp="1"/>
          </p:cNvSpPr>
          <p:nvPr>
            <p:ph idx="1"/>
          </p:nvPr>
        </p:nvSpPr>
        <p:spPr>
          <a:xfrm>
            <a:off x="838200" y="1016000"/>
            <a:ext cx="10515600" cy="5160963"/>
          </a:xfrm>
        </p:spPr>
        <p:txBody>
          <a:bodyPr>
            <a:normAutofit/>
          </a:bodyPr>
          <a:lstStyle/>
          <a:p>
            <a:r>
              <a:rPr lang="en-IN" sz="1800" dirty="0">
                <a:effectLst/>
                <a:latin typeface="Times New Roman" panose="02020603050405020304" pitchFamily="18" charset="0"/>
                <a:ea typeface="Times New Roman" panose="02020603050405020304" pitchFamily="18" charset="0"/>
              </a:rPr>
              <a:t>In our proposed method, Raspberry PI and Node MCU is used as a core controller. The ultrasonic  sensor is used for the proper pathway of the </a:t>
            </a:r>
            <a:r>
              <a:rPr lang="en-IN" sz="1800" dirty="0" err="1">
                <a:effectLst/>
                <a:latin typeface="Times New Roman" panose="02020603050405020304" pitchFamily="18" charset="0"/>
                <a:ea typeface="Times New Roman" panose="02020603050405020304" pitchFamily="18" charset="0"/>
              </a:rPr>
              <a:t>sytem</a:t>
            </a:r>
            <a:r>
              <a:rPr lang="en-IN" sz="1800" dirty="0">
                <a:effectLst/>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System consist of 4 DC motors for the rotation of 4 wheels, L293D motor driver IC is an integrated circuit chip which is usually used to control motors in autonomous robots.</a:t>
            </a:r>
          </a:p>
          <a:p>
            <a:r>
              <a:rPr lang="en-IN" sz="1800" dirty="0">
                <a:latin typeface="Times New Roman" panose="02020603050405020304" pitchFamily="18" charset="0"/>
                <a:ea typeface="Times New Roman" panose="02020603050405020304" pitchFamily="18" charset="0"/>
              </a:rPr>
              <a:t>As the vehicle moves in zig zag manner, the ultrasonic sensor detects any  obstacle present </a:t>
            </a:r>
            <a:r>
              <a:rPr lang="en-IN" sz="1800" dirty="0" err="1">
                <a:latin typeface="Times New Roman" panose="02020603050405020304" pitchFamily="18" charset="0"/>
                <a:ea typeface="Times New Roman" panose="02020603050405020304" pitchFamily="18" charset="0"/>
              </a:rPr>
              <a:t>infront</a:t>
            </a:r>
            <a:r>
              <a:rPr lang="en-IN" sz="1800" dirty="0">
                <a:latin typeface="Times New Roman" panose="02020603050405020304" pitchFamily="18" charset="0"/>
                <a:ea typeface="Times New Roman" panose="02020603050405020304" pitchFamily="18" charset="0"/>
              </a:rPr>
              <a:t> </a:t>
            </a:r>
          </a:p>
          <a:p>
            <a:r>
              <a:rPr lang="en-IN" sz="1800" dirty="0">
                <a:effectLst/>
                <a:latin typeface="Times New Roman" panose="02020603050405020304" pitchFamily="18" charset="0"/>
                <a:ea typeface="Times New Roman" panose="02020603050405020304" pitchFamily="18" charset="0"/>
              </a:rPr>
              <a:t>Then using web cam in real time , object detection(plastic bottle) takes plac</a:t>
            </a:r>
            <a:r>
              <a:rPr lang="en-IN" sz="1800" dirty="0">
                <a:latin typeface="Times New Roman" panose="02020603050405020304" pitchFamily="18" charset="0"/>
                <a:ea typeface="Times New Roman" panose="02020603050405020304" pitchFamily="18" charset="0"/>
              </a:rPr>
              <a:t>e using machine learning via YOLO algorithm.</a:t>
            </a:r>
          </a:p>
          <a:p>
            <a:r>
              <a:rPr lang="en-IN" sz="1800" dirty="0">
                <a:latin typeface="Times New Roman" panose="02020603050405020304" pitchFamily="18" charset="0"/>
                <a:ea typeface="Times New Roman" panose="02020603050405020304" pitchFamily="18" charset="0"/>
              </a:rPr>
              <a:t>When the plastic bottle is detected , a signal (HIGH) is sent from raspberry pi to Node MCU and the robotic arm picks up the detected bottle by moving at certain angles</a:t>
            </a:r>
          </a:p>
          <a:p>
            <a:r>
              <a:rPr lang="en-IN" sz="1800" dirty="0">
                <a:effectLst/>
                <a:latin typeface="Times New Roman" panose="02020603050405020304" pitchFamily="18" charset="0"/>
                <a:ea typeface="Times New Roman" panose="02020603050405020304" pitchFamily="18" charset="0"/>
              </a:rPr>
              <a:t>System also include a vacuum setup which works all the time for the collection of dirt which  is collected by  a </a:t>
            </a:r>
            <a:r>
              <a:rPr lang="en-IN" sz="1800" dirty="0" err="1">
                <a:effectLst/>
                <a:latin typeface="Times New Roman" panose="02020603050405020304" pitchFamily="18" charset="0"/>
                <a:ea typeface="Times New Roman" panose="02020603050405020304" pitchFamily="18" charset="0"/>
              </a:rPr>
              <a:t>dustbag</a:t>
            </a:r>
            <a:r>
              <a:rPr lang="en-IN" sz="1800" dirty="0">
                <a:effectLst/>
                <a:latin typeface="Times New Roman" panose="02020603050405020304" pitchFamily="18" charset="0"/>
                <a:ea typeface="Times New Roman" panose="02020603050405020304" pitchFamily="18" charset="0"/>
              </a:rPr>
              <a:t>  for later disposal. </a:t>
            </a:r>
          </a:p>
          <a:p>
            <a:r>
              <a:rPr lang="en-IN" sz="1800" dirty="0">
                <a:latin typeface="Times New Roman" panose="02020603050405020304" pitchFamily="18" charset="0"/>
                <a:ea typeface="Times New Roman" panose="02020603050405020304" pitchFamily="18" charset="0"/>
              </a:rPr>
              <a:t>It also consists of a brush type setup powered by a dc motor to collect plastic </a:t>
            </a:r>
            <a:r>
              <a:rPr lang="en-IN" sz="1800" dirty="0" err="1">
                <a:latin typeface="Times New Roman" panose="02020603050405020304" pitchFamily="18" charset="0"/>
                <a:ea typeface="Times New Roman" panose="02020603050405020304" pitchFamily="18" charset="0"/>
              </a:rPr>
              <a:t>covers,and</a:t>
            </a:r>
            <a:r>
              <a:rPr lang="en-IN" sz="1800" dirty="0">
                <a:latin typeface="Times New Roman" panose="02020603050405020304" pitchFamily="18" charset="0"/>
                <a:ea typeface="Times New Roman" panose="02020603050405020304" pitchFamily="18" charset="0"/>
              </a:rPr>
              <a:t> other kind of wastes.</a:t>
            </a:r>
          </a:p>
          <a:p>
            <a:pPr marL="0" indent="0">
              <a:buNone/>
            </a:pPr>
            <a:r>
              <a:rPr lang="en-IN" sz="2000" dirty="0">
                <a:latin typeface="Times New Roman" panose="02020603050405020304" pitchFamily="18" charset="0"/>
                <a:ea typeface="Times New Roman" panose="02020603050405020304" pitchFamily="18" charset="0"/>
              </a:rPr>
              <a:t> </a:t>
            </a:r>
          </a:p>
          <a:p>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83504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9F0BFE-D989-4EC5-BDD3-33B167E9BDCC}"/>
              </a:ext>
            </a:extLst>
          </p:cNvPr>
          <p:cNvSpPr>
            <a:spLocks noGrp="1"/>
          </p:cNvSpPr>
          <p:nvPr>
            <p:ph idx="1"/>
          </p:nvPr>
        </p:nvSpPr>
        <p:spPr>
          <a:xfrm>
            <a:off x="838200" y="620485"/>
            <a:ext cx="10515600" cy="5556477"/>
          </a:xfrm>
        </p:spPr>
        <p:txBody>
          <a:bodyPr>
            <a:normAutofit fontScale="97500"/>
          </a:bodyPr>
          <a:lstStyle/>
          <a:p>
            <a:r>
              <a:rPr lang="en-US" sz="1800" b="1" dirty="0">
                <a:latin typeface="Times New Roman" panose="02020603050405020304" pitchFamily="18" charset="0"/>
                <a:cs typeface="Times New Roman" panose="02020603050405020304" pitchFamily="18" charset="0"/>
              </a:rPr>
              <a:t>Automatic </a:t>
            </a:r>
            <a:r>
              <a:rPr lang="en-US" sz="1800" dirty="0">
                <a:latin typeface="Times New Roman" panose="02020603050405020304" pitchFamily="18" charset="0"/>
                <a:cs typeface="Times New Roman" panose="02020603050405020304" pitchFamily="18" charset="0"/>
              </a:rPr>
              <a:t>         : (Raspberry pi) or manual control(mobile control using Blynk).</a:t>
            </a:r>
          </a:p>
          <a:p>
            <a:r>
              <a:rPr lang="en-US" sz="1800" b="1" dirty="0">
                <a:latin typeface="Times New Roman" panose="02020603050405020304" pitchFamily="18" charset="0"/>
                <a:cs typeface="Times New Roman" panose="02020603050405020304" pitchFamily="18" charset="0"/>
              </a:rPr>
              <a:t>Manual control  </a:t>
            </a:r>
            <a:r>
              <a:rPr lang="en-US" sz="1800" dirty="0">
                <a:latin typeface="Times New Roman" panose="02020603050405020304" pitchFamily="18" charset="0"/>
                <a:cs typeface="Times New Roman" panose="02020603050405020304" pitchFamily="18" charset="0"/>
              </a:rPr>
              <a:t>:  As the object gets detected by machine learning , a notification sent to </a:t>
            </a:r>
            <a:r>
              <a:rPr lang="en-US" sz="1800" dirty="0" err="1">
                <a:latin typeface="Times New Roman" panose="02020603050405020304" pitchFamily="18" charset="0"/>
                <a:cs typeface="Times New Roman" panose="02020603050405020304" pitchFamily="18" charset="0"/>
              </a:rPr>
              <a:t>blynk</a:t>
            </a:r>
            <a:r>
              <a:rPr lang="en-US" sz="1800" dirty="0">
                <a:latin typeface="Times New Roman" panose="02020603050405020304" pitchFamily="18" charset="0"/>
                <a:cs typeface="Times New Roman" panose="02020603050405020304" pitchFamily="18" charset="0"/>
              </a:rPr>
              <a:t> app.</a:t>
            </a:r>
          </a:p>
          <a:p>
            <a:pPr marL="0" indent="0">
              <a:buNone/>
            </a:pP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blynk</a:t>
            </a:r>
            <a:r>
              <a:rPr lang="en-US" sz="1800" dirty="0">
                <a:latin typeface="Times New Roman" panose="02020603050405020304" pitchFamily="18" charset="0"/>
                <a:cs typeface="Times New Roman" panose="02020603050405020304" pitchFamily="18" charset="0"/>
              </a:rPr>
              <a:t> app consists of joystick, slider to control the vehicle.</a:t>
            </a:r>
          </a:p>
          <a:p>
            <a:pPr marL="0" indent="0">
              <a:buNone/>
            </a:pPr>
            <a:endParaRPr lang="en-US" sz="2000" dirty="0"/>
          </a:p>
        </p:txBody>
      </p:sp>
    </p:spTree>
    <p:extLst>
      <p:ext uri="{BB962C8B-B14F-4D97-AF65-F5344CB8AC3E}">
        <p14:creationId xmlns:p14="http://schemas.microsoft.com/office/powerpoint/2010/main" val="2090614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7B95-FA9C-4D88-BD90-9426C42B1F74}"/>
              </a:ext>
            </a:extLst>
          </p:cNvPr>
          <p:cNvSpPr>
            <a:spLocks noGrp="1"/>
          </p:cNvSpPr>
          <p:nvPr>
            <p:ph type="title"/>
          </p:nvPr>
        </p:nvSpPr>
        <p:spPr>
          <a:xfrm>
            <a:off x="838200" y="365125"/>
            <a:ext cx="10515600" cy="921808"/>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ADVANTAGES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AC9B42-D4E1-4F96-9166-C712018312E0}"/>
              </a:ext>
            </a:extLst>
          </p:cNvPr>
          <p:cNvSpPr>
            <a:spLocks noGrp="1"/>
          </p:cNvSpPr>
          <p:nvPr>
            <p:ph idx="1"/>
          </p:nvPr>
        </p:nvSpPr>
        <p:spPr>
          <a:xfrm>
            <a:off x="750813" y="1001260"/>
            <a:ext cx="8596668" cy="3880773"/>
          </a:xfrm>
        </p:spPr>
        <p:txBody>
          <a:bodyPr/>
          <a:lstStyle/>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Waste disposal without any human intervention.</a:t>
            </a:r>
          </a:p>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Easily controllable(through android application).</a:t>
            </a:r>
          </a:p>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Automatic movement of robot with decision making.</a:t>
            </a:r>
          </a:p>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Real time Vacuum Cleaner action and waste picking.</a:t>
            </a:r>
          </a:p>
          <a:p>
            <a:pPr lvl="0" algn="just">
              <a:lnSpc>
                <a:spcPct val="150000"/>
              </a:lnSpc>
              <a:buFont typeface="Wingdings" panose="05000000000000000000" pitchFamily="2" charset="2"/>
              <a:buChar char="Ø"/>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Faster and easier waste management.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1732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D86D-AC04-442A-90BE-A2309C47A858}"/>
              </a:ext>
            </a:extLst>
          </p:cNvPr>
          <p:cNvSpPr>
            <a:spLocks noGrp="1"/>
          </p:cNvSpPr>
          <p:nvPr>
            <p:ph type="title"/>
          </p:nvPr>
        </p:nvSpPr>
        <p:spPr>
          <a:xfrm>
            <a:off x="838200" y="365126"/>
            <a:ext cx="10515600" cy="760942"/>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DISADVANTAGES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1EE5D5-9CEF-4E5F-BCB6-D0F822E31B4B}"/>
              </a:ext>
            </a:extLst>
          </p:cNvPr>
          <p:cNvSpPr>
            <a:spLocks noGrp="1"/>
          </p:cNvSpPr>
          <p:nvPr>
            <p:ph idx="1"/>
          </p:nvPr>
        </p:nvSpPr>
        <p:spPr>
          <a:xfrm>
            <a:off x="644677" y="987879"/>
            <a:ext cx="8596668" cy="3910483"/>
          </a:xfrm>
        </p:spPr>
        <p:txBody>
          <a:bodyPr/>
          <a:lstStyle/>
          <a:p>
            <a:pPr lvl="0" algn="just">
              <a:lnSpc>
                <a:spcPct val="150000"/>
              </a:lnSpc>
              <a:buFont typeface="Wingdings" panose="05000000000000000000" pitchFamily="2" charset="2"/>
              <a:buChar char="Ø"/>
              <a:tabLst>
                <a:tab pos="318770" algn="l"/>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Continuous power supply.</a:t>
            </a:r>
          </a:p>
          <a:p>
            <a:pPr lvl="0" algn="just">
              <a:lnSpc>
                <a:spcPct val="150000"/>
              </a:lnSpc>
              <a:buFont typeface="Wingdings" panose="05000000000000000000" pitchFamily="2" charset="2"/>
              <a:buChar char="Ø"/>
              <a:tabLst>
                <a:tab pos="318770" algn="l"/>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Can’t differentiate waste materials accurately.</a:t>
            </a:r>
          </a:p>
          <a:p>
            <a:pPr lvl="0" algn="just">
              <a:lnSpc>
                <a:spcPct val="150000"/>
              </a:lnSpc>
              <a:buFont typeface="Wingdings" panose="05000000000000000000" pitchFamily="2" charset="2"/>
              <a:buChar char="Ø"/>
              <a:tabLst>
                <a:tab pos="318770" algn="l"/>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Waste storing capacity</a:t>
            </a:r>
          </a:p>
          <a:p>
            <a:pPr lvl="0" algn="just">
              <a:lnSpc>
                <a:spcPct val="150000"/>
              </a:lnSpc>
              <a:buFont typeface="Wingdings" panose="05000000000000000000" pitchFamily="2" charset="2"/>
              <a:buChar char="Ø"/>
              <a:tabLst>
                <a:tab pos="318770" algn="l"/>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Weight.</a:t>
            </a:r>
          </a:p>
          <a:p>
            <a:pPr lvl="0" algn="just">
              <a:lnSpc>
                <a:spcPct val="150000"/>
              </a:lnSpc>
              <a:buFont typeface="Wingdings" panose="05000000000000000000" pitchFamily="2" charset="2"/>
              <a:buChar char="Ø"/>
              <a:tabLst>
                <a:tab pos="318770" algn="l"/>
                <a:tab pos="457200" algn="l"/>
              </a:tabLst>
            </a:pPr>
            <a:r>
              <a:rPr lang="en-IN" sz="1800" dirty="0">
                <a:latin typeface="Times New Roman" panose="02020603050405020304" pitchFamily="18" charset="0"/>
                <a:ea typeface="Times New Roman" panose="02020603050405020304" pitchFamily="18" charset="0"/>
                <a:cs typeface="Times New Roman" panose="02020603050405020304" pitchFamily="18" charset="0"/>
              </a:rPr>
              <a:t>Not efficient enough.</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318770" algn="l"/>
                <a:tab pos="457200" algn="l"/>
              </a:tabLst>
            </a:pPr>
            <a:endParaRPr lang="en-IN" sz="16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0784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4B28-7288-4B97-BD00-0C157C152B98}"/>
              </a:ext>
            </a:extLst>
          </p:cNvPr>
          <p:cNvSpPr>
            <a:spLocks noGrp="1"/>
          </p:cNvSpPr>
          <p:nvPr>
            <p:ph type="title"/>
          </p:nvPr>
        </p:nvSpPr>
        <p:spPr>
          <a:xfrm>
            <a:off x="838200" y="365126"/>
            <a:ext cx="10515600" cy="456142"/>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CONCLUSION</a:t>
            </a:r>
            <a:r>
              <a:rPr lang="en-US" sz="2400" b="1" dirty="0">
                <a:solidFill>
                  <a:schemeClr val="tx1"/>
                </a:solidFill>
              </a:rPr>
              <a:t> </a:t>
            </a:r>
            <a:endParaRPr lang="en-IN" sz="2400" b="1" dirty="0">
              <a:solidFill>
                <a:schemeClr val="tx1"/>
              </a:solidFill>
            </a:endParaRPr>
          </a:p>
        </p:txBody>
      </p:sp>
      <p:sp>
        <p:nvSpPr>
          <p:cNvPr id="3" name="Content Placeholder 2">
            <a:extLst>
              <a:ext uri="{FF2B5EF4-FFF2-40B4-BE49-F238E27FC236}">
                <a16:creationId xmlns:a16="http://schemas.microsoft.com/office/drawing/2014/main" id="{19322064-D74D-4C11-89B7-DF6E89F21D05}"/>
              </a:ext>
            </a:extLst>
          </p:cNvPr>
          <p:cNvSpPr>
            <a:spLocks noGrp="1"/>
          </p:cNvSpPr>
          <p:nvPr>
            <p:ph idx="1"/>
          </p:nvPr>
        </p:nvSpPr>
        <p:spPr>
          <a:xfrm>
            <a:off x="838200" y="1074964"/>
            <a:ext cx="10515600" cy="5110163"/>
          </a:xfrm>
        </p:spPr>
        <p:txBody>
          <a:bodyPr>
            <a:normAutofit/>
          </a:bodyPr>
          <a:lstStyle/>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This project provides a solution to waste management with the advancement of vacuum cleaning setup and the implementation of machine learning to detect and collect waste materials.</a:t>
            </a:r>
          </a:p>
          <a:p>
            <a:pPr>
              <a:buFont typeface="Wingdings" panose="05000000000000000000" pitchFamily="2" charset="2"/>
              <a:buChar char="Ø"/>
            </a:pPr>
            <a:r>
              <a:rPr lang="en-IN" dirty="0">
                <a:latin typeface="Times New Roman" panose="02020603050405020304" pitchFamily="18" charset="0"/>
                <a:ea typeface="Times New Roman" panose="02020603050405020304" pitchFamily="18" charset="0"/>
                <a:cs typeface="Times New Roman" panose="02020603050405020304" pitchFamily="18" charset="0"/>
              </a:rPr>
              <a:t>Works on plain areas to collect bottles ,plastic covers etc..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system can be controlled  either automatically or manually  by Blynk server remotely.</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It allows wireless transmission of data which can be accessed anywhere by connecting to cloud via GSM module.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can be further modified with LDR sensor for fast and efficient working.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advancement in AI ,waste collection becomes more systematic and easier.</a:t>
            </a:r>
          </a:p>
          <a:p>
            <a:pPr>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13790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22CD3-63B7-4EC8-B336-191C033F71AA}"/>
              </a:ext>
            </a:extLst>
          </p:cNvPr>
          <p:cNvSpPr>
            <a:spLocks noGrp="1"/>
          </p:cNvSpPr>
          <p:nvPr>
            <p:ph idx="1"/>
          </p:nvPr>
        </p:nvSpPr>
        <p:spPr>
          <a:xfrm>
            <a:off x="838200" y="177800"/>
            <a:ext cx="10515600" cy="5999163"/>
          </a:xfrm>
        </p:spPr>
        <p:txBody>
          <a:bodyPr/>
          <a:lstStyle/>
          <a:p>
            <a:pPr marL="0" indent="0">
              <a:buNone/>
            </a:pPr>
            <a:r>
              <a:rPr lang="en-IN" sz="2800" b="1" dirty="0">
                <a:solidFill>
                  <a:schemeClr val="tx1"/>
                </a:solidFill>
                <a:latin typeface="Times New Roman" panose="02020603050405020304" pitchFamily="18" charset="0"/>
                <a:cs typeface="Times New Roman" panose="02020603050405020304" pitchFamily="18" charset="0"/>
              </a:rPr>
              <a:t>LITERATURE SURVEY</a:t>
            </a:r>
          </a:p>
          <a:p>
            <a:pPr marL="0" indent="0">
              <a:buNone/>
            </a:pPr>
            <a:endParaRPr lang="en-IN" dirty="0"/>
          </a:p>
          <a:p>
            <a:pPr marL="0" indent="0">
              <a:buNone/>
            </a:pPr>
            <a:endParaRPr lang="en-IN" dirty="0"/>
          </a:p>
        </p:txBody>
      </p:sp>
      <p:graphicFrame>
        <p:nvGraphicFramePr>
          <p:cNvPr id="2" name="Table 3">
            <a:extLst>
              <a:ext uri="{FF2B5EF4-FFF2-40B4-BE49-F238E27FC236}">
                <a16:creationId xmlns:a16="http://schemas.microsoft.com/office/drawing/2014/main" id="{1A062919-1F93-48C7-872D-A29184AB56D7}"/>
              </a:ext>
            </a:extLst>
          </p:cNvPr>
          <p:cNvGraphicFramePr>
            <a:graphicFrameLocks noGrp="1"/>
          </p:cNvGraphicFramePr>
          <p:nvPr>
            <p:extLst>
              <p:ext uri="{D42A27DB-BD31-4B8C-83A1-F6EECF244321}">
                <p14:modId xmlns:p14="http://schemas.microsoft.com/office/powerpoint/2010/main" val="2316638498"/>
              </p:ext>
            </p:extLst>
          </p:nvPr>
        </p:nvGraphicFramePr>
        <p:xfrm>
          <a:off x="802821" y="793144"/>
          <a:ext cx="10515600" cy="712071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612609730"/>
                    </a:ext>
                  </a:extLst>
                </a:gridCol>
                <a:gridCol w="1945821">
                  <a:extLst>
                    <a:ext uri="{9D8B030D-6E8A-4147-A177-3AD203B41FA5}">
                      <a16:colId xmlns:a16="http://schemas.microsoft.com/office/drawing/2014/main" val="2119465755"/>
                    </a:ext>
                  </a:extLst>
                </a:gridCol>
                <a:gridCol w="3102429">
                  <a:extLst>
                    <a:ext uri="{9D8B030D-6E8A-4147-A177-3AD203B41FA5}">
                      <a16:colId xmlns:a16="http://schemas.microsoft.com/office/drawing/2014/main" val="3235312853"/>
                    </a:ext>
                  </a:extLst>
                </a:gridCol>
                <a:gridCol w="2838450">
                  <a:extLst>
                    <a:ext uri="{9D8B030D-6E8A-4147-A177-3AD203B41FA5}">
                      <a16:colId xmlns:a16="http://schemas.microsoft.com/office/drawing/2014/main" val="4134243298"/>
                    </a:ext>
                  </a:extLst>
                </a:gridCol>
              </a:tblGrid>
              <a:tr h="676428">
                <a:tc>
                  <a:txBody>
                    <a:bodyPr/>
                    <a:lstStyle/>
                    <a:p>
                      <a:r>
                        <a:rPr lang="en-IN" dirty="0"/>
                        <a:t>Name of the author</a:t>
                      </a:r>
                    </a:p>
                  </a:txBody>
                  <a:tcPr/>
                </a:tc>
                <a:tc>
                  <a:txBody>
                    <a:bodyPr/>
                    <a:lstStyle/>
                    <a:p>
                      <a:r>
                        <a:rPr lang="en-IN" dirty="0"/>
                        <a:t>Year of publication</a:t>
                      </a:r>
                    </a:p>
                  </a:txBody>
                  <a:tcPr/>
                </a:tc>
                <a:tc>
                  <a:txBody>
                    <a:bodyPr/>
                    <a:lstStyle/>
                    <a:p>
                      <a:r>
                        <a:rPr lang="en-IN" dirty="0"/>
                        <a:t>         Title of the paper</a:t>
                      </a:r>
                    </a:p>
                  </a:txBody>
                  <a:tcPr/>
                </a:tc>
                <a:tc>
                  <a:txBody>
                    <a:bodyPr/>
                    <a:lstStyle/>
                    <a:p>
                      <a:r>
                        <a:rPr lang="en-IN" dirty="0"/>
                        <a:t>          Description</a:t>
                      </a:r>
                    </a:p>
                  </a:txBody>
                  <a:tcPr/>
                </a:tc>
                <a:extLst>
                  <a:ext uri="{0D108BD9-81ED-4DB2-BD59-A6C34878D82A}">
                    <a16:rowId xmlns:a16="http://schemas.microsoft.com/office/drawing/2014/main" val="580970168"/>
                  </a:ext>
                </a:extLst>
              </a:tr>
              <a:tr h="563134">
                <a:tc>
                  <a:txBody>
                    <a:bodyPr/>
                    <a:lstStyle/>
                    <a:p>
                      <a:r>
                        <a:rPr lang="fi-FI" sz="2000" dirty="0">
                          <a:latin typeface="Times New Roman" panose="02020603050405020304" pitchFamily="18" charset="0"/>
                          <a:cs typeface="Times New Roman" panose="02020603050405020304" pitchFamily="18" charset="0"/>
                        </a:rPr>
                        <a:t>S. Navaneetha, P. Venkata Ramana</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2021</a:t>
                      </a:r>
                    </a:p>
                  </a:txBody>
                  <a:tcPr/>
                </a:tc>
                <a:tc>
                  <a:txBody>
                    <a:bodyPr/>
                    <a:lstStyle/>
                    <a:p>
                      <a:r>
                        <a:rPr lang="en-IN" sz="2000" dirty="0">
                          <a:latin typeface="Times New Roman" panose="02020603050405020304" pitchFamily="18" charset="0"/>
                          <a:cs typeface="Times New Roman" panose="02020603050405020304" pitchFamily="18" charset="0"/>
                        </a:rPr>
                        <a:t>Design and fabrication of a robot for scrap collection</a:t>
                      </a:r>
                    </a:p>
                  </a:txBody>
                  <a:tcPr/>
                </a:tc>
                <a:tc>
                  <a:txBody>
                    <a:bodyPr/>
                    <a:lstStyle/>
                    <a:p>
                      <a:r>
                        <a:rPr lang="en-IN" sz="2000" dirty="0">
                          <a:latin typeface="Times New Roman" panose="02020603050405020304" pitchFamily="18" charset="0"/>
                          <a:cs typeface="Times New Roman" panose="02020603050405020304" pitchFamily="18" charset="0"/>
                        </a:rPr>
                        <a:t>A programmed piece gathering robot which is designed to expel scraps from any territory with the assistance of sheet metal.</a:t>
                      </a:r>
                    </a:p>
                  </a:txBody>
                  <a:tcPr/>
                </a:tc>
                <a:extLst>
                  <a:ext uri="{0D108BD9-81ED-4DB2-BD59-A6C34878D82A}">
                    <a16:rowId xmlns:a16="http://schemas.microsoft.com/office/drawing/2014/main" val="602298168"/>
                  </a:ext>
                </a:extLst>
              </a:tr>
              <a:tr h="563134">
                <a:tc>
                  <a:txBody>
                    <a:bodyPr/>
                    <a:lstStyle/>
                    <a:p>
                      <a:r>
                        <a:rPr lang="en-IN" sz="2000" dirty="0" err="1">
                          <a:latin typeface="Times New Roman" panose="02020603050405020304" pitchFamily="18" charset="0"/>
                          <a:cs typeface="Times New Roman" panose="02020603050405020304" pitchFamily="18" charset="0"/>
                        </a:rPr>
                        <a:t>Namratha</a:t>
                      </a:r>
                      <a:r>
                        <a:rPr lang="en-IN" sz="2000" dirty="0">
                          <a:latin typeface="Times New Roman" panose="02020603050405020304" pitchFamily="18" charset="0"/>
                          <a:cs typeface="Times New Roman" panose="02020603050405020304" pitchFamily="18" charset="0"/>
                        </a:rPr>
                        <a:t> A M, Nandini S</a:t>
                      </a:r>
                    </a:p>
                  </a:txBody>
                  <a:tcPr/>
                </a:tc>
                <a:tc>
                  <a:txBody>
                    <a:bodyPr/>
                    <a:lstStyle/>
                    <a:p>
                      <a:r>
                        <a:rPr lang="en-IN" sz="2000" dirty="0">
                          <a:latin typeface="Times New Roman" panose="02020603050405020304" pitchFamily="18" charset="0"/>
                          <a:cs typeface="Times New Roman" panose="02020603050405020304" pitchFamily="18" charset="0"/>
                        </a:rPr>
                        <a:t>2019</a:t>
                      </a:r>
                    </a:p>
                  </a:txBody>
                  <a:tcPr/>
                </a:tc>
                <a:tc>
                  <a:txBody>
                    <a:bodyPr/>
                    <a:lstStyle/>
                    <a:p>
                      <a:r>
                        <a:rPr lang="en-IN" sz="2000" dirty="0">
                          <a:latin typeface="Times New Roman" panose="02020603050405020304" pitchFamily="18" charset="0"/>
                          <a:cs typeface="Times New Roman" panose="02020603050405020304" pitchFamily="18" charset="0"/>
                        </a:rPr>
                        <a:t>Automatic waste management and segregation using IOT</a:t>
                      </a:r>
                    </a:p>
                  </a:txBody>
                  <a:tcPr/>
                </a:tc>
                <a:tc>
                  <a:txBody>
                    <a:bodyPr/>
                    <a:lstStyle/>
                    <a:p>
                      <a:r>
                        <a:rPr lang="en-IN" sz="2000" dirty="0">
                          <a:latin typeface="Times New Roman" panose="02020603050405020304" pitchFamily="18" charset="0"/>
                          <a:cs typeface="Times New Roman" panose="02020603050405020304" pitchFamily="18" charset="0"/>
                        </a:rPr>
                        <a:t>The Automatic waste management and segregation system use the concept of IoT, where the proposed system is placed all over the cities, with an embedded system to segregate and monitor the level of the bin. </a:t>
                      </a:r>
                    </a:p>
                  </a:txBody>
                  <a:tcPr/>
                </a:tc>
                <a:extLst>
                  <a:ext uri="{0D108BD9-81ED-4DB2-BD59-A6C34878D82A}">
                    <a16:rowId xmlns:a16="http://schemas.microsoft.com/office/drawing/2014/main" val="3390029062"/>
                  </a:ext>
                </a:extLst>
              </a:tr>
              <a:tr h="563134">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60064916"/>
                  </a:ext>
                </a:extLst>
              </a:tr>
              <a:tr h="563134">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5335189"/>
                  </a:ext>
                </a:extLst>
              </a:tr>
              <a:tr h="563134">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71494531"/>
                  </a:ext>
                </a:extLst>
              </a:tr>
            </a:tbl>
          </a:graphicData>
        </a:graphic>
      </p:graphicFrame>
    </p:spTree>
    <p:extLst>
      <p:ext uri="{BB962C8B-B14F-4D97-AF65-F5344CB8AC3E}">
        <p14:creationId xmlns:p14="http://schemas.microsoft.com/office/powerpoint/2010/main" val="1625882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85F60E-5125-4346-B590-BF5018DA275D}"/>
              </a:ext>
            </a:extLst>
          </p:cNvPr>
          <p:cNvSpPr>
            <a:spLocks noGrp="1"/>
          </p:cNvSpPr>
          <p:nvPr>
            <p:ph idx="1"/>
          </p:nvPr>
        </p:nvSpPr>
        <p:spPr>
          <a:xfrm>
            <a:off x="838200" y="195943"/>
            <a:ext cx="10515600" cy="598102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REFERENCE</a:t>
            </a:r>
          </a:p>
          <a:p>
            <a:pPr marL="0" indent="0">
              <a:buNone/>
            </a:pPr>
            <a:r>
              <a:rPr lang="en-IN" sz="1600" dirty="0">
                <a:latin typeface="Times New Roman" panose="02020603050405020304" pitchFamily="18" charset="0"/>
                <a:cs typeface="Times New Roman" panose="02020603050405020304" pitchFamily="18" charset="0"/>
              </a:rPr>
              <a:t>[1]  </a:t>
            </a:r>
            <a:r>
              <a:rPr lang="en-IN" sz="1600" dirty="0" err="1">
                <a:latin typeface="Times New Roman" panose="02020603050405020304" pitchFamily="18" charset="0"/>
                <a:cs typeface="Times New Roman" panose="02020603050405020304" pitchFamily="18" charset="0"/>
              </a:rPr>
              <a:t>Rohidas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Waykole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Vedang</a:t>
            </a:r>
            <a:r>
              <a:rPr lang="en-IN" sz="1600" dirty="0">
                <a:latin typeface="Times New Roman" panose="02020603050405020304" pitchFamily="18" charset="0"/>
                <a:cs typeface="Times New Roman" panose="02020603050405020304" pitchFamily="18" charset="0"/>
              </a:rPr>
              <a:t> Pujari, Ajay </a:t>
            </a:r>
            <a:r>
              <a:rPr lang="en-IN" sz="1600" dirty="0" err="1">
                <a:latin typeface="Times New Roman" panose="02020603050405020304" pitchFamily="18" charset="0"/>
                <a:cs typeface="Times New Roman" panose="02020603050405020304" pitchFamily="18" charset="0"/>
              </a:rPr>
              <a:t>Powar</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Umakant</a:t>
            </a:r>
            <a:r>
              <a:rPr lang="en-IN" sz="1600" dirty="0">
                <a:latin typeface="Times New Roman" panose="02020603050405020304" pitchFamily="18" charset="0"/>
                <a:cs typeface="Times New Roman" panose="02020603050405020304" pitchFamily="18" charset="0"/>
              </a:rPr>
              <a:t> Patil (2018) ‘Electromagnetic Scrap Collecting Machine with         Vacuum System’, International Research Journal of Engineering and Technology (IRJET)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[2]  </a:t>
            </a:r>
            <a:r>
              <a:rPr lang="en-IN" sz="1600" dirty="0" err="1">
                <a:latin typeface="Times New Roman" panose="02020603050405020304" pitchFamily="18" charset="0"/>
                <a:cs typeface="Times New Roman" panose="02020603050405020304" pitchFamily="18" charset="0"/>
              </a:rPr>
              <a:t>Kazacos</a:t>
            </a:r>
            <a:r>
              <a:rPr lang="en-IN" sz="1600" dirty="0">
                <a:latin typeface="Times New Roman" panose="02020603050405020304" pitchFamily="18" charset="0"/>
                <a:cs typeface="Times New Roman" panose="02020603050405020304" pitchFamily="18" charset="0"/>
              </a:rPr>
              <a:t> Winter, J. (2013). Android controlled mobile robot| (Master's thesis).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[3]  Nayak, S., Hood, B., Allen, O., Foskey, C., Stevens, R., </a:t>
            </a:r>
            <a:r>
              <a:rPr lang="en-IN" sz="1600" dirty="0" err="1">
                <a:latin typeface="Times New Roman" panose="02020603050405020304" pitchFamily="18" charset="0"/>
                <a:cs typeface="Times New Roman" panose="02020603050405020304" pitchFamily="18" charset="0"/>
              </a:rPr>
              <a:t>Kallal</a:t>
            </a:r>
            <a:r>
              <a:rPr lang="en-IN" sz="1600" dirty="0">
                <a:latin typeface="Times New Roman" panose="02020603050405020304" pitchFamily="18" charset="0"/>
                <a:cs typeface="Times New Roman" panose="02020603050405020304" pitchFamily="18" charset="0"/>
              </a:rPr>
              <a:t>, E. &amp; Schwartz, E. M. (2009). </a:t>
            </a:r>
            <a:r>
              <a:rPr lang="en-IN" sz="1600" dirty="0" err="1">
                <a:latin typeface="Times New Roman" panose="02020603050405020304" pitchFamily="18" charset="0"/>
                <a:cs typeface="Times New Roman" panose="02020603050405020304" pitchFamily="18" charset="0"/>
              </a:rPr>
              <a:t>TailGator</a:t>
            </a:r>
            <a:r>
              <a:rPr lang="en-IN" sz="1600" dirty="0">
                <a:latin typeface="Times New Roman" panose="02020603050405020304" pitchFamily="18" charset="0"/>
                <a:cs typeface="Times New Roman" panose="02020603050405020304" pitchFamily="18" charset="0"/>
              </a:rPr>
              <a:t>: Design and Development of Autonomous Trash collecting Robot. In Florida conference on recent advances in robotics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[4]  Shah, A., Pant, M., &amp; </a:t>
            </a:r>
            <a:r>
              <a:rPr lang="en-IN" sz="1600" dirty="0" err="1">
                <a:latin typeface="Times New Roman" panose="02020603050405020304" pitchFamily="18" charset="0"/>
                <a:cs typeface="Times New Roman" panose="02020603050405020304" pitchFamily="18" charset="0"/>
              </a:rPr>
              <a:t>Karamchandani</a:t>
            </a:r>
            <a:r>
              <a:rPr lang="en-IN" sz="1600" dirty="0">
                <a:latin typeface="Times New Roman" panose="02020603050405020304" pitchFamily="18" charset="0"/>
                <a:cs typeface="Times New Roman" panose="02020603050405020304" pitchFamily="18" charset="0"/>
              </a:rPr>
              <a:t>, S. (2019, March). Unsupervised </a:t>
            </a:r>
            <a:r>
              <a:rPr lang="en-IN" sz="1600" dirty="0" err="1">
                <a:latin typeface="Times New Roman" panose="02020603050405020304" pitchFamily="18" charset="0"/>
                <a:cs typeface="Times New Roman" panose="02020603050405020304" pitchFamily="18" charset="0"/>
              </a:rPr>
              <a:t>Maneuvering</a:t>
            </a:r>
            <a:r>
              <a:rPr lang="en-IN" sz="1600" dirty="0">
                <a:latin typeface="Times New Roman" panose="02020603050405020304" pitchFamily="18" charset="0"/>
                <a:cs typeface="Times New Roman" panose="02020603050405020304" pitchFamily="18" charset="0"/>
              </a:rPr>
              <a:t> Robot for Scouring Application. In 2019 IEEE 5th International Conference for Convergence in Technology (I2CT) .</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[5]  Kee, G. M., Zain, Z. M., &amp; </a:t>
            </a:r>
            <a:r>
              <a:rPr lang="en-IN" sz="1600" dirty="0" err="1">
                <a:latin typeface="Times New Roman" panose="02020603050405020304" pitchFamily="18" charset="0"/>
                <a:cs typeface="Times New Roman" panose="02020603050405020304" pitchFamily="18" charset="0"/>
              </a:rPr>
              <a:t>Salimin</a:t>
            </a:r>
            <a:r>
              <a:rPr lang="en-IN" sz="1600" dirty="0">
                <a:latin typeface="Times New Roman" panose="02020603050405020304" pitchFamily="18" charset="0"/>
                <a:cs typeface="Times New Roman" panose="02020603050405020304" pitchFamily="18" charset="0"/>
              </a:rPr>
              <a:t>, R. H. (2008, September). Design and Development PIC-Based Autonomous Robot. In 2008 IEEE Conference on Robotics, Automation and Mechatronics . IEEE.</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[6]  Kee, G. M., Zain, Z. M., &amp; </a:t>
            </a:r>
            <a:r>
              <a:rPr lang="en-IN" sz="1600" dirty="0" err="1">
                <a:latin typeface="Times New Roman" panose="02020603050405020304" pitchFamily="18" charset="0"/>
                <a:cs typeface="Times New Roman" panose="02020603050405020304" pitchFamily="18" charset="0"/>
              </a:rPr>
              <a:t>Salimin</a:t>
            </a:r>
            <a:r>
              <a:rPr lang="en-IN" sz="1600" dirty="0">
                <a:latin typeface="Times New Roman" panose="02020603050405020304" pitchFamily="18" charset="0"/>
                <a:cs typeface="Times New Roman" panose="02020603050405020304" pitchFamily="18" charset="0"/>
              </a:rPr>
              <a:t>, R. H. (2008, September). Design and Development PIC-Based Autonomous Robot. In  2008 IEEE Conference on Robotics, Automation and Mechatronics . IEEE.</a:t>
            </a:r>
          </a:p>
        </p:txBody>
      </p:sp>
    </p:spTree>
    <p:extLst>
      <p:ext uri="{BB962C8B-B14F-4D97-AF65-F5344CB8AC3E}">
        <p14:creationId xmlns:p14="http://schemas.microsoft.com/office/powerpoint/2010/main" val="307107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F43B-61F5-4930-BFDE-872AA1C60B19}"/>
              </a:ext>
            </a:extLst>
          </p:cNvPr>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5B8600A-4F7D-4E2A-BF1A-14E7B4D66215}"/>
              </a:ext>
            </a:extLst>
          </p:cNvPr>
          <p:cNvSpPr>
            <a:spLocks noGrp="1"/>
          </p:cNvSpPr>
          <p:nvPr>
            <p:ph idx="1"/>
          </p:nvPr>
        </p:nvSpPr>
        <p:spPr/>
        <p:txBody>
          <a:bodyPr/>
          <a:lstStyle/>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Wireless control </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Automatic movement of robot with </a:t>
            </a:r>
            <a:r>
              <a:rPr lang="en-IN" dirty="0">
                <a:latin typeface="Times New Roman" panose="02020603050405020304" pitchFamily="18" charset="0"/>
                <a:ea typeface="Times New Roman" panose="02020603050405020304" pitchFamily="18" charset="0"/>
                <a:cs typeface="Times New Roman" panose="02020603050405020304" pitchFamily="18" charset="0"/>
              </a:rPr>
              <a:t>waste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Real time Vacuum Cleaner action and waste picking with robotic arm.</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Waste disposal without any human intervention.</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300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94F92-07E9-425A-86AE-C595B8C395D9}"/>
              </a:ext>
            </a:extLst>
          </p:cNvPr>
          <p:cNvSpPr>
            <a:spLocks noGrp="1"/>
          </p:cNvSpPr>
          <p:nvPr>
            <p:ph idx="1"/>
          </p:nvPr>
        </p:nvSpPr>
        <p:spPr>
          <a:xfrm>
            <a:off x="838200" y="289285"/>
            <a:ext cx="10515600" cy="6351211"/>
          </a:xfrm>
        </p:spPr>
        <p:txBody>
          <a:bodyPr/>
          <a:lstStyle/>
          <a:p>
            <a:pPr marL="0" indent="0">
              <a:buNone/>
            </a:pPr>
            <a:r>
              <a:rPr lang="en-IN" sz="2800" b="1" dirty="0">
                <a:latin typeface="Times New Roman" panose="02020603050405020304" pitchFamily="18" charset="0"/>
                <a:cs typeface="Times New Roman" panose="02020603050405020304" pitchFamily="18" charset="0"/>
              </a:rPr>
              <a:t>BLOCK DIAGRAM</a:t>
            </a: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sz="2800"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5" name="Rectangle 4">
            <a:extLst>
              <a:ext uri="{FF2B5EF4-FFF2-40B4-BE49-F238E27FC236}">
                <a16:creationId xmlns:a16="http://schemas.microsoft.com/office/drawing/2014/main" id="{1B1B3245-A69D-4BAD-B2C3-B6DF8C20DF50}"/>
              </a:ext>
            </a:extLst>
          </p:cNvPr>
          <p:cNvSpPr/>
          <p:nvPr/>
        </p:nvSpPr>
        <p:spPr>
          <a:xfrm>
            <a:off x="3083455" y="1860044"/>
            <a:ext cx="1874983" cy="3048002"/>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RASPBERRY PI</a:t>
            </a:r>
          </a:p>
        </p:txBody>
      </p:sp>
      <p:sp>
        <p:nvSpPr>
          <p:cNvPr id="6" name="Rectangle 5">
            <a:extLst>
              <a:ext uri="{FF2B5EF4-FFF2-40B4-BE49-F238E27FC236}">
                <a16:creationId xmlns:a16="http://schemas.microsoft.com/office/drawing/2014/main" id="{214D692E-D522-4339-ABE2-5674C59DBDEC}"/>
              </a:ext>
            </a:extLst>
          </p:cNvPr>
          <p:cNvSpPr/>
          <p:nvPr/>
        </p:nvSpPr>
        <p:spPr>
          <a:xfrm>
            <a:off x="5241301" y="1860044"/>
            <a:ext cx="1952336" cy="304800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dirty="0"/>
              <a:t>NODE MCU</a:t>
            </a:r>
          </a:p>
        </p:txBody>
      </p:sp>
      <p:sp>
        <p:nvSpPr>
          <p:cNvPr id="7" name="Rectangle 6">
            <a:extLst>
              <a:ext uri="{FF2B5EF4-FFF2-40B4-BE49-F238E27FC236}">
                <a16:creationId xmlns:a16="http://schemas.microsoft.com/office/drawing/2014/main" id="{31995E98-2655-41E6-ABAF-C1DE6BAEBF8B}"/>
              </a:ext>
            </a:extLst>
          </p:cNvPr>
          <p:cNvSpPr/>
          <p:nvPr/>
        </p:nvSpPr>
        <p:spPr>
          <a:xfrm>
            <a:off x="838200" y="3176227"/>
            <a:ext cx="1653310" cy="4156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CAMERA</a:t>
            </a:r>
          </a:p>
        </p:txBody>
      </p:sp>
      <p:sp>
        <p:nvSpPr>
          <p:cNvPr id="11" name="Rectangle 10">
            <a:extLst>
              <a:ext uri="{FF2B5EF4-FFF2-40B4-BE49-F238E27FC236}">
                <a16:creationId xmlns:a16="http://schemas.microsoft.com/office/drawing/2014/main" id="{22DF2F59-4DD3-4019-BD8E-98E8CA685665}"/>
              </a:ext>
            </a:extLst>
          </p:cNvPr>
          <p:cNvSpPr/>
          <p:nvPr/>
        </p:nvSpPr>
        <p:spPr>
          <a:xfrm>
            <a:off x="7888483" y="1948522"/>
            <a:ext cx="1791854" cy="4802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VACUUM CLEANING MODULE</a:t>
            </a:r>
          </a:p>
        </p:txBody>
      </p:sp>
      <p:sp>
        <p:nvSpPr>
          <p:cNvPr id="12" name="Rectangle 11">
            <a:extLst>
              <a:ext uri="{FF2B5EF4-FFF2-40B4-BE49-F238E27FC236}">
                <a16:creationId xmlns:a16="http://schemas.microsoft.com/office/drawing/2014/main" id="{5D2EFF68-FA05-42C2-9F11-70AD149EAF3E}"/>
              </a:ext>
            </a:extLst>
          </p:cNvPr>
          <p:cNvSpPr/>
          <p:nvPr/>
        </p:nvSpPr>
        <p:spPr>
          <a:xfrm>
            <a:off x="7888483" y="2703464"/>
            <a:ext cx="1791854" cy="480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POWER SUPPLY</a:t>
            </a:r>
          </a:p>
        </p:txBody>
      </p:sp>
      <p:sp>
        <p:nvSpPr>
          <p:cNvPr id="13" name="Rectangle 12">
            <a:extLst>
              <a:ext uri="{FF2B5EF4-FFF2-40B4-BE49-F238E27FC236}">
                <a16:creationId xmlns:a16="http://schemas.microsoft.com/office/drawing/2014/main" id="{476FE1D5-0D7B-417C-9CEC-48A86DD02D55}"/>
              </a:ext>
            </a:extLst>
          </p:cNvPr>
          <p:cNvSpPr/>
          <p:nvPr/>
        </p:nvSpPr>
        <p:spPr>
          <a:xfrm>
            <a:off x="7888483" y="3407203"/>
            <a:ext cx="1791854" cy="480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BUCK CONVERTER</a:t>
            </a:r>
          </a:p>
        </p:txBody>
      </p:sp>
      <p:sp>
        <p:nvSpPr>
          <p:cNvPr id="14" name="Rectangle 13">
            <a:extLst>
              <a:ext uri="{FF2B5EF4-FFF2-40B4-BE49-F238E27FC236}">
                <a16:creationId xmlns:a16="http://schemas.microsoft.com/office/drawing/2014/main" id="{A4B11B1E-0137-4A27-BF01-293912DA0DF2}"/>
              </a:ext>
            </a:extLst>
          </p:cNvPr>
          <p:cNvSpPr/>
          <p:nvPr/>
        </p:nvSpPr>
        <p:spPr>
          <a:xfrm>
            <a:off x="7888483" y="4110943"/>
            <a:ext cx="1791854" cy="480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L293D MOTOR DRIVER</a:t>
            </a:r>
          </a:p>
        </p:txBody>
      </p:sp>
      <p:sp>
        <p:nvSpPr>
          <p:cNvPr id="15" name="Rectangle 14">
            <a:extLst>
              <a:ext uri="{FF2B5EF4-FFF2-40B4-BE49-F238E27FC236}">
                <a16:creationId xmlns:a16="http://schemas.microsoft.com/office/drawing/2014/main" id="{0B3B16CD-5BF7-4009-B66E-2A8F960A9A8B}"/>
              </a:ext>
            </a:extLst>
          </p:cNvPr>
          <p:cNvSpPr/>
          <p:nvPr/>
        </p:nvSpPr>
        <p:spPr>
          <a:xfrm>
            <a:off x="5293593" y="739992"/>
            <a:ext cx="1791854" cy="480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ULTRASONIC SENSOR</a:t>
            </a:r>
          </a:p>
        </p:txBody>
      </p:sp>
      <p:sp>
        <p:nvSpPr>
          <p:cNvPr id="16" name="Rectangle 15">
            <a:extLst>
              <a:ext uri="{FF2B5EF4-FFF2-40B4-BE49-F238E27FC236}">
                <a16:creationId xmlns:a16="http://schemas.microsoft.com/office/drawing/2014/main" id="{F55EDDFB-202F-44D9-9572-668A592A192F}"/>
              </a:ext>
            </a:extLst>
          </p:cNvPr>
          <p:cNvSpPr/>
          <p:nvPr/>
        </p:nvSpPr>
        <p:spPr>
          <a:xfrm>
            <a:off x="7777019" y="5116944"/>
            <a:ext cx="1080654" cy="8220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MOTOR 1 &amp; 2</a:t>
            </a:r>
          </a:p>
        </p:txBody>
      </p:sp>
      <p:sp>
        <p:nvSpPr>
          <p:cNvPr id="17" name="Rectangle 16">
            <a:extLst>
              <a:ext uri="{FF2B5EF4-FFF2-40B4-BE49-F238E27FC236}">
                <a16:creationId xmlns:a16="http://schemas.microsoft.com/office/drawing/2014/main" id="{516907C6-5486-4234-BE0C-CEC69783DA38}"/>
              </a:ext>
            </a:extLst>
          </p:cNvPr>
          <p:cNvSpPr/>
          <p:nvPr/>
        </p:nvSpPr>
        <p:spPr>
          <a:xfrm>
            <a:off x="9213273" y="5116944"/>
            <a:ext cx="1080654" cy="8220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MOTOR 3 &amp; 4</a:t>
            </a:r>
          </a:p>
        </p:txBody>
      </p:sp>
      <p:sp>
        <p:nvSpPr>
          <p:cNvPr id="18" name="Rectangle 17">
            <a:extLst>
              <a:ext uri="{FF2B5EF4-FFF2-40B4-BE49-F238E27FC236}">
                <a16:creationId xmlns:a16="http://schemas.microsoft.com/office/drawing/2014/main" id="{C6F7388D-5471-4B8C-A01F-22B4703936CB}"/>
              </a:ext>
            </a:extLst>
          </p:cNvPr>
          <p:cNvSpPr/>
          <p:nvPr/>
        </p:nvSpPr>
        <p:spPr>
          <a:xfrm>
            <a:off x="5384800" y="5521911"/>
            <a:ext cx="1641766" cy="417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ROBOTIC ARM</a:t>
            </a:r>
          </a:p>
        </p:txBody>
      </p:sp>
      <p:cxnSp>
        <p:nvCxnSpPr>
          <p:cNvPr id="20" name="Straight Arrow Connector 19">
            <a:extLst>
              <a:ext uri="{FF2B5EF4-FFF2-40B4-BE49-F238E27FC236}">
                <a16:creationId xmlns:a16="http://schemas.microsoft.com/office/drawing/2014/main" id="{D9B2EAF8-34A8-46A3-BC40-B7DAEDFB72C4}"/>
              </a:ext>
            </a:extLst>
          </p:cNvPr>
          <p:cNvCxnSpPr>
            <a:cxnSpLocks/>
            <a:stCxn id="7" idx="3"/>
          </p:cNvCxnSpPr>
          <p:nvPr/>
        </p:nvCxnSpPr>
        <p:spPr>
          <a:xfrm>
            <a:off x="2491510" y="3384045"/>
            <a:ext cx="5749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04D896-837C-4C6E-9D00-7E343E057CD8}"/>
              </a:ext>
            </a:extLst>
          </p:cNvPr>
          <p:cNvCxnSpPr>
            <a:stCxn id="15" idx="2"/>
            <a:endCxn id="6" idx="0"/>
          </p:cNvCxnSpPr>
          <p:nvPr/>
        </p:nvCxnSpPr>
        <p:spPr>
          <a:xfrm>
            <a:off x="6189520" y="1220284"/>
            <a:ext cx="27949" cy="639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8401633-FF76-403F-8D64-9A7B26F3BCB2}"/>
              </a:ext>
            </a:extLst>
          </p:cNvPr>
          <p:cNvCxnSpPr>
            <a:cxnSpLocks/>
            <a:stCxn id="13" idx="1"/>
          </p:cNvCxnSpPr>
          <p:nvPr/>
        </p:nvCxnSpPr>
        <p:spPr>
          <a:xfrm flipH="1">
            <a:off x="7176655" y="3647349"/>
            <a:ext cx="7118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ECD30E7-78A3-4CC5-B86F-0AF6C99AC591}"/>
              </a:ext>
            </a:extLst>
          </p:cNvPr>
          <p:cNvCxnSpPr>
            <a:cxnSpLocks/>
            <a:endCxn id="14" idx="1"/>
          </p:cNvCxnSpPr>
          <p:nvPr/>
        </p:nvCxnSpPr>
        <p:spPr>
          <a:xfrm>
            <a:off x="7176655" y="4351089"/>
            <a:ext cx="7118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23A2237-7D1E-4C97-B735-27EC2D812354}"/>
              </a:ext>
            </a:extLst>
          </p:cNvPr>
          <p:cNvCxnSpPr>
            <a:cxnSpLocks/>
            <a:endCxn id="16" idx="0"/>
          </p:cNvCxnSpPr>
          <p:nvPr/>
        </p:nvCxnSpPr>
        <p:spPr>
          <a:xfrm>
            <a:off x="8317346" y="4591235"/>
            <a:ext cx="0" cy="525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19EC16E-7D4D-4C21-A3B3-A46DB3C65CC6}"/>
              </a:ext>
            </a:extLst>
          </p:cNvPr>
          <p:cNvCxnSpPr>
            <a:cxnSpLocks/>
          </p:cNvCxnSpPr>
          <p:nvPr/>
        </p:nvCxnSpPr>
        <p:spPr>
          <a:xfrm>
            <a:off x="9534617" y="4591235"/>
            <a:ext cx="0" cy="525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45B3DCA-2D6A-468C-B3A6-607FE83B6278}"/>
              </a:ext>
            </a:extLst>
          </p:cNvPr>
          <p:cNvCxnSpPr>
            <a:cxnSpLocks/>
            <a:stCxn id="12" idx="0"/>
          </p:cNvCxnSpPr>
          <p:nvPr/>
        </p:nvCxnSpPr>
        <p:spPr>
          <a:xfrm flipV="1">
            <a:off x="8784410" y="2444103"/>
            <a:ext cx="0" cy="2593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959F3DF-D032-480B-B71F-034DAF5E8100}"/>
              </a:ext>
            </a:extLst>
          </p:cNvPr>
          <p:cNvCxnSpPr>
            <a:stCxn id="12" idx="2"/>
            <a:endCxn id="13" idx="0"/>
          </p:cNvCxnSpPr>
          <p:nvPr/>
        </p:nvCxnSpPr>
        <p:spPr>
          <a:xfrm>
            <a:off x="8784410" y="3183756"/>
            <a:ext cx="0" cy="22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31F9A52-7593-41F3-A0D2-35A2C1C3071C}"/>
              </a:ext>
            </a:extLst>
          </p:cNvPr>
          <p:cNvCxnSpPr>
            <a:stCxn id="6" idx="2"/>
            <a:endCxn id="18" idx="0"/>
          </p:cNvCxnSpPr>
          <p:nvPr/>
        </p:nvCxnSpPr>
        <p:spPr>
          <a:xfrm flipH="1">
            <a:off x="6205683" y="4908046"/>
            <a:ext cx="11786" cy="613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C6EDA86-B63E-49CF-9025-EDC890288AB4}"/>
              </a:ext>
            </a:extLst>
          </p:cNvPr>
          <p:cNvCxnSpPr>
            <a:stCxn id="5" idx="3"/>
            <a:endCxn id="6" idx="1"/>
          </p:cNvCxnSpPr>
          <p:nvPr/>
        </p:nvCxnSpPr>
        <p:spPr>
          <a:xfrm>
            <a:off x="4958438" y="3384045"/>
            <a:ext cx="282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8B2E1E51-825B-D780-A521-A22B9D109299}"/>
              </a:ext>
            </a:extLst>
          </p:cNvPr>
          <p:cNvSpPr/>
          <p:nvPr/>
        </p:nvSpPr>
        <p:spPr>
          <a:xfrm>
            <a:off x="9968593" y="2694218"/>
            <a:ext cx="1592033" cy="4802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DC MOTOR (BRUSH</a:t>
            </a:r>
            <a:r>
              <a:rPr lang="en-IN" dirty="0"/>
              <a:t>)</a:t>
            </a:r>
          </a:p>
        </p:txBody>
      </p:sp>
      <p:cxnSp>
        <p:nvCxnSpPr>
          <p:cNvPr id="8" name="Straight Arrow Connector 7">
            <a:extLst>
              <a:ext uri="{FF2B5EF4-FFF2-40B4-BE49-F238E27FC236}">
                <a16:creationId xmlns:a16="http://schemas.microsoft.com/office/drawing/2014/main" id="{87E4897E-C6BA-5A90-4147-5EA6B089CE66}"/>
              </a:ext>
            </a:extLst>
          </p:cNvPr>
          <p:cNvCxnSpPr>
            <a:cxnSpLocks/>
          </p:cNvCxnSpPr>
          <p:nvPr/>
        </p:nvCxnSpPr>
        <p:spPr>
          <a:xfrm flipV="1">
            <a:off x="9680337" y="2954522"/>
            <a:ext cx="288256" cy="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4105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5099A-8124-4228-953D-916E2DAC929C}"/>
              </a:ext>
            </a:extLst>
          </p:cNvPr>
          <p:cNvSpPr>
            <a:spLocks noGrp="1"/>
          </p:cNvSpPr>
          <p:nvPr>
            <p:ph idx="1"/>
          </p:nvPr>
        </p:nvSpPr>
        <p:spPr>
          <a:xfrm>
            <a:off x="838199" y="709348"/>
            <a:ext cx="10515600" cy="6021842"/>
          </a:xfrm>
        </p:spPr>
        <p:txBody>
          <a:bodyPr/>
          <a:lstStyle/>
          <a:p>
            <a:pPr marL="0" indent="0">
              <a:buNone/>
            </a:pPr>
            <a:r>
              <a:rPr lang="en-IN" dirty="0"/>
              <a:t> </a:t>
            </a:r>
          </a:p>
          <a:p>
            <a:pPr marL="0" indent="0">
              <a:buNone/>
            </a:pPr>
            <a:endParaRPr lang="en-IN" dirty="0"/>
          </a:p>
        </p:txBody>
      </p:sp>
      <p:graphicFrame>
        <p:nvGraphicFramePr>
          <p:cNvPr id="4" name="Table 3">
            <a:extLst>
              <a:ext uri="{FF2B5EF4-FFF2-40B4-BE49-F238E27FC236}">
                <a16:creationId xmlns:a16="http://schemas.microsoft.com/office/drawing/2014/main" id="{3921A1F6-D667-40AD-BD34-F106E16911D6}"/>
              </a:ext>
            </a:extLst>
          </p:cNvPr>
          <p:cNvGraphicFramePr>
            <a:graphicFrameLocks noGrp="1"/>
          </p:cNvGraphicFramePr>
          <p:nvPr>
            <p:extLst>
              <p:ext uri="{D42A27DB-BD31-4B8C-83A1-F6EECF244321}">
                <p14:modId xmlns:p14="http://schemas.microsoft.com/office/powerpoint/2010/main" val="1127619759"/>
              </p:ext>
            </p:extLst>
          </p:nvPr>
        </p:nvGraphicFramePr>
        <p:xfrm>
          <a:off x="1477735" y="1143881"/>
          <a:ext cx="7837714" cy="5152775"/>
        </p:xfrm>
        <a:graphic>
          <a:graphicData uri="http://schemas.openxmlformats.org/drawingml/2006/table">
            <a:tbl>
              <a:tblPr firstRow="1" firstCol="1" bandRow="1">
                <a:tableStyleId>{5C22544A-7EE6-4342-B048-85BDC9FD1C3A}</a:tableStyleId>
              </a:tblPr>
              <a:tblGrid>
                <a:gridCol w="770289">
                  <a:extLst>
                    <a:ext uri="{9D8B030D-6E8A-4147-A177-3AD203B41FA5}">
                      <a16:colId xmlns:a16="http://schemas.microsoft.com/office/drawing/2014/main" val="3445984191"/>
                    </a:ext>
                  </a:extLst>
                </a:gridCol>
                <a:gridCol w="4657268">
                  <a:extLst>
                    <a:ext uri="{9D8B030D-6E8A-4147-A177-3AD203B41FA5}">
                      <a16:colId xmlns:a16="http://schemas.microsoft.com/office/drawing/2014/main" val="2049450583"/>
                    </a:ext>
                  </a:extLst>
                </a:gridCol>
                <a:gridCol w="2410157">
                  <a:extLst>
                    <a:ext uri="{9D8B030D-6E8A-4147-A177-3AD203B41FA5}">
                      <a16:colId xmlns:a16="http://schemas.microsoft.com/office/drawing/2014/main" val="939267679"/>
                    </a:ext>
                  </a:extLst>
                </a:gridCol>
              </a:tblGrid>
              <a:tr h="947415">
                <a:tc>
                  <a:txBody>
                    <a:bodyPr/>
                    <a:lstStyle/>
                    <a:p>
                      <a:pPr algn="ctr"/>
                      <a:r>
                        <a:rPr lang="en-IN" sz="1100" dirty="0">
                          <a:effectLst/>
                        </a:rPr>
                        <a:t>SL NO</a:t>
                      </a:r>
                      <a:endParaRPr lang="en-IN"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100">
                          <a:effectLst/>
                        </a:rPr>
                        <a:t>COMPONENT</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100">
                          <a:effectLst/>
                        </a:rPr>
                        <a:t>COST</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extLst>
                  <a:ext uri="{0D108BD9-81ED-4DB2-BD59-A6C34878D82A}">
                    <a16:rowId xmlns:a16="http://schemas.microsoft.com/office/drawing/2014/main" val="413985408"/>
                  </a:ext>
                </a:extLst>
              </a:tr>
              <a:tr h="469564">
                <a:tc>
                  <a:txBody>
                    <a:bodyPr/>
                    <a:lstStyle/>
                    <a:p>
                      <a:pPr algn="ctr"/>
                      <a:r>
                        <a:rPr lang="en-IN" sz="900">
                          <a:effectLst/>
                        </a:rPr>
                        <a:t>1.</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Gear motor (5)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730</a:t>
                      </a:r>
                    </a:p>
                  </a:txBody>
                  <a:tcPr marL="53451" marR="53451" marT="0" marB="0"/>
                </a:tc>
                <a:extLst>
                  <a:ext uri="{0D108BD9-81ED-4DB2-BD59-A6C34878D82A}">
                    <a16:rowId xmlns:a16="http://schemas.microsoft.com/office/drawing/2014/main" val="2375723276"/>
                  </a:ext>
                </a:extLst>
              </a:tr>
              <a:tr h="469564">
                <a:tc>
                  <a:txBody>
                    <a:bodyPr/>
                    <a:lstStyle/>
                    <a:p>
                      <a:pPr algn="ctr"/>
                      <a:r>
                        <a:rPr lang="en-IN" sz="900">
                          <a:effectLst/>
                        </a:rPr>
                        <a:t>2.</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L293D Motor Driver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260</a:t>
                      </a:r>
                    </a:p>
                  </a:txBody>
                  <a:tcPr marL="53451" marR="53451" marT="0" marB="0"/>
                </a:tc>
                <a:extLst>
                  <a:ext uri="{0D108BD9-81ED-4DB2-BD59-A6C34878D82A}">
                    <a16:rowId xmlns:a16="http://schemas.microsoft.com/office/drawing/2014/main" val="1403154105"/>
                  </a:ext>
                </a:extLst>
              </a:tr>
              <a:tr h="469564">
                <a:tc>
                  <a:txBody>
                    <a:bodyPr/>
                    <a:lstStyle/>
                    <a:p>
                      <a:pPr algn="ctr"/>
                      <a:r>
                        <a:rPr lang="en-IN" sz="900">
                          <a:effectLst/>
                        </a:rPr>
                        <a:t>3.</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Ultrasonic ranging module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210</a:t>
                      </a:r>
                    </a:p>
                  </a:txBody>
                  <a:tcPr marL="53451" marR="53451" marT="0" marB="0"/>
                </a:tc>
                <a:extLst>
                  <a:ext uri="{0D108BD9-81ED-4DB2-BD59-A6C34878D82A}">
                    <a16:rowId xmlns:a16="http://schemas.microsoft.com/office/drawing/2014/main" val="2761879495"/>
                  </a:ext>
                </a:extLst>
              </a:tr>
              <a:tr h="469564">
                <a:tc>
                  <a:txBody>
                    <a:bodyPr/>
                    <a:lstStyle/>
                    <a:p>
                      <a:pPr algn="ctr"/>
                      <a:r>
                        <a:rPr lang="en-IN" sz="900">
                          <a:effectLst/>
                        </a:rPr>
                        <a:t>4.</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Raspberry Pi 3 Model B+</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5500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extLst>
                  <a:ext uri="{0D108BD9-81ED-4DB2-BD59-A6C34878D82A}">
                    <a16:rowId xmlns:a16="http://schemas.microsoft.com/office/drawing/2014/main" val="589096362"/>
                  </a:ext>
                </a:extLst>
              </a:tr>
              <a:tr h="469564">
                <a:tc>
                  <a:txBody>
                    <a:bodyPr/>
                    <a:lstStyle/>
                    <a:p>
                      <a:pPr algn="ctr"/>
                      <a:r>
                        <a:rPr lang="en-IN" sz="900">
                          <a:effectLst/>
                        </a:rPr>
                        <a:t>5.</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a:effectLst/>
                          <a:latin typeface="Times New Roman" panose="02020603050405020304" pitchFamily="18" charset="0"/>
                          <a:cs typeface="Times New Roman" panose="02020603050405020304" pitchFamily="18" charset="0"/>
                        </a:rPr>
                        <a:t>ESP 8266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400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extLst>
                  <a:ext uri="{0D108BD9-81ED-4DB2-BD59-A6C34878D82A}">
                    <a16:rowId xmlns:a16="http://schemas.microsoft.com/office/drawing/2014/main" val="1312213302"/>
                  </a:ext>
                </a:extLst>
              </a:tr>
              <a:tr h="448848">
                <a:tc>
                  <a:txBody>
                    <a:bodyPr/>
                    <a:lstStyle/>
                    <a:p>
                      <a:pPr algn="ctr"/>
                      <a:r>
                        <a:rPr lang="en-IN" sz="900">
                          <a:effectLst/>
                        </a:rPr>
                        <a:t>6.</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Buck converter</a:t>
                      </a: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250</a:t>
                      </a:r>
                    </a:p>
                  </a:txBody>
                  <a:tcPr marL="53451" marR="53451" marT="0" marB="0"/>
                </a:tc>
                <a:extLst>
                  <a:ext uri="{0D108BD9-81ED-4DB2-BD59-A6C34878D82A}">
                    <a16:rowId xmlns:a16="http://schemas.microsoft.com/office/drawing/2014/main" val="2609058814"/>
                  </a:ext>
                </a:extLst>
              </a:tr>
              <a:tr h="469564">
                <a:tc>
                  <a:txBody>
                    <a:bodyPr/>
                    <a:lstStyle/>
                    <a:p>
                      <a:pPr algn="ctr"/>
                      <a:r>
                        <a:rPr lang="en-IN" sz="900">
                          <a:effectLst/>
                        </a:rPr>
                        <a:t>7.</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Robotic Arm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3550</a:t>
                      </a:r>
                    </a:p>
                  </a:txBody>
                  <a:tcPr marL="53451" marR="53451" marT="0" marB="0"/>
                </a:tc>
                <a:extLst>
                  <a:ext uri="{0D108BD9-81ED-4DB2-BD59-A6C34878D82A}">
                    <a16:rowId xmlns:a16="http://schemas.microsoft.com/office/drawing/2014/main" val="4045140648"/>
                  </a:ext>
                </a:extLst>
              </a:tr>
              <a:tr h="469564">
                <a:tc>
                  <a:txBody>
                    <a:bodyPr/>
                    <a:lstStyle/>
                    <a:p>
                      <a:pPr algn="ctr"/>
                      <a:r>
                        <a:rPr lang="en-IN" sz="900">
                          <a:effectLst/>
                        </a:rPr>
                        <a:t>8.</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cs typeface="Times New Roman" panose="02020603050405020304" pitchFamily="18" charset="0"/>
                        </a:rPr>
                        <a:t>Lithium-ion battery(12v-1.5A)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700</a:t>
                      </a:r>
                    </a:p>
                  </a:txBody>
                  <a:tcPr marL="53451" marR="53451" marT="0" marB="0"/>
                </a:tc>
                <a:extLst>
                  <a:ext uri="{0D108BD9-81ED-4DB2-BD59-A6C34878D82A}">
                    <a16:rowId xmlns:a16="http://schemas.microsoft.com/office/drawing/2014/main" val="935430867"/>
                  </a:ext>
                </a:extLst>
              </a:tr>
              <a:tr h="469564">
                <a:tc>
                  <a:txBody>
                    <a:bodyPr/>
                    <a:lstStyle/>
                    <a:p>
                      <a:pPr algn="ctr"/>
                      <a:r>
                        <a:rPr lang="en-IN" sz="900">
                          <a:effectLst/>
                        </a:rPr>
                        <a:t>9.</a:t>
                      </a:r>
                      <a:endParaRPr lang="en-IN"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Web camera</a:t>
                      </a:r>
                    </a:p>
                  </a:txBody>
                  <a:tcPr marL="53451" marR="53451" marT="0" marB="0"/>
                </a:tc>
                <a:tc>
                  <a:txBody>
                    <a:bodyPr/>
                    <a:lstStyle/>
                    <a:p>
                      <a:pPr algn="ct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700</a:t>
                      </a:r>
                    </a:p>
                  </a:txBody>
                  <a:tcPr marL="53451" marR="53451" marT="0" marB="0"/>
                </a:tc>
                <a:extLst>
                  <a:ext uri="{0D108BD9-81ED-4DB2-BD59-A6C34878D82A}">
                    <a16:rowId xmlns:a16="http://schemas.microsoft.com/office/drawing/2014/main" val="1645345218"/>
                  </a:ext>
                </a:extLst>
              </a:tr>
            </a:tbl>
          </a:graphicData>
        </a:graphic>
      </p:graphicFrame>
      <p:sp>
        <p:nvSpPr>
          <p:cNvPr id="5" name="Rectangle 1">
            <a:extLst>
              <a:ext uri="{FF2B5EF4-FFF2-40B4-BE49-F238E27FC236}">
                <a16:creationId xmlns:a16="http://schemas.microsoft.com/office/drawing/2014/main" id="{692E99DB-8A87-4BC7-92CD-328037074DB2}"/>
              </a:ext>
            </a:extLst>
          </p:cNvPr>
          <p:cNvSpPr>
            <a:spLocks noChangeArrowheads="1"/>
          </p:cNvSpPr>
          <p:nvPr/>
        </p:nvSpPr>
        <p:spPr bwMode="auto">
          <a:xfrm>
            <a:off x="1477735" y="230472"/>
            <a:ext cx="8041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COMPONENTS AND  COST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13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B84DD-BC12-4DE5-8E9E-CA158F1DA258}"/>
              </a:ext>
            </a:extLst>
          </p:cNvPr>
          <p:cNvSpPr>
            <a:spLocks noGrp="1"/>
          </p:cNvSpPr>
          <p:nvPr>
            <p:ph idx="1"/>
          </p:nvPr>
        </p:nvSpPr>
        <p:spPr>
          <a:xfrm>
            <a:off x="838200" y="603682"/>
            <a:ext cx="10515600" cy="5573281"/>
          </a:xfrm>
        </p:spPr>
        <p:txBody>
          <a:bodyPr>
            <a:normAutofit fontScale="92500" lnSpcReduction="10000"/>
          </a:bodyPr>
          <a:lstStyle/>
          <a:p>
            <a:pPr marL="0" indent="0">
              <a:buNone/>
            </a:pPr>
            <a:r>
              <a:rPr lang="en-IN" sz="2600" b="1" dirty="0">
                <a:latin typeface="Times New Roman" panose="02020603050405020304" pitchFamily="18" charset="0"/>
                <a:cs typeface="Times New Roman" panose="02020603050405020304" pitchFamily="18" charset="0"/>
              </a:rPr>
              <a:t>HARDWARE  COMPONENTS :</a:t>
            </a:r>
          </a:p>
          <a:p>
            <a:pPr marL="0" indent="0">
              <a:buNone/>
            </a:pPr>
            <a:endParaRPr lang="en-IN" sz="2000" dirty="0"/>
          </a:p>
          <a:p>
            <a:pPr marL="0" indent="0">
              <a:buNone/>
            </a:pPr>
            <a:r>
              <a:rPr lang="en-IN" sz="2400" b="1" dirty="0">
                <a:latin typeface="Times New Roman" panose="02020603050405020304" pitchFamily="18" charset="0"/>
                <a:cs typeface="Times New Roman" panose="02020603050405020304" pitchFamily="18" charset="0"/>
              </a:rPr>
              <a:t>RASPBERRY PI MODEL 3B +</a:t>
            </a:r>
          </a:p>
          <a:p>
            <a:pPr marL="0" indent="0">
              <a:buNone/>
            </a:pPr>
            <a:endParaRPr lang="en-IN" sz="2000" dirty="0"/>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endParaRPr lang="en-IN" dirty="0"/>
          </a:p>
          <a:p>
            <a:pPr marL="0" indent="0">
              <a:buNone/>
            </a:pPr>
            <a:endParaRPr lang="en-IN" dirty="0"/>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64 bit quad core processor, on board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WiFi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Bluetooth and USB features . </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processing speed  (700 MHz - 1.4 GHz) </a:t>
            </a:r>
          </a:p>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RAM memory : (256MB -1GB).</a:t>
            </a:r>
            <a:r>
              <a:rPr lang="en-IN" sz="1800" dirty="0">
                <a:effectLst/>
                <a:latin typeface="Times New Roman" panose="02020603050405020304" pitchFamily="18" charset="0"/>
                <a:ea typeface="Times New Roman" panose="02020603050405020304" pitchFamily="18" charset="0"/>
              </a:rPr>
              <a:t> </a:t>
            </a:r>
          </a:p>
          <a:p>
            <a:pPr>
              <a:buFont typeface="Wingdings" panose="05000000000000000000" pitchFamily="2" charset="2"/>
              <a:buChar char="Ø"/>
            </a:pPr>
            <a:r>
              <a:rPr lang="en-IN" sz="1800" dirty="0">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ntroduced by Raspberry Pi Foundation, comes with CPU, GPU, USB ports and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/o pins and capable of doing some simple functions like regular computer.</a:t>
            </a:r>
          </a:p>
          <a:p>
            <a:pPr>
              <a:buFont typeface="Wingdings" panose="05000000000000000000" pitchFamily="2" charset="2"/>
              <a:buChar char="Ø"/>
            </a:pPr>
            <a:r>
              <a:rPr lang="en-IN" sz="1800" dirty="0">
                <a:latin typeface="Times New Roman" panose="02020603050405020304" pitchFamily="18" charset="0"/>
                <a:ea typeface="Times New Roman" panose="02020603050405020304" pitchFamily="18" charset="0"/>
              </a:rPr>
              <a:t>It consists of</a:t>
            </a:r>
            <a:r>
              <a:rPr lang="en-IN" sz="1800" dirty="0">
                <a:effectLst/>
                <a:latin typeface="Times New Roman" panose="02020603050405020304" pitchFamily="18" charset="0"/>
                <a:ea typeface="Times New Roman" panose="02020603050405020304" pitchFamily="18" charset="0"/>
              </a:rPr>
              <a:t> 40 GPIO pins that are used for connection with other devices.</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4CEDF927-23FF-4E17-AA67-948786FFE7DA}"/>
              </a:ext>
            </a:extLst>
          </p:cNvPr>
          <p:cNvPicPr>
            <a:picLocks noChangeAspect="1"/>
          </p:cNvPicPr>
          <p:nvPr/>
        </p:nvPicPr>
        <p:blipFill rotWithShape="1">
          <a:blip r:embed="rId2">
            <a:extLst>
              <a:ext uri="{28A0092B-C50C-407E-A947-70E740481C1C}">
                <a14:useLocalDpi xmlns:a14="http://schemas.microsoft.com/office/drawing/2010/main" val="0"/>
              </a:ext>
            </a:extLst>
          </a:blip>
          <a:srcRect l="3360" t="5736" b="6234"/>
          <a:stretch/>
        </p:blipFill>
        <p:spPr bwMode="auto">
          <a:xfrm>
            <a:off x="3622222" y="1820638"/>
            <a:ext cx="2980584" cy="19757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9361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A483-B273-4D25-B76C-077432C13653}"/>
              </a:ext>
            </a:extLst>
          </p:cNvPr>
          <p:cNvSpPr>
            <a:spLocks noGrp="1"/>
          </p:cNvSpPr>
          <p:nvPr>
            <p:ph type="title"/>
          </p:nvPr>
        </p:nvSpPr>
        <p:spPr>
          <a:xfrm>
            <a:off x="838200" y="365125"/>
            <a:ext cx="10515600" cy="611419"/>
          </a:xfrm>
        </p:spPr>
        <p:txBody>
          <a:bodyPr>
            <a:normAutofit/>
          </a:bodyPr>
          <a:lstStyle/>
          <a:p>
            <a:r>
              <a:rPr lang="en-IN" sz="2200" b="1" dirty="0">
                <a:solidFill>
                  <a:schemeClr val="tx1"/>
                </a:solidFill>
                <a:latin typeface="Times New Roman" panose="02020603050405020304" pitchFamily="18" charset="0"/>
                <a:cs typeface="Times New Roman" panose="02020603050405020304" pitchFamily="18" charset="0"/>
              </a:rPr>
              <a:t>NODE MCU ESP8266</a:t>
            </a:r>
          </a:p>
        </p:txBody>
      </p:sp>
      <p:sp>
        <p:nvSpPr>
          <p:cNvPr id="3" name="Content Placeholder 2">
            <a:extLst>
              <a:ext uri="{FF2B5EF4-FFF2-40B4-BE49-F238E27FC236}">
                <a16:creationId xmlns:a16="http://schemas.microsoft.com/office/drawing/2014/main" id="{1A45755B-A10C-46A3-BAB5-950F0D95D2EF}"/>
              </a:ext>
            </a:extLst>
          </p:cNvPr>
          <p:cNvSpPr>
            <a:spLocks noGrp="1"/>
          </p:cNvSpPr>
          <p:nvPr>
            <p:ph idx="1"/>
          </p:nvPr>
        </p:nvSpPr>
        <p:spPr>
          <a:xfrm>
            <a:off x="838200" y="914400"/>
            <a:ext cx="10515600" cy="5262563"/>
          </a:xfrm>
        </p:spPr>
        <p:txBody>
          <a:bodyPr>
            <a:normAutofit/>
          </a:bodyPr>
          <a:lstStyle/>
          <a:p>
            <a:pPr marL="0" indent="0">
              <a:buNone/>
            </a:pPr>
            <a:endParaRPr lang="en-IN" dirty="0"/>
          </a:p>
          <a:p>
            <a:pPr marL="0" indent="0">
              <a:buNone/>
            </a:pPr>
            <a:endParaRPr lang="en-IN" dirty="0"/>
          </a:p>
          <a:p>
            <a:pPr marL="0" indent="0">
              <a:buNone/>
            </a:pPr>
            <a:endParaRPr lang="en-IN" dirty="0"/>
          </a:p>
          <a:p>
            <a:endParaRPr lang="en-US" sz="1400" b="0" i="0" dirty="0">
              <a:solidFill>
                <a:srgbClr val="212529"/>
              </a:solidFill>
              <a:effectLst/>
              <a:latin typeface="Alegreya Sans"/>
            </a:endParaRPr>
          </a:p>
          <a:p>
            <a:endParaRPr lang="en-US" sz="1400" dirty="0">
              <a:solidFill>
                <a:srgbClr val="212529"/>
              </a:solidFill>
              <a:latin typeface="Alegreya Sans"/>
            </a:endParaRPr>
          </a:p>
          <a:p>
            <a:endParaRPr lang="en-US" sz="1400" b="0" i="0" dirty="0">
              <a:solidFill>
                <a:srgbClr val="212529"/>
              </a:solidFill>
              <a:effectLst/>
              <a:latin typeface="Alegreya Sans"/>
            </a:endParaRPr>
          </a:p>
          <a:p>
            <a:endParaRPr lang="en-US" sz="1400" dirty="0">
              <a:solidFill>
                <a:srgbClr val="212529"/>
              </a:solidFill>
              <a:latin typeface="Alegreya Sans"/>
            </a:endParaRPr>
          </a:p>
          <a:p>
            <a:endParaRPr lang="en-US" sz="1400" b="0" i="0" dirty="0">
              <a:solidFill>
                <a:srgbClr val="212529"/>
              </a:solidFill>
              <a:effectLst/>
              <a:latin typeface="Alegreya Sans"/>
            </a:endParaRPr>
          </a:p>
          <a:p>
            <a:endParaRPr lang="en-US" sz="1400" dirty="0">
              <a:solidFill>
                <a:srgbClr val="212529"/>
              </a:solidFill>
              <a:latin typeface="Alegreya Sans"/>
            </a:endParaRPr>
          </a:p>
          <a:p>
            <a:endParaRPr lang="en-US" sz="1600" b="0" i="0" dirty="0">
              <a:solidFill>
                <a:srgbClr val="212529"/>
              </a:solidFill>
              <a:effectLst/>
              <a:latin typeface="Alegreya Sans"/>
            </a:endParaRPr>
          </a:p>
          <a:p>
            <a:pPr>
              <a:buFont typeface="Wingdings" panose="05000000000000000000" pitchFamily="2" charset="2"/>
              <a:buChar char="Ø"/>
            </a:pPr>
            <a:r>
              <a:rPr lang="en-US" sz="1800" b="0" i="0" dirty="0">
                <a:solidFill>
                  <a:srgbClr val="212529"/>
                </a:solidFill>
                <a:effectLst/>
                <a:latin typeface="Times New Roman" panose="02020603050405020304" pitchFamily="18" charset="0"/>
                <a:cs typeface="Times New Roman" panose="02020603050405020304" pitchFamily="18" charset="0"/>
              </a:rPr>
              <a:t>(Node </a:t>
            </a:r>
            <a:r>
              <a:rPr lang="en-US" sz="1800" b="0" i="0" dirty="0" err="1">
                <a:solidFill>
                  <a:srgbClr val="212529"/>
                </a:solidFill>
                <a:effectLst/>
                <a:latin typeface="Times New Roman" panose="02020603050405020304" pitchFamily="18" charset="0"/>
                <a:cs typeface="Times New Roman" panose="02020603050405020304" pitchFamily="18" charset="0"/>
              </a:rPr>
              <a:t>MicroController</a:t>
            </a:r>
            <a:r>
              <a:rPr lang="en-US" sz="1800" b="0" i="0" dirty="0">
                <a:solidFill>
                  <a:srgbClr val="212529"/>
                </a:solidFill>
                <a:effectLst/>
                <a:latin typeface="Times New Roman" panose="02020603050405020304" pitchFamily="18" charset="0"/>
                <a:cs typeface="Times New Roman" panose="02020603050405020304" pitchFamily="18" charset="0"/>
              </a:rPr>
              <a:t> Unit) - an open source software and hardware development environment that is built around a very inexpensive System-on-a-Chip (SoC).</a:t>
            </a:r>
            <a:endParaRPr lang="en-US" sz="1800" dirty="0">
              <a:solidFill>
                <a:srgbClr val="2125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rgbClr val="212529"/>
                </a:solidFill>
                <a:latin typeface="Times New Roman" panose="02020603050405020304" pitchFamily="18" charset="0"/>
                <a:cs typeface="Times New Roman" panose="02020603050405020304" pitchFamily="18" charset="0"/>
              </a:rPr>
              <a:t>D</a:t>
            </a:r>
            <a:r>
              <a:rPr lang="en-US" sz="1800" b="0" i="0" dirty="0">
                <a:solidFill>
                  <a:srgbClr val="212529"/>
                </a:solidFill>
                <a:effectLst/>
                <a:latin typeface="Times New Roman" panose="02020603050405020304" pitchFamily="18" charset="0"/>
                <a:cs typeface="Times New Roman" panose="02020603050405020304" pitchFamily="18" charset="0"/>
              </a:rPr>
              <a:t>esigned and manufactured by </a:t>
            </a:r>
            <a:r>
              <a:rPr lang="en-US" sz="1800" b="0" i="0" dirty="0" err="1">
                <a:effectLst/>
                <a:latin typeface="Times New Roman" panose="02020603050405020304" pitchFamily="18" charset="0"/>
                <a:cs typeface="Times New Roman" panose="02020603050405020304" pitchFamily="18" charset="0"/>
              </a:rPr>
              <a:t>Espressif</a:t>
            </a:r>
            <a:r>
              <a:rPr lang="en-US" sz="1800" b="0" i="0" dirty="0">
                <a:effectLst/>
                <a:latin typeface="Times New Roman" panose="02020603050405020304" pitchFamily="18" charset="0"/>
                <a:cs typeface="Times New Roman" panose="02020603050405020304" pitchFamily="18" charset="0"/>
              </a:rPr>
              <a:t> Systems</a:t>
            </a:r>
            <a:r>
              <a:rPr lang="en-US" sz="1800" b="0" i="0" dirty="0">
                <a:solidFill>
                  <a:srgbClr val="212529"/>
                </a:solidFill>
                <a:effectLst/>
                <a:latin typeface="Times New Roman" panose="02020603050405020304" pitchFamily="18" charset="0"/>
                <a:cs typeface="Times New Roman" panose="02020603050405020304" pitchFamily="18" charset="0"/>
              </a:rPr>
              <a:t>, contains all crucial elements of the modern computer: CPU, RAM, networking (</a:t>
            </a:r>
            <a:r>
              <a:rPr lang="en-US" sz="1800" b="0" i="0" dirty="0" err="1">
                <a:solidFill>
                  <a:srgbClr val="212529"/>
                </a:solidFill>
                <a:effectLst/>
                <a:latin typeface="Times New Roman" panose="02020603050405020304" pitchFamily="18" charset="0"/>
                <a:cs typeface="Times New Roman" panose="02020603050405020304" pitchFamily="18" charset="0"/>
              </a:rPr>
              <a:t>wifi</a:t>
            </a:r>
            <a:r>
              <a:rPr lang="en-US" sz="1800" b="0" i="0" dirty="0">
                <a:solidFill>
                  <a:srgbClr val="212529"/>
                </a:solidFill>
                <a:effectLst/>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pic>
        <p:nvPicPr>
          <p:cNvPr id="4098" name="Picture 2">
            <a:extLst>
              <a:ext uri="{FF2B5EF4-FFF2-40B4-BE49-F238E27FC236}">
                <a16:creationId xmlns:a16="http://schemas.microsoft.com/office/drawing/2014/main" id="{ED16E914-E960-40CD-BCB2-4851C6C5D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7575" y="1292673"/>
            <a:ext cx="5276850" cy="28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23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1D048-089E-40F1-B851-AE736614A7D5}"/>
              </a:ext>
            </a:extLst>
          </p:cNvPr>
          <p:cNvSpPr>
            <a:spLocks noGrp="1"/>
          </p:cNvSpPr>
          <p:nvPr>
            <p:ph idx="1"/>
          </p:nvPr>
        </p:nvSpPr>
        <p:spPr>
          <a:xfrm>
            <a:off x="838200" y="244929"/>
            <a:ext cx="10515600" cy="6063927"/>
          </a:xfrm>
        </p:spPr>
        <p:txBody>
          <a:bodyPr>
            <a:normAutofit/>
          </a:bodyPr>
          <a:lstStyle/>
          <a:p>
            <a:pPr marL="0" indent="0">
              <a:buNone/>
            </a:pPr>
            <a:r>
              <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rPr>
              <a:t>L293D MOTOR DRIVER</a:t>
            </a:r>
          </a:p>
          <a:p>
            <a:pPr marL="0" indent="0">
              <a:buNone/>
            </a:pPr>
            <a:r>
              <a:rPr lang="en-IN" dirty="0">
                <a:effectLst/>
                <a:ea typeface="Times New Roman" panose="02020603050405020304" pitchFamily="18" charset="0"/>
              </a:rPr>
              <a:t> </a:t>
            </a:r>
            <a:endParaRPr lang="en-IN" sz="4000" dirty="0"/>
          </a:p>
        </p:txBody>
      </p:sp>
      <p:pic>
        <p:nvPicPr>
          <p:cNvPr id="4" name="Picture 3">
            <a:extLst>
              <a:ext uri="{FF2B5EF4-FFF2-40B4-BE49-F238E27FC236}">
                <a16:creationId xmlns:a16="http://schemas.microsoft.com/office/drawing/2014/main" id="{B73F74E9-1330-4623-B185-4829B04868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0968" y="1118507"/>
            <a:ext cx="3382391" cy="2343483"/>
          </a:xfrm>
          <a:prstGeom prst="rect">
            <a:avLst/>
          </a:prstGeom>
          <a:noFill/>
          <a:ln>
            <a:noFill/>
          </a:ln>
        </p:spPr>
      </p:pic>
      <p:sp>
        <p:nvSpPr>
          <p:cNvPr id="6" name="TextBox 5">
            <a:extLst>
              <a:ext uri="{FF2B5EF4-FFF2-40B4-BE49-F238E27FC236}">
                <a16:creationId xmlns:a16="http://schemas.microsoft.com/office/drawing/2014/main" id="{B2264125-FA31-4EEB-B611-826C621F9513}"/>
              </a:ext>
            </a:extLst>
          </p:cNvPr>
          <p:cNvSpPr txBox="1"/>
          <p:nvPr/>
        </p:nvSpPr>
        <p:spPr>
          <a:xfrm>
            <a:off x="602942" y="3108014"/>
            <a:ext cx="11589058" cy="3554819"/>
          </a:xfrm>
          <a:prstGeom prst="rect">
            <a:avLst/>
          </a:prstGeom>
          <a:noFill/>
        </p:spPr>
        <p:txBody>
          <a:bodyPr wrap="square">
            <a:spAutoFit/>
          </a:bodyPr>
          <a:lstStyle/>
          <a:p>
            <a:pPr marL="285750" indent="-285750">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rPr>
              <a:t>A motor driver IC is an integrated circuit chip which is usually used to control motors in autonomous robots. Motor driver ICs act as an interface between microprocessors in robots and the motors in the robot. </a:t>
            </a:r>
            <a:endParaRPr lang="en-IN"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L293D has 16 pins, they are comprised as follows:</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Ground Pins - 4</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Input Pins - 4</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Output Pins - 4</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Enable pins -  2</a:t>
            </a:r>
            <a:endParaRPr lang="en-IN" sz="1800" dirty="0">
              <a:effectLst/>
              <a:latin typeface="Verdana" panose="020B0604030504040204" pitchFamily="34" charset="0"/>
              <a:ea typeface="Times New Roman" panose="02020603050405020304" pitchFamily="18"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Voltage Pins - 2</a:t>
            </a:r>
            <a:r>
              <a:rPr lang="en-IN" sz="1800" dirty="0">
                <a:effectLst/>
                <a:latin typeface="Verdana" panose="020B0604030504040204" pitchFamily="34" charset="0"/>
                <a:ea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75492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TM03457496[[fn=Parallax]]</Template>
  <TotalTime>3019</TotalTime>
  <Words>2130</Words>
  <Application>Microsoft Office PowerPoint</Application>
  <PresentationFormat>Widescreen</PresentationFormat>
  <Paragraphs>295</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Alegreya Sans</vt:lpstr>
      <vt:lpstr>Arial</vt:lpstr>
      <vt:lpstr>Calibri</vt:lpstr>
      <vt:lpstr>gt-regular</vt:lpstr>
      <vt:lpstr>Times New Roman</vt:lpstr>
      <vt:lpstr>Trebuchet MS</vt:lpstr>
      <vt:lpstr>Verdana</vt:lpstr>
      <vt:lpstr>Wingdings</vt:lpstr>
      <vt:lpstr>Wingdings 3</vt:lpstr>
      <vt:lpstr>Facet</vt:lpstr>
      <vt:lpstr>AUTOMATIC ROBOVAC</vt:lpstr>
      <vt:lpstr>INTRODUCTION</vt:lpstr>
      <vt:lpstr>PowerPoint Presentation</vt:lpstr>
      <vt:lpstr>OBJECTIVES</vt:lpstr>
      <vt:lpstr>PowerPoint Presentation</vt:lpstr>
      <vt:lpstr>PowerPoint Presentation</vt:lpstr>
      <vt:lpstr>PowerPoint Presentation</vt:lpstr>
      <vt:lpstr>NODE MCU ESP8266</vt:lpstr>
      <vt:lpstr>PowerPoint Presentation</vt:lpstr>
      <vt:lpstr>PowerPoint Presentation</vt:lpstr>
      <vt:lpstr>PowerPoint Presentation</vt:lpstr>
      <vt:lpstr>PowerPoint Presentation</vt:lpstr>
      <vt:lpstr>PowerPoint Presentation</vt:lpstr>
      <vt:lpstr>SPECIFICATIONS :</vt:lpstr>
      <vt:lpstr>PowerPoint Presentation</vt:lpstr>
      <vt:lpstr>YOLO ALGORITHM</vt:lpstr>
      <vt:lpstr>PowerPoint Presentation</vt:lpstr>
      <vt:lpstr>PowerPoint Presentation</vt:lpstr>
      <vt:lpstr>BOUNDING BOX </vt:lpstr>
      <vt:lpstr>NON MAXIMUM SUPRESION</vt:lpstr>
      <vt:lpstr>CONVOLUTION NEURAL NETWORK (CNN) </vt:lpstr>
      <vt:lpstr>APPLICATION OF YOLO</vt:lpstr>
      <vt:lpstr>CIRCUIT DIAGRAM</vt:lpstr>
      <vt:lpstr>WORKING OF PROPOSED SYSTEM</vt:lpstr>
      <vt:lpstr>WORKING</vt:lpstr>
      <vt:lpstr>PowerPoint Presentation</vt:lpstr>
      <vt:lpstr>ADVANTAGES</vt:lpstr>
      <vt:lpstr>DISADVANTAGES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ROBOVAC</dc:title>
  <dc:creator>ujjwal babu</dc:creator>
  <cp:lastModifiedBy>ujjwal babu</cp:lastModifiedBy>
  <cp:revision>59</cp:revision>
  <dcterms:created xsi:type="dcterms:W3CDTF">2022-05-16T07:30:23Z</dcterms:created>
  <dcterms:modified xsi:type="dcterms:W3CDTF">2022-07-01T07:10:07Z</dcterms:modified>
</cp:coreProperties>
</file>