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8" r:id="rId5"/>
    <p:sldId id="259" r:id="rId6"/>
    <p:sldId id="261" r:id="rId7"/>
    <p:sldId id="262" r:id="rId8"/>
    <p:sldId id="256" r:id="rId9"/>
    <p:sldId id="264" r:id="rId10"/>
    <p:sldId id="265" r:id="rId11"/>
    <p:sldId id="263" r:id="rId12"/>
    <p:sldId id="267" r:id="rId13"/>
    <p:sldId id="268" r:id="rId14"/>
    <p:sldId id="266" r:id="rId15"/>
    <p:sldId id="271" r:id="rId16"/>
    <p:sldId id="269"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hyperlink" Target="https://www.google.com/imgres?imgurl=https%3A%2F%2Fstorage.googleapis.com%2Fgweb-cloudblog-publish%2Fimages%2Fimage4_v2LFcq0.max-1200x1200.png&amp;tbnid=Fm7ydGDtqEgtvM&amp;vet=12ahUKEwjU7I_kgKD-AhWdzaACHb-VD9MQMygEegUIARDjAQ..i&amp;imgrefurl=https%3A%2F%2Fcloud.google.com%2Fblog%2Ftopics%2Fdevelopers-practitioners%2Fhow-spam-detection-taught-us-better-tech-support&amp;docid=L521DSn0QkPwJM&amp;w=1200&amp;h=600&amp;q=spam%20detection%20&amp;ved=2ahUKEwjU7I_kgKD-AhWdzaACHb-VD9MQMygEegUIARDjAQ" TargetMode="External"/><Relationship Id="rId8" Type="http://schemas.openxmlformats.org/officeDocument/2006/relationships/hyperlink" Target="https://www.google.com/imgres?imgurl=https%3A%2F%2Flh4.googleusercontent.com%2FWFmLk4zeHeLnAUHL9p4ePChAziudL8SX3yTHgmNhUNJXzGcHvnIEZc1SupmYN61imvLDK72Qa4vAhSlohtZeRT0EPCOBG9RaQCYI7MVhULVRuIJcWhMqGPYHEugLnhR72oMPkl4S&amp;tbnid=o72AVtgW7T0XwM&amp;vet=12ahUKEwjU7I_kgKD-AhWdzaACHb-VD9MQMyg8egQIARB2..i&amp;imgrefurl=https%3A%2F%2Fwww.springboard.com%2Fblog%2Fdata-science%2Fbayes-spam-filter%2F&amp;docid=RfJbYyV7BDE-2M&amp;w=694&amp;h=412&amp;q=spam%20detection%20&amp;ved=2ahUKEwjU7I_kgKD-AhWdzaACHb-VD9MQMyg8egQIARB2" TargetMode="External"/><Relationship Id="rId7" Type="http://schemas.openxmlformats.org/officeDocument/2006/relationships/hyperlink" Target="https://www.google.com/imgres?imgurl=https%3A%2F%2Fmiro.medium.com%2Fv2%2Fresize%3Afit%3A1400%2F0*SHZ7ehjxCaS7-VBp.png&amp;tbnid=DcsgJGkCKNFtPM&amp;vet=12ahUKEwjU7I_kgKD-AhWdzaACHb-VD9MQMygUegUIARCFAg..i&amp;imgrefurl=https%3A%2F%2Fmedium.datadriveninvestor.com%2Fusing-natural-language-processing-for-spam-detection-in-emails" TargetMode="External"/><Relationship Id="rId6" Type="http://schemas.openxmlformats.org/officeDocument/2006/relationships/hyperlink" Target="https://www.google.com/imgres?imgurl=https%3A%2F%2Fmiro.medium.com%2Fv2%2Fresize%3Afit%3A749%2F0*j1wMZQ2je5P5DHvN&amp;tbnid=GeAlDd9P3549PM&amp;vet=12ahUKEwiI_vKX_p_-AhU3_zgGHcklBYkQMygSegUIARCBAg..i&amp;imgrefurl=https%3A%2F%2Fmedium.com%2F%40alinatabish%2Fmachine-learning-techniques-for-spam-detection-in-email" TargetMode="External"/><Relationship Id="rId5" Type="http://schemas.openxmlformats.org/officeDocument/2006/relationships/hyperlink" Target="http://[2]https:/www.google.com/imgres?imgurl=https%3A%2F%2Fcamo.githubusercontent.comHam-vs-Spam-Detection-Web-App&amp;docid=3RbQvlA4npzCDM&amp;w=920&amp;h=400&amp;q=spam%20detection%20photos&amp;ved=2ahUKEwiI_vKX_p_-AhU3_zgGHcklBYkQMygBegUIARDdAQ" TargetMode="External"/><Relationship Id="rId4" Type="http://schemas.openxmlformats.org/officeDocument/2006/relationships/hyperlink" Target="http://[3]https:/www.google.com/imgres?imgurl=https%3A%2F%2Fmiro.medium.com%2Fv2%2Fresize%3Afit%3A1400%2F1*Fm58r_RQ53sEHfwFa28LpA.png&amp;tbnid=rVsIXQ5F_ohUyM&amp;vet=12ahUKEwiI_vKX_p_-AhU3_zgGHcklBYkQMygMegUIARD1AQ..i&amp;imgrefurl=https%3A%2F%2Fmedium.com%2F%40naveeen.kumar.k%2Fnaive-bayes-spam-detection" TargetMode="External"/><Relationship Id="rId3" Type="http://schemas.openxmlformats.org/officeDocument/2006/relationships/hyperlink" Target="https://www.kaggle.com/code/balaka18/email-spam-classification" TargetMode="External"/><Relationship Id="rId2" Type="http://schemas.openxmlformats.org/officeDocument/2006/relationships/hyperlink" Target="https://pykit.org/build-email-spam-classification-model-naive-bayes-classifier/#:~:text=Types%20of%20Spam%201%201-%20Marketing%20and%20Advertisement,Sweepstakes%20Winners%20...%205%205-%20Money%20Scams%20" TargetMode="External"/><Relationship Id="rId10" Type="http://schemas.openxmlformats.org/officeDocument/2006/relationships/hyperlink" Target="https://www.google.com/imgres?imgurl=https%3A%2F%2Fassets-veritone-common.mkt.veritone.com%2Fwp-content%2Fuploads%2F2018%2F11%2F09110045%2FHow-to-train-a-spam-detector.jpg&amp;tbnid=e7nx86mPW6l5bM&amp;vet=12ahUKEwim4ajkgaD-AhUF93MBHduDDyYQMygPegUIARD6AQ..i&amp;imgrefurl=https%3A%2F%2Fwww.veritone.com%2Fblog%2Fhow-to-train-a-spam-detector-with-a-97-accuracy-with-machine-box%2F&amp;docid=ebqIuhQeSISsmM&amp;w=1024&amp;h=454&amp;q=spam%20detection%20images&amp;ved=2ahUKEwim4ajkgaD-AhUF93MBHduDDyYQMygPegUIARD6AQ" TargetMode="External"/><Relationship Id="rId1" Type="http://schemas.openxmlformats.org/officeDocument/2006/relationships/hyperlink" Target="https://en.wikipedia.org/wiki/Spam_Classification" TargetMode="External"/></Relationships>
</file>

<file path=ppt/diagrams/_rels/drawing1.xml.rels><?xml version="1.0" encoding="UTF-8" standalone="yes"?>
<Relationships xmlns="http://schemas.openxmlformats.org/package/2006/relationships"><Relationship Id="rId9" Type="http://schemas.openxmlformats.org/officeDocument/2006/relationships/hyperlink" Target="https://www.google.com/imgres?imgurl=https%3A%2F%2Fstorage.googleapis.com%2Fgweb-cloudblog-publish%2Fimages%2Fimage4_v2LFcq0.max-1200x1200.png&amp;tbnid=Fm7ydGDtqEgtvM&amp;vet=12ahUKEwjU7I_kgKD-AhWdzaACHb-VD9MQMygEegUIARDjAQ..i&amp;imgrefurl=https%3A%2F%2Fcloud.google.com%2Fblog%2Ftopics%2Fdevelopers-practitioners%2Fhow-spam-detection-taught-us-better-tech-support&amp;docid=L521DSn0QkPwJM&amp;w=1200&amp;h=600&amp;q=spam%20detection%20&amp;ved=2ahUKEwjU7I_kgKD-AhWdzaACHb-VD9MQMygEegUIARDjAQ" TargetMode="External"/><Relationship Id="rId8" Type="http://schemas.openxmlformats.org/officeDocument/2006/relationships/hyperlink" Target="https://www.google.com/imgres?imgurl=https%3A%2F%2Flh4.googleusercontent.com%2FWFmLk4zeHeLnAUHL9p4ePChAziudL8SX3yTHgmNhUNJXzGcHvnIEZc1SupmYN61imvLDK72Qa4vAhSlohtZeRT0EPCOBG9RaQCYI7MVhULVRuIJcWhMqGPYHEugLnhR72oMPkl4S&amp;tbnid=o72AVtgW7T0XwM&amp;vet=12ahUKEwjU7I_kgKD-AhWdzaACHb-VD9MQMyg8egQIARB2..i&amp;imgrefurl=https%3A%2F%2Fwww.springboard.com%2Fblog%2Fdata-science%2Fbayes-spam-filter%2F&amp;docid=RfJbYyV7BDE-2M&amp;w=694&amp;h=412&amp;q=spam%20detection%20&amp;ved=2ahUKEwjU7I_kgKD-AhWdzaACHb-VD9MQMyg8egQIARB2" TargetMode="External"/><Relationship Id="rId7" Type="http://schemas.openxmlformats.org/officeDocument/2006/relationships/hyperlink" Target="https://www.google.com/imgres?imgurl=https%3A%2F%2Fmiro.medium.com%2Fv2%2Fresize%3Afit%3A1400%2F0*SHZ7ehjxCaS7-VBp.png&amp;tbnid=DcsgJGkCKNFtPM&amp;vet=12ahUKEwjU7I_kgKD-AhWdzaACHb-VD9MQMygUegUIARCFAg..i&amp;imgrefurl=https%3A%2F%2Fmedium.datadriveninvestor.com%2Fusing-natural-language-processing-for-spam-detection-in-emails" TargetMode="External"/><Relationship Id="rId6" Type="http://schemas.openxmlformats.org/officeDocument/2006/relationships/hyperlink" Target="https://www.google.com/imgres?imgurl=https%3A%2F%2Fmiro.medium.com%2Fv2%2Fresize%3Afit%3A749%2F0*j1wMZQ2je5P5DHvN&amp;tbnid=GeAlDd9P3549PM&amp;vet=12ahUKEwiI_vKX_p_-AhU3_zgGHcklBYkQMygSegUIARCBAg..i&amp;imgrefurl=https%3A%2F%2Fmedium.com%2F%40alinatabish%2Fmachine-learning-techniques-for-spam-detection-in-email" TargetMode="External"/><Relationship Id="rId5" Type="http://schemas.openxmlformats.org/officeDocument/2006/relationships/hyperlink" Target="http://[3]https:/www.google.com/imgres?imgurl=https%3A%2F%2Fmiro.medium.com%2Fv2%2Fresize%3Afit%3A1400%2F1*Fm58r_RQ53sEHfwFa28LpA.png&amp;tbnid=rVsIXQ5F_ohUyM&amp;vet=12ahUKEwiI_vKX_p_-AhU3_zgGHcklBYkQMygMegUIARD1AQ..i&amp;imgrefurl=https%3A%2F%2Fmedium.com%2F%40naveeen.kumar.k%2Fnaive-bayes-spam-detection" TargetMode="External"/><Relationship Id="rId4" Type="http://schemas.openxmlformats.org/officeDocument/2006/relationships/hyperlink" Target="http://[2]https:/www.google.com/imgres?imgurl=https%3A%2F%2Fcamo.githubusercontent.comHam-vs-Spam-Detection-Web-App&amp;docid=3RbQvlA4npzCDM&amp;w=920&amp;h=400&amp;q=spam%20detection%20photos&amp;ved=2ahUKEwiI_vKX_p_-AhU3_zgGHcklBYkQMygBegUIARDdAQ" TargetMode="External"/><Relationship Id="rId3" Type="http://schemas.openxmlformats.org/officeDocument/2006/relationships/hyperlink" Target="https://www.kaggle.com/code/balaka18/email-spam-classification" TargetMode="External"/><Relationship Id="rId2" Type="http://schemas.openxmlformats.org/officeDocument/2006/relationships/hyperlink" Target="https://pykit.org/build-email-spam-classification-model-naive-bayes-classifier/#:~:text=Types%20of%20Spam%201%201-%20Marketing%20and%20Advertisement,Sweepstakes%20Winners%20...%205%205-%20Money%20Scams%20" TargetMode="External"/><Relationship Id="rId10" Type="http://schemas.openxmlformats.org/officeDocument/2006/relationships/hyperlink" Target="https://www.google.com/imgres?imgurl=https%3A%2F%2Fassets-veritone-common.mkt.veritone.com%2Fwp-content%2Fuploads%2F2018%2F11%2F09110045%2FHow-to-train-a-spam-detector.jpg&amp;tbnid=e7nx86mPW6l5bM&amp;vet=12ahUKEwim4ajkgaD-AhUF93MBHduDDyYQMygPegUIARD6AQ..i&amp;imgrefurl=https%3A%2F%2Fwww.veritone.com%2Fblog%2Fhow-to-train-a-spam-detector-with-a-97-accuracy-with-machine-box%2F&amp;docid=ebqIuhQeSISsmM&amp;w=1024&amp;h=454&amp;q=spam%20detection%20images&amp;ved=2ahUKEwim4ajkgaD-AhUF93MBHduDDyYQMygPegUIARD6AQ" TargetMode="External"/><Relationship Id="rId1" Type="http://schemas.openxmlformats.org/officeDocument/2006/relationships/hyperlink" Target="https://en.wikipedia.org/wiki/Spam_Classification"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1D5CD60-3CBF-4B9C-97BC-13549E22B7C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7BC49D4-D730-4399-B2FA-EA953145E02B}">
      <dgm:prSet/>
      <dgm:spPr/>
      <dgm:t>
        <a:bodyPr/>
        <a:lstStyle/>
        <a:p>
          <a:pPr rtl="0"/>
          <a:r>
            <a:rPr lang="en-IN" dirty="0">
              <a:hlinkClick xmlns:r="http://schemas.openxmlformats.org/officeDocument/2006/relationships" r:id="rId1"/>
            </a:rPr>
            <a:t>https://en.wikipedia.org/wiki/</a:t>
          </a:r>
          <a:r>
            <a:rPr lang="en-IN" dirty="0">
              <a:latin typeface="Calibri Light" panose="020F0302020204030204"/>
              <a:hlinkClick xmlns:r="http://schemas.openxmlformats.org/officeDocument/2006/relationships" r:id="rId1"/>
            </a:rPr>
            <a:t>Spam_Classification</a:t>
          </a:r>
          <a:r>
            <a:rPr lang="en-IN" dirty="0">
              <a:latin typeface="Calibri Light" panose="020F0302020204030204"/>
            </a:rPr>
            <a:t> (Google Search)</a:t>
          </a:r>
          <a:endParaRPr lang="en-US" dirty="0"/>
        </a:p>
      </dgm:t>
    </dgm:pt>
    <dgm:pt modelId="{439E0A86-591B-42E9-B0EB-36BFEB7A3EA6}" cxnId="{D97FD5BB-7ACA-4D09-86AF-4B9334C85E62}" type="parTrans">
      <dgm:prSet/>
      <dgm:spPr/>
      <dgm:t>
        <a:bodyPr/>
        <a:lstStyle/>
        <a:p>
          <a:endParaRPr lang="en-US"/>
        </a:p>
      </dgm:t>
    </dgm:pt>
    <dgm:pt modelId="{7159A77B-6C7C-4A52-A1B9-B613CA8D43F2}" cxnId="{D97FD5BB-7ACA-4D09-86AF-4B9334C85E62}" type="sibTrans">
      <dgm:prSet/>
      <dgm:spPr/>
      <dgm:t>
        <a:bodyPr/>
        <a:lstStyle/>
        <a:p>
          <a:endParaRPr lang="en-US"/>
        </a:p>
      </dgm:t>
    </dgm:pt>
    <dgm:pt modelId="{642080D7-39AF-4166-8689-F7EA44227B69}">
      <dgm:prSet/>
      <dgm:spPr/>
      <dgm:t>
        <a:bodyPr/>
        <a:lstStyle/>
        <a:p>
          <a:r>
            <a:rPr lang="en-IN" dirty="0">
              <a:hlinkClick xmlns:r="http://schemas.openxmlformats.org/officeDocument/2006/relationships" r:id="rId2"/>
            </a:rPr>
            <a:t>Build Email Spam Classification Model (Naive Bayes Classifier) (pykit.org)</a:t>
          </a:r>
          <a:endParaRPr lang="en-US" dirty="0"/>
        </a:p>
      </dgm:t>
    </dgm:pt>
    <dgm:pt modelId="{49ECD364-F012-4FAB-9B2A-C72DDEFEC03D}" cxnId="{94A1C9A3-309F-43CB-A563-C6D24BCB8FBB}" type="parTrans">
      <dgm:prSet/>
      <dgm:spPr/>
      <dgm:t>
        <a:bodyPr/>
        <a:lstStyle/>
        <a:p>
          <a:endParaRPr lang="en-US"/>
        </a:p>
      </dgm:t>
    </dgm:pt>
    <dgm:pt modelId="{2480B519-9401-45BC-B764-81D84E14BEEA}" cxnId="{94A1C9A3-309F-43CB-A563-C6D24BCB8FBB}" type="sibTrans">
      <dgm:prSet/>
      <dgm:spPr/>
      <dgm:t>
        <a:bodyPr/>
        <a:lstStyle/>
        <a:p>
          <a:endParaRPr lang="en-US"/>
        </a:p>
      </dgm:t>
    </dgm:pt>
    <dgm:pt modelId="{C5B17267-50B3-43AF-8D8F-E88853324C0E}">
      <dgm:prSet/>
      <dgm:spPr/>
      <dgm:t>
        <a:bodyPr/>
        <a:lstStyle/>
        <a:p>
          <a:pPr rtl="0"/>
          <a:r>
            <a:rPr lang="en-IN" dirty="0">
              <a:hlinkClick xmlns:r="http://schemas.openxmlformats.org/officeDocument/2006/relationships" r:id="rId3"/>
            </a:rPr>
            <a:t>Email Spam Classification | Kaggle</a:t>
          </a:r>
          <a:r>
            <a:rPr lang="en-IN" dirty="0">
              <a:latin typeface="Calibri Light" panose="020F0302020204030204"/>
              <a:hlinkClick xmlns:r="http://schemas.openxmlformats.org/officeDocument/2006/relationships" r:id="rId3"/>
            </a:rPr>
            <a:t>   [</a:t>
          </a:r>
          <a:r>
            <a:rPr lang="en-IN" dirty="0"/>
            <a:t>https://www.kaggle.com/datasets/balaka18/email-spam-classification-dataset-csv</a:t>
          </a:r>
          <a:r>
            <a:rPr lang="en-IN" dirty="0">
              <a:latin typeface="Calibri Light" panose="020F0302020204030204"/>
              <a:hlinkClick xmlns:r="http://schemas.openxmlformats.org/officeDocument/2006/relationships" r:id="rId3"/>
            </a:rPr>
            <a:t>]</a:t>
          </a:r>
          <a:endParaRPr lang="en-US" dirty="0"/>
        </a:p>
      </dgm:t>
    </dgm:pt>
    <dgm:pt modelId="{8DA93D4D-8FD5-474D-90E1-FCEAEBF62ACD}" cxnId="{5056EDF5-AA77-4821-B778-F4DF57F6787C}" type="parTrans">
      <dgm:prSet/>
      <dgm:spPr/>
      <dgm:t>
        <a:bodyPr/>
        <a:lstStyle/>
        <a:p>
          <a:endParaRPr lang="en-US"/>
        </a:p>
      </dgm:t>
    </dgm:pt>
    <dgm:pt modelId="{223B3C1E-AADF-4522-992D-76CEF9CC0D21}" cxnId="{5056EDF5-AA77-4821-B778-F4DF57F6787C}" type="sibTrans">
      <dgm:prSet/>
      <dgm:spPr/>
      <dgm:t>
        <a:bodyPr/>
        <a:lstStyle/>
        <a:p>
          <a:endParaRPr lang="en-US"/>
        </a:p>
      </dgm:t>
    </dgm:pt>
    <dgm:pt modelId="{46597EE0-C89D-4005-A5DD-E008210CAB9C}">
      <dgm:prSet/>
      <dgm:spPr/>
      <dgm:t>
        <a:bodyPr/>
        <a:lstStyle/>
        <a:p>
          <a:pPr rtl="0"/>
          <a:r>
            <a:rPr lang="en-IN" dirty="0">
              <a:latin typeface="Calibri" panose="020F0502020204030204"/>
              <a:cs typeface="Calibri" panose="020F0502020204030204"/>
              <a:hlinkClick xmlns:r="http://schemas.openxmlformats.org/officeDocument/2006/relationships" r:id="" action="ppaction://noaction"/>
            </a:rPr>
            <a:t>[1</a:t>
          </a:r>
          <a:r>
            <a:rPr lang="en-IN" dirty="0">
              <a:latin typeface="Calibri" panose="020F0502020204030204"/>
              <a:cs typeface="Calibri" panose="020F0502020204030204"/>
            </a:rPr>
            <a:t>] </a:t>
          </a:r>
          <a:r>
            <a:rPr lang="en-IN" u="sng" dirty="0">
              <a:solidFill>
                <a:srgbClr val="0070C0"/>
              </a:solidFill>
              <a:latin typeface="Calibri" panose="020F0502020204030204"/>
              <a:cs typeface="Calibri" panose="020F0502020204030204"/>
            </a:rPr>
            <a:t>https://www.google.com/url?sa=i&amp;url=https%3A%2F%2Fnetcorecloud.com%2Ftutorials%2Fspam-filter%2F&amp;psig=AOvVaw0Uluakt38dFIfmkj1_2DEt&amp;ust=1681239001634000&amp;source=images&amp;cd=vfe&amp;ved=0CA4QjRxqFwoTCKCG2L39n_4CFQAAAAAdAAAAABADr</a:t>
          </a:r>
          <a:r>
            <a:rPr lang="en-IN" dirty="0">
              <a:solidFill>
                <a:srgbClr val="000000"/>
              </a:solidFill>
              <a:latin typeface="Calibri" panose="020F0502020204030204"/>
              <a:cs typeface="Calibri" panose="020F0502020204030204"/>
            </a:rPr>
            <a:t> </a:t>
          </a:r>
        </a:p>
      </dgm:t>
    </dgm:pt>
    <dgm:pt modelId="{AD5763CE-341B-42AF-9553-A8B2836572C3}" cxnId="{101F9170-A7A3-43B3-A19B-36850FD0269D}" type="parTrans">
      <dgm:prSet/>
      <dgm:spPr/>
      <dgm:t>
        <a:bodyPr/>
        <a:lstStyle/>
        <a:p>
          <a:endParaRPr lang="en-US"/>
        </a:p>
      </dgm:t>
    </dgm:pt>
    <dgm:pt modelId="{214BE21E-AF4D-4B37-9400-9E291ED7322E}" cxnId="{101F9170-A7A3-43B3-A19B-36850FD0269D}" type="sibTrans">
      <dgm:prSet/>
      <dgm:spPr/>
      <dgm:t>
        <a:bodyPr/>
        <a:lstStyle/>
        <a:p>
          <a:endParaRPr lang="en-US"/>
        </a:p>
      </dgm:t>
    </dgm:pt>
    <dgm:pt modelId="{5B888E34-8FC4-4F91-A33C-B29CC73E50FA}">
      <dgm:prSet/>
      <dgm:spPr/>
      <dgm:t>
        <a:bodyPr/>
        <a:lstStyle/>
        <a:p>
          <a:pPr rtl="0"/>
          <a:r>
            <a:rPr lang="en-IN" dirty="0">
              <a:latin typeface="Calibri" panose="020F0502020204030204"/>
              <a:cs typeface="Calibri" panose="020F0502020204030204"/>
            </a:rPr>
            <a:t>[3] </a:t>
          </a:r>
          <a:r>
            <a:rPr lang="en-IN" dirty="0">
              <a:latin typeface="Calibri Light" panose="020F0302020204030204"/>
              <a:hlinkClick xmlns:r="http://schemas.openxmlformats.org/officeDocument/2006/relationships" r:id="rId4"/>
            </a:rPr>
            <a:t>https</a:t>
          </a:r>
          <a:r>
            <a:rPr lang="en-IN" dirty="0">
              <a:hlinkClick xmlns:r="http://schemas.openxmlformats.org/officeDocument/2006/relationships" r:id="rId4"/>
            </a:rPr>
            <a:t>://www.google.com/imgres?imgurl=https%3A%2F%2Fmiro.medium.com%2Fv2%2Fresize%3Afit%3A1400%2F1*Fm58r_RQ53sEHfwFa28LpA.png&amp;tbnid=rVsIXQ5F_ohUyM&amp;vet=12ahUKEwiI_vKX_p_-AhU3_zgGHcklBYkQMygMegUIARD1AQ..i&amp;imgrefurl=https%3A%2F%2Fmedium.com%2F%40naveeen.kumar.k%</a:t>
          </a:r>
          <a:r>
            <a:rPr lang="en-IN" dirty="0">
              <a:latin typeface="Calibri Light" panose="020F0302020204030204"/>
              <a:hlinkClick xmlns:r="http://schemas.openxmlformats.org/officeDocument/2006/relationships" r:id="rId4"/>
            </a:rPr>
            <a:t>2Fnaive-bayes-spam-detection</a:t>
          </a:r>
          <a:r>
            <a:rPr lang="en-IN" dirty="0">
              <a:latin typeface="Calibri Light" panose="020F0302020204030204"/>
            </a:rPr>
            <a:t> </a:t>
          </a:r>
          <a:endParaRPr lang="en-US" dirty="0">
            <a:latin typeface="Calibri Light" panose="020F0302020204030204"/>
          </a:endParaRPr>
        </a:p>
      </dgm:t>
    </dgm:pt>
    <dgm:pt modelId="{6AB099AA-EC54-4609-BC0B-5DAE668107AD}" cxnId="{D189A90B-8924-4C79-BF71-01125946F1CF}" type="parTrans">
      <dgm:prSet/>
      <dgm:spPr/>
      <dgm:t>
        <a:bodyPr/>
        <a:lstStyle/>
        <a:p>
          <a:endParaRPr lang="en-US"/>
        </a:p>
      </dgm:t>
    </dgm:pt>
    <dgm:pt modelId="{68978E55-91B2-49BA-B733-E448AAAEFB10}" cxnId="{D189A90B-8924-4C79-BF71-01125946F1CF}" type="sibTrans">
      <dgm:prSet/>
      <dgm:spPr/>
      <dgm:t>
        <a:bodyPr/>
        <a:lstStyle/>
        <a:p>
          <a:endParaRPr lang="en-US"/>
        </a:p>
      </dgm:t>
    </dgm:pt>
    <dgm:pt modelId="{EC184185-5A28-4A46-9B1B-C4D0CC165A0F}">
      <dgm:prSet phldr="0"/>
      <dgm:spPr/>
      <dgm:t>
        <a:bodyPr/>
        <a:lstStyle/>
        <a:p>
          <a:pPr rtl="0"/>
          <a:r>
            <a:rPr lang="en-IN" u="none" dirty="0">
              <a:solidFill>
                <a:schemeClr val="tx1"/>
              </a:solidFill>
              <a:latin typeface="Calibri" panose="020F0502020204030204"/>
              <a:cs typeface="Calibri" panose="020F0502020204030204"/>
            </a:rPr>
            <a:t>[2]</a:t>
          </a:r>
          <a:r>
            <a:rPr lang="en-IN" u="none" dirty="0">
              <a:solidFill>
                <a:srgbClr val="000000"/>
              </a:solidFill>
              <a:latin typeface="Calibri" panose="020F0502020204030204"/>
              <a:cs typeface="Calibri" panose="020F0502020204030204"/>
            </a:rPr>
            <a:t>  </a:t>
          </a:r>
          <a:r>
            <a:rPr lang="en-IN" u="none" dirty="0">
              <a:latin typeface="Calibri Light" panose="020F0302020204030204"/>
              <a:hlinkClick xmlns:r="http://schemas.openxmlformats.org/officeDocument/2006/relationships" r:id="rId5"/>
            </a:rPr>
            <a:t>https</a:t>
          </a:r>
          <a:r>
            <a:rPr lang="en-IN" dirty="0">
              <a:hlinkClick xmlns:r="http://schemas.openxmlformats.org/officeDocument/2006/relationships" r:id="rId5"/>
            </a:rPr>
            <a:t>://www.google.com/imgres?imgurl=https%3A%2F%2Fcamo.githubusercontent.</a:t>
          </a:r>
          <a:r>
            <a:rPr lang="en-IN" dirty="0">
              <a:latin typeface="Calibri Light" panose="020F0302020204030204"/>
              <a:hlinkClick xmlns:r="http://schemas.openxmlformats.org/officeDocument/2006/relationships" r:id="rId5"/>
            </a:rPr>
            <a:t>comHam-vs-Spam-Detection-Web-App</a:t>
          </a:r>
          <a:r>
            <a:rPr lang="en-IN" dirty="0">
              <a:hlinkClick xmlns:r="http://schemas.openxmlformats.org/officeDocument/2006/relationships" r:id="rId5"/>
            </a:rPr>
            <a:t>&amp;docid=3RbQvlA4npzCDM&amp;w=920&amp;h=400&amp;q=spam%20detection%20photos&amp;ved=2ahUKEwiI_vKX_p_-AhU3_zgGHcklBYkQMygBegUIARDdAQ</a:t>
          </a:r>
          <a:r>
            <a:rPr lang="en-IN" dirty="0">
              <a:latin typeface="Calibri Light" panose="020F0302020204030204"/>
            </a:rPr>
            <a:t> </a:t>
          </a:r>
        </a:p>
      </dgm:t>
    </dgm:pt>
    <dgm:pt modelId="{E08C6BF7-863A-488E-B4F7-2FFE584213C8}" cxnId="{8FCAF762-8B46-4AEB-9876-4FE29683F920}" type="parTrans">
      <dgm:prSet/>
      <dgm:spPr/>
    </dgm:pt>
    <dgm:pt modelId="{7E27B403-C39B-4652-BFE5-25E349B7E42C}" cxnId="{8FCAF762-8B46-4AEB-9876-4FE29683F920}" type="sibTrans">
      <dgm:prSet/>
      <dgm:spPr/>
    </dgm:pt>
    <dgm:pt modelId="{B1FA5308-E108-4536-BFFA-55FB2039B025}">
      <dgm:prSet phldr="0"/>
      <dgm:spPr/>
      <dgm:t>
        <a:bodyPr/>
        <a:lstStyle/>
        <a:p>
          <a:pPr rtl="0"/>
          <a:r>
            <a:rPr lang="en-IN" dirty="0">
              <a:latin typeface="Calibri Light" panose="020F0302020204030204"/>
            </a:rPr>
            <a:t>[4] </a:t>
          </a:r>
          <a:r>
            <a:rPr lang="en-IN" dirty="0">
              <a:latin typeface="Calibri Light" panose="020F0302020204030204"/>
              <a:hlinkClick xmlns:r="http://schemas.openxmlformats.org/officeDocument/2006/relationships" r:id="rId6"/>
            </a:rPr>
            <a:t>https</a:t>
          </a:r>
          <a:r>
            <a:rPr lang="en-IN" dirty="0">
              <a:hlinkClick xmlns:r="http://schemas.openxmlformats.org/officeDocument/2006/relationships" r:id="rId6"/>
            </a:rPr>
            <a:t>://www.google.com/imgres?imgurl=https%3A%2F%2Fmiro.medium.com%2Fv2%2Fresize%3Afit%3A749%2F0*j1wMZQ2je5P5DHvN&amp;tbnid=GeAlDd9P3549PM&amp;vet=12ahUKEwiI_vKX_p_-AhU3_zgGHcklBYkQMygSegUIARCBAg..i&amp;imgrefurl=https%3A%2F%2Fmedium.com%2F%40alinatabish%</a:t>
          </a:r>
          <a:r>
            <a:rPr lang="en-IN" dirty="0">
              <a:latin typeface="Calibri Light" panose="020F0302020204030204"/>
              <a:hlinkClick xmlns:r="http://schemas.openxmlformats.org/officeDocument/2006/relationships" r:id="rId6"/>
            </a:rPr>
            <a:t>2Fmachine-learning-techniques-for-spam-detection-in-email</a:t>
          </a:r>
          <a:r>
            <a:rPr lang="en-IN" dirty="0">
              <a:latin typeface="Calibri Light" panose="020F0302020204030204"/>
            </a:rPr>
            <a:t> </a:t>
          </a:r>
        </a:p>
      </dgm:t>
    </dgm:pt>
    <dgm:pt modelId="{1F9DDA9D-46CF-48A0-86C2-9B09614FD29E}" cxnId="{55D32D3B-5D6E-4EEC-BA7F-82DE84E1F494}" type="parTrans">
      <dgm:prSet/>
      <dgm:spPr/>
    </dgm:pt>
    <dgm:pt modelId="{96B5AEFC-D82E-43D6-8CA1-4CADF5F491CF}" cxnId="{55D32D3B-5D6E-4EEC-BA7F-82DE84E1F494}" type="sibTrans">
      <dgm:prSet/>
      <dgm:spPr/>
    </dgm:pt>
    <dgm:pt modelId="{4DF442B5-F309-46AB-8D6C-7D2B5C78F2CE}">
      <dgm:prSet phldr="0"/>
      <dgm:spPr/>
      <dgm:t>
        <a:bodyPr/>
        <a:lstStyle/>
        <a:p>
          <a:pPr rtl="0"/>
          <a:r>
            <a:rPr lang="en-IN" dirty="0">
              <a:latin typeface="Calibri Light" panose="020F0302020204030204"/>
            </a:rPr>
            <a:t>[5] </a:t>
          </a:r>
          <a:r>
            <a:rPr lang="en-IN" dirty="0">
              <a:hlinkClick xmlns:r="http://schemas.openxmlformats.org/officeDocument/2006/relationships" r:id="rId7"/>
            </a:rPr>
            <a:t>https://www.google.com/imgres?imgurl=https%3A%2F%2Fmiro.medium.com%2Fv2%2Fresize%3Afit%3A1400%2F0*SHZ7ehjxCaS7-VBp.png&amp;tbnid=DcsgJGkCKNFtPM&amp;vet=12ahUKEwjU7I_kgKD-AhWdzaACHb-VD9MQMygUegUIARCFAg..i&amp;imgrefurl=https%3A%2F%2Fmedium.datadriveninvestor.com%</a:t>
          </a:r>
          <a:r>
            <a:rPr lang="en-IN" dirty="0">
              <a:latin typeface="Calibri Light" panose="020F0302020204030204"/>
              <a:hlinkClick xmlns:r="http://schemas.openxmlformats.org/officeDocument/2006/relationships" r:id="rId7"/>
            </a:rPr>
            <a:t>2Fusing-natural-language-processing-for-spam-detection-in-emails</a:t>
          </a:r>
          <a:r>
            <a:rPr lang="en-IN" dirty="0">
              <a:latin typeface="Calibri Light" panose="020F0302020204030204"/>
            </a:rPr>
            <a:t> </a:t>
          </a:r>
          <a:endParaRPr lang="en-IN" dirty="0"/>
        </a:p>
      </dgm:t>
    </dgm:pt>
    <dgm:pt modelId="{772CC565-ACC4-4F09-A2DF-9D85A7C2EC88}" cxnId="{C9956FE9-15E7-4AAC-94C4-69943C9B6D24}" type="parTrans">
      <dgm:prSet/>
      <dgm:spPr/>
    </dgm:pt>
    <dgm:pt modelId="{7010FCCC-47E6-413E-9601-C86562972B41}" cxnId="{C9956FE9-15E7-4AAC-94C4-69943C9B6D24}" type="sibTrans">
      <dgm:prSet/>
      <dgm:spPr/>
    </dgm:pt>
    <dgm:pt modelId="{954BDCE4-DCFE-4D33-8B0C-867A88D163F0}">
      <dgm:prSet phldr="0"/>
      <dgm:spPr/>
      <dgm:t>
        <a:bodyPr/>
        <a:lstStyle/>
        <a:p>
          <a:pPr rtl="0"/>
          <a:r>
            <a:rPr lang="en-IN" dirty="0">
              <a:latin typeface="Calibri Light" panose="020F0302020204030204"/>
            </a:rPr>
            <a:t>[6] </a:t>
          </a:r>
          <a:r>
            <a:rPr lang="en-IN" dirty="0">
              <a:hlinkClick xmlns:r="http://schemas.openxmlformats.org/officeDocument/2006/relationships" r:id="rId8"/>
            </a:rPr>
            <a:t>https://www.google.com/imgres?imgurl=https%3A%2F%2Flh4.googleusercontent.com%2FWFmLk4zeHeLnAUHL9p4ePChAziudL8SX3yTHgmNhUNJXzGcHvnIEZc1SupmYN61imvLDK72Qa4vAhSlohtZeRT0EPCOBG9RaQCYI7MVhULVRuIJcWhMqGPYHEugLnhR72oMPkl4S&amp;tbnid=o72AVtgW7T0XwM&amp;vet=12ahUKEwjU7I_kgKD-AhWdzaACHb-VD9MQMyg8egQIARB2..i&amp;imgrefurl=https%3A%2F%2Fwww.springboard.com%2Fblog%2Fdata-science%2Fbayes-spam-filter%2F&amp;docid=RfJbYyV7BDE-2M&amp;w=694&amp;h=412&amp;q=spam%20detection%20&amp;ved=2ahUKEwjU7I_kgKD-AhWdzaACHb-VD9MQMyg8egQIARB2</a:t>
          </a:r>
          <a:r>
            <a:rPr lang="en-IN" dirty="0">
              <a:latin typeface="Calibri Light" panose="020F0302020204030204"/>
            </a:rPr>
            <a:t> </a:t>
          </a:r>
          <a:endParaRPr lang="en-IN" dirty="0"/>
        </a:p>
      </dgm:t>
    </dgm:pt>
    <dgm:pt modelId="{BF0841A5-4388-4C1B-804A-C38AD89B6A04}" cxnId="{42803B3D-0A44-49D1-BFD1-5991190E8039}" type="parTrans">
      <dgm:prSet/>
      <dgm:spPr/>
    </dgm:pt>
    <dgm:pt modelId="{B8642262-2486-4FAB-8816-1598801815F1}" cxnId="{42803B3D-0A44-49D1-BFD1-5991190E8039}" type="sibTrans">
      <dgm:prSet/>
      <dgm:spPr/>
    </dgm:pt>
    <dgm:pt modelId="{B3224DEA-BB62-41D3-9080-688AE9225F9E}">
      <dgm:prSet phldr="0"/>
      <dgm:spPr/>
      <dgm:t>
        <a:bodyPr/>
        <a:lstStyle/>
        <a:p>
          <a:pPr rtl="0"/>
          <a:r>
            <a:rPr lang="en-IN" dirty="0">
              <a:latin typeface="Calibri Light" panose="020F0302020204030204"/>
            </a:rPr>
            <a:t>[7] </a:t>
          </a:r>
          <a:r>
            <a:rPr lang="en-IN" dirty="0">
              <a:hlinkClick xmlns:r="http://schemas.openxmlformats.org/officeDocument/2006/relationships" r:id="rId9"/>
            </a:rPr>
            <a:t>https://www.google.com/imgres?imgurl=https%3A%2F%2Fstorage.googleapis.com%2Fgweb-cloudblog-publish%2Fimages%2Fimage4_v2LFcq0.max-1200x1200.png&amp;tbnid=Fm7ydGDtqEgtvM&amp;vet=12ahUKEwjU7I_kgKD-AhWdzaACHb-VD9MQMygEegUIARDjAQ..i&amp;imgrefurl=https%3A%2F%2Fcloud.google.com%2Fblog%2Ftopics%2Fdevelopers-practitioners%2Fhow-spam-detection-taught-us-better-tech-support&amp;docid=L521DSn0QkPwJM&amp;w=1200&amp;h=600&amp;q=spam%20detection%20&amp;ved=2ahUKEwjU7I_kgKD-AhWdzaACHb-VD9MQMygEegUIARDjAQ</a:t>
          </a:r>
          <a:r>
            <a:rPr lang="en-IN" dirty="0">
              <a:latin typeface="Calibri Light" panose="020F0302020204030204"/>
            </a:rPr>
            <a:t> </a:t>
          </a:r>
          <a:endParaRPr lang="en-IN" dirty="0"/>
        </a:p>
      </dgm:t>
    </dgm:pt>
    <dgm:pt modelId="{AAA0C0EC-B80E-466C-BB91-A7D22F924644}" cxnId="{CE777128-EFE7-4807-A565-E460BE943E03}" type="parTrans">
      <dgm:prSet/>
      <dgm:spPr/>
    </dgm:pt>
    <dgm:pt modelId="{A00B1E47-A0F8-4B1D-9974-30C1BCDF0F7A}" cxnId="{CE777128-EFE7-4807-A565-E460BE943E03}" type="sibTrans">
      <dgm:prSet/>
      <dgm:spPr/>
    </dgm:pt>
    <dgm:pt modelId="{404F9335-873F-45BA-AFEC-DB5AAF367344}">
      <dgm:prSet phldr="0"/>
      <dgm:spPr/>
      <dgm:t>
        <a:bodyPr/>
        <a:lstStyle/>
        <a:p>
          <a:pPr rtl="0"/>
          <a:r>
            <a:rPr lang="en-IN" dirty="0">
              <a:latin typeface="Calibri Light" panose="020F0302020204030204"/>
            </a:rPr>
            <a:t>[8] </a:t>
          </a:r>
          <a:r>
            <a:rPr lang="en-IN" dirty="0">
              <a:hlinkClick xmlns:r="http://schemas.openxmlformats.org/officeDocument/2006/relationships" r:id="rId10"/>
            </a:rPr>
            <a:t>https://www.google.com/imgres?imgurl=https%3A%2F%2Fassets-veritone-common.mkt.veritone.com%2Fwp-content%2Fuploads%2F2018%2F11%2F09110045%2FHow-to-train-a-spam-detector.jpg&amp;tbnid=e7nx86mPW6l5bM&amp;vet=12ahUKEwim4ajkgaD-AhUF93MBHduDDyYQMygPegUIARD6AQ..i&amp;imgrefurl=https%3A%2F%2Fwww.veritone.com%2Fblog%2Fhow-to-train-a-spam-detector-with-a-97-accuracy-with-machine-box%2F&amp;docid=ebqIuhQeSISsmM&amp;w=1024&amp;h=454&amp;q=spam%20detection%20images&amp;ved=2ahUKEwim4ajkgaD-AhUF93MBHduDDyYQMygPegUIARD6AQ</a:t>
          </a:r>
          <a:r>
            <a:rPr lang="en-IN" dirty="0">
              <a:latin typeface="Calibri Light" panose="020F0302020204030204"/>
            </a:rPr>
            <a:t> </a:t>
          </a:r>
          <a:endParaRPr lang="en-IN" dirty="0"/>
        </a:p>
      </dgm:t>
    </dgm:pt>
    <dgm:pt modelId="{3E9B0D5F-6CE2-47B5-BC2F-0F82057063C1}" cxnId="{C4CB114B-88C5-4923-9632-1BF46A4856D8}" type="parTrans">
      <dgm:prSet/>
      <dgm:spPr/>
    </dgm:pt>
    <dgm:pt modelId="{13CC0911-AF85-4589-9D62-55378B83D4C7}" cxnId="{C4CB114B-88C5-4923-9632-1BF46A4856D8}" type="sibTrans">
      <dgm:prSet/>
      <dgm:spPr/>
    </dgm:pt>
    <dgm:pt modelId="{70B0B879-96AC-47FF-A25C-A12C942A0C53}" type="pres">
      <dgm:prSet presAssocID="{21D5CD60-3CBF-4B9C-97BC-13549E22B7C8}" presName="linear" presStyleCnt="0">
        <dgm:presLayoutVars>
          <dgm:animLvl val="lvl"/>
          <dgm:resizeHandles val="exact"/>
        </dgm:presLayoutVars>
      </dgm:prSet>
      <dgm:spPr/>
    </dgm:pt>
    <dgm:pt modelId="{A8139449-0F57-4846-905B-F2C598A78EA2}" type="pres">
      <dgm:prSet presAssocID="{97BC49D4-D730-4399-B2FA-EA953145E02B}" presName="parentText" presStyleLbl="node1" presStyleIdx="0" presStyleCnt="11">
        <dgm:presLayoutVars>
          <dgm:chMax val="0"/>
          <dgm:bulletEnabled val="1"/>
        </dgm:presLayoutVars>
      </dgm:prSet>
      <dgm:spPr/>
    </dgm:pt>
    <dgm:pt modelId="{C26A465F-E038-4985-8E14-7E7BC5043931}" type="pres">
      <dgm:prSet presAssocID="{7159A77B-6C7C-4A52-A1B9-B613CA8D43F2}" presName="spacer" presStyleCnt="0"/>
      <dgm:spPr/>
    </dgm:pt>
    <dgm:pt modelId="{FBB195E2-73A6-4C6C-B92E-37874DDB369A}" type="pres">
      <dgm:prSet presAssocID="{642080D7-39AF-4166-8689-F7EA44227B69}" presName="parentText" presStyleLbl="node1" presStyleIdx="1" presStyleCnt="11">
        <dgm:presLayoutVars>
          <dgm:chMax val="0"/>
          <dgm:bulletEnabled val="1"/>
        </dgm:presLayoutVars>
      </dgm:prSet>
      <dgm:spPr/>
    </dgm:pt>
    <dgm:pt modelId="{D32F01AD-34EA-4118-BD56-7436486D3302}" type="pres">
      <dgm:prSet presAssocID="{2480B519-9401-45BC-B764-81D84E14BEEA}" presName="spacer" presStyleCnt="0"/>
      <dgm:spPr/>
    </dgm:pt>
    <dgm:pt modelId="{77DB509A-C630-4ACB-8DA3-F12843C55D75}" type="pres">
      <dgm:prSet presAssocID="{C5B17267-50B3-43AF-8D8F-E88853324C0E}" presName="parentText" presStyleLbl="node1" presStyleIdx="2" presStyleCnt="11">
        <dgm:presLayoutVars>
          <dgm:chMax val="0"/>
          <dgm:bulletEnabled val="1"/>
        </dgm:presLayoutVars>
      </dgm:prSet>
      <dgm:spPr/>
    </dgm:pt>
    <dgm:pt modelId="{3D685891-B6CF-474D-8CF5-98F4FF0DDD11}" type="pres">
      <dgm:prSet presAssocID="{223B3C1E-AADF-4522-992D-76CEF9CC0D21}" presName="spacer" presStyleCnt="0"/>
      <dgm:spPr/>
    </dgm:pt>
    <dgm:pt modelId="{1E674D93-160E-4427-B841-8137343ACA28}" type="pres">
      <dgm:prSet presAssocID="{46597EE0-C89D-4005-A5DD-E008210CAB9C}" presName="parentText" presStyleLbl="node1" presStyleIdx="3" presStyleCnt="11">
        <dgm:presLayoutVars>
          <dgm:chMax val="0"/>
          <dgm:bulletEnabled val="1"/>
        </dgm:presLayoutVars>
      </dgm:prSet>
      <dgm:spPr/>
    </dgm:pt>
    <dgm:pt modelId="{E51698D3-E916-4577-BE07-7D5485AE9B8C}" type="pres">
      <dgm:prSet presAssocID="{214BE21E-AF4D-4B37-9400-9E291ED7322E}" presName="spacer" presStyleCnt="0"/>
      <dgm:spPr/>
    </dgm:pt>
    <dgm:pt modelId="{A4B87CED-FEF8-4BD2-9FDF-C43E3D84E812}" type="pres">
      <dgm:prSet presAssocID="{EC184185-5A28-4A46-9B1B-C4D0CC165A0F}" presName="parentText" presStyleLbl="node1" presStyleIdx="4" presStyleCnt="11">
        <dgm:presLayoutVars>
          <dgm:chMax val="0"/>
          <dgm:bulletEnabled val="1"/>
        </dgm:presLayoutVars>
      </dgm:prSet>
      <dgm:spPr/>
    </dgm:pt>
    <dgm:pt modelId="{B2D7777A-F82F-4C58-9BEE-6AC16F784A54}" type="pres">
      <dgm:prSet presAssocID="{7E27B403-C39B-4652-BFE5-25E349B7E42C}" presName="spacer" presStyleCnt="0"/>
      <dgm:spPr/>
    </dgm:pt>
    <dgm:pt modelId="{9260B638-253D-4BDD-8250-977EC0E30585}" type="pres">
      <dgm:prSet presAssocID="{5B888E34-8FC4-4F91-A33C-B29CC73E50FA}" presName="parentText" presStyleLbl="node1" presStyleIdx="5" presStyleCnt="11">
        <dgm:presLayoutVars>
          <dgm:chMax val="0"/>
          <dgm:bulletEnabled val="1"/>
        </dgm:presLayoutVars>
      </dgm:prSet>
      <dgm:spPr/>
    </dgm:pt>
    <dgm:pt modelId="{22E70555-F5B4-46D8-8776-0523A2E657A8}" type="pres">
      <dgm:prSet presAssocID="{68978E55-91B2-49BA-B733-E448AAAEFB10}" presName="spacer" presStyleCnt="0"/>
      <dgm:spPr/>
    </dgm:pt>
    <dgm:pt modelId="{5205BFE5-CAA6-4CF2-A986-4BB941D67E48}" type="pres">
      <dgm:prSet presAssocID="{B1FA5308-E108-4536-BFFA-55FB2039B025}" presName="parentText" presStyleLbl="node1" presStyleIdx="6" presStyleCnt="11">
        <dgm:presLayoutVars>
          <dgm:chMax val="0"/>
          <dgm:bulletEnabled val="1"/>
        </dgm:presLayoutVars>
      </dgm:prSet>
      <dgm:spPr/>
    </dgm:pt>
    <dgm:pt modelId="{38704E7B-8753-4221-904F-0B1D7F1007D3}" type="pres">
      <dgm:prSet presAssocID="{96B5AEFC-D82E-43D6-8CA1-4CADF5F491CF}" presName="spacer" presStyleCnt="0"/>
      <dgm:spPr/>
    </dgm:pt>
    <dgm:pt modelId="{2010654B-6DF9-460B-A42D-6357CB28D435}" type="pres">
      <dgm:prSet presAssocID="{4DF442B5-F309-46AB-8D6C-7D2B5C78F2CE}" presName="parentText" presStyleLbl="node1" presStyleIdx="7" presStyleCnt="11">
        <dgm:presLayoutVars>
          <dgm:chMax val="0"/>
          <dgm:bulletEnabled val="1"/>
        </dgm:presLayoutVars>
      </dgm:prSet>
      <dgm:spPr/>
    </dgm:pt>
    <dgm:pt modelId="{CE8EA5D9-FDAB-41AA-9B61-A540206CDF7F}" type="pres">
      <dgm:prSet presAssocID="{7010FCCC-47E6-413E-9601-C86562972B41}" presName="spacer" presStyleCnt="0"/>
      <dgm:spPr/>
    </dgm:pt>
    <dgm:pt modelId="{413B5FFA-AF2D-4C82-8FDA-563EFA77D519}" type="pres">
      <dgm:prSet presAssocID="{954BDCE4-DCFE-4D33-8B0C-867A88D163F0}" presName="parentText" presStyleLbl="node1" presStyleIdx="8" presStyleCnt="11">
        <dgm:presLayoutVars>
          <dgm:chMax val="0"/>
          <dgm:bulletEnabled val="1"/>
        </dgm:presLayoutVars>
      </dgm:prSet>
      <dgm:spPr/>
    </dgm:pt>
    <dgm:pt modelId="{2BE3C6E5-92D3-45AE-A31B-B9976B19296B}" type="pres">
      <dgm:prSet presAssocID="{B8642262-2486-4FAB-8816-1598801815F1}" presName="spacer" presStyleCnt="0"/>
      <dgm:spPr/>
    </dgm:pt>
    <dgm:pt modelId="{8A3F5420-C4AD-4CEF-967C-E1C4AA2CAFB0}" type="pres">
      <dgm:prSet presAssocID="{B3224DEA-BB62-41D3-9080-688AE9225F9E}" presName="parentText" presStyleLbl="node1" presStyleIdx="9" presStyleCnt="11">
        <dgm:presLayoutVars>
          <dgm:chMax val="0"/>
          <dgm:bulletEnabled val="1"/>
        </dgm:presLayoutVars>
      </dgm:prSet>
      <dgm:spPr/>
    </dgm:pt>
    <dgm:pt modelId="{199D22A6-821A-4299-AE36-5903080228B5}" type="pres">
      <dgm:prSet presAssocID="{A00B1E47-A0F8-4B1D-9974-30C1BCDF0F7A}" presName="spacer" presStyleCnt="0"/>
      <dgm:spPr/>
    </dgm:pt>
    <dgm:pt modelId="{1AA17F7B-B7E9-494C-8BA5-1B8A2DDB98EA}" type="pres">
      <dgm:prSet presAssocID="{404F9335-873F-45BA-AFEC-DB5AAF367344}" presName="parentText" presStyleLbl="node1" presStyleIdx="10" presStyleCnt="11">
        <dgm:presLayoutVars>
          <dgm:chMax val="0"/>
          <dgm:bulletEnabled val="1"/>
        </dgm:presLayoutVars>
      </dgm:prSet>
      <dgm:spPr/>
    </dgm:pt>
  </dgm:ptLst>
  <dgm:cxnLst>
    <dgm:cxn modelId="{56A56803-A95C-4759-9BD5-CE19ACC7874D}" type="presOf" srcId="{97BC49D4-D730-4399-B2FA-EA953145E02B}" destId="{A8139449-0F57-4846-905B-F2C598A78EA2}" srcOrd="0" destOrd="0" presId="urn:microsoft.com/office/officeart/2005/8/layout/vList2"/>
    <dgm:cxn modelId="{DCE6B808-574F-421A-86D7-A78D2A738B88}" type="presOf" srcId="{404F9335-873F-45BA-AFEC-DB5AAF367344}" destId="{1AA17F7B-B7E9-494C-8BA5-1B8A2DDB98EA}" srcOrd="0" destOrd="0" presId="urn:microsoft.com/office/officeart/2005/8/layout/vList2"/>
    <dgm:cxn modelId="{D189A90B-8924-4C79-BF71-01125946F1CF}" srcId="{21D5CD60-3CBF-4B9C-97BC-13549E22B7C8}" destId="{5B888E34-8FC4-4F91-A33C-B29CC73E50FA}" srcOrd="5" destOrd="0" parTransId="{6AB099AA-EC54-4609-BC0B-5DAE668107AD}" sibTransId="{68978E55-91B2-49BA-B733-E448AAAEFB10}"/>
    <dgm:cxn modelId="{D841B50E-4FEC-4C8B-BAEF-D17E2A119D20}" type="presOf" srcId="{954BDCE4-DCFE-4D33-8B0C-867A88D163F0}" destId="{413B5FFA-AF2D-4C82-8FDA-563EFA77D519}" srcOrd="0" destOrd="0" presId="urn:microsoft.com/office/officeart/2005/8/layout/vList2"/>
    <dgm:cxn modelId="{0BA1F517-00E5-48CF-9F11-B69F355945EC}" type="presOf" srcId="{46597EE0-C89D-4005-A5DD-E008210CAB9C}" destId="{1E674D93-160E-4427-B841-8137343ACA28}" srcOrd="0" destOrd="0" presId="urn:microsoft.com/office/officeart/2005/8/layout/vList2"/>
    <dgm:cxn modelId="{CE777128-EFE7-4807-A565-E460BE943E03}" srcId="{21D5CD60-3CBF-4B9C-97BC-13549E22B7C8}" destId="{B3224DEA-BB62-41D3-9080-688AE9225F9E}" srcOrd="9" destOrd="0" parTransId="{AAA0C0EC-B80E-466C-BB91-A7D22F924644}" sibTransId="{A00B1E47-A0F8-4B1D-9974-30C1BCDF0F7A}"/>
    <dgm:cxn modelId="{55D32D3B-5D6E-4EEC-BA7F-82DE84E1F494}" srcId="{21D5CD60-3CBF-4B9C-97BC-13549E22B7C8}" destId="{B1FA5308-E108-4536-BFFA-55FB2039B025}" srcOrd="6" destOrd="0" parTransId="{1F9DDA9D-46CF-48A0-86C2-9B09614FD29E}" sibTransId="{96B5AEFC-D82E-43D6-8CA1-4CADF5F491CF}"/>
    <dgm:cxn modelId="{42803B3D-0A44-49D1-BFD1-5991190E8039}" srcId="{21D5CD60-3CBF-4B9C-97BC-13549E22B7C8}" destId="{954BDCE4-DCFE-4D33-8B0C-867A88D163F0}" srcOrd="8" destOrd="0" parTransId="{BF0841A5-4388-4C1B-804A-C38AD89B6A04}" sibTransId="{B8642262-2486-4FAB-8816-1598801815F1}"/>
    <dgm:cxn modelId="{8FCAF762-8B46-4AEB-9876-4FE29683F920}" srcId="{21D5CD60-3CBF-4B9C-97BC-13549E22B7C8}" destId="{EC184185-5A28-4A46-9B1B-C4D0CC165A0F}" srcOrd="4" destOrd="0" parTransId="{E08C6BF7-863A-488E-B4F7-2FFE584213C8}" sibTransId="{7E27B403-C39B-4652-BFE5-25E349B7E42C}"/>
    <dgm:cxn modelId="{C4CB114B-88C5-4923-9632-1BF46A4856D8}" srcId="{21D5CD60-3CBF-4B9C-97BC-13549E22B7C8}" destId="{404F9335-873F-45BA-AFEC-DB5AAF367344}" srcOrd="10" destOrd="0" parTransId="{3E9B0D5F-6CE2-47B5-BC2F-0F82057063C1}" sibTransId="{13CC0911-AF85-4589-9D62-55378B83D4C7}"/>
    <dgm:cxn modelId="{101F9170-A7A3-43B3-A19B-36850FD0269D}" srcId="{21D5CD60-3CBF-4B9C-97BC-13549E22B7C8}" destId="{46597EE0-C89D-4005-A5DD-E008210CAB9C}" srcOrd="3" destOrd="0" parTransId="{AD5763CE-341B-42AF-9553-A8B2836572C3}" sibTransId="{214BE21E-AF4D-4B37-9400-9E291ED7322E}"/>
    <dgm:cxn modelId="{97E13671-8A45-4701-9CC0-144E92D9BC1F}" type="presOf" srcId="{21D5CD60-3CBF-4B9C-97BC-13549E22B7C8}" destId="{70B0B879-96AC-47FF-A25C-A12C942A0C53}" srcOrd="0" destOrd="0" presId="urn:microsoft.com/office/officeart/2005/8/layout/vList2"/>
    <dgm:cxn modelId="{2D86247F-CC37-4FCF-826A-565FFC8C4452}" type="presOf" srcId="{4DF442B5-F309-46AB-8D6C-7D2B5C78F2CE}" destId="{2010654B-6DF9-460B-A42D-6357CB28D435}" srcOrd="0" destOrd="0" presId="urn:microsoft.com/office/officeart/2005/8/layout/vList2"/>
    <dgm:cxn modelId="{0DEB5E8E-6910-4669-A1C0-9EF16F8ABC0D}" type="presOf" srcId="{B1FA5308-E108-4536-BFFA-55FB2039B025}" destId="{5205BFE5-CAA6-4CF2-A986-4BB941D67E48}" srcOrd="0" destOrd="0" presId="urn:microsoft.com/office/officeart/2005/8/layout/vList2"/>
    <dgm:cxn modelId="{63D3D395-DF68-4E76-8FEF-0F7D2AFFD12B}" type="presOf" srcId="{C5B17267-50B3-43AF-8D8F-E88853324C0E}" destId="{77DB509A-C630-4ACB-8DA3-F12843C55D75}" srcOrd="0" destOrd="0" presId="urn:microsoft.com/office/officeart/2005/8/layout/vList2"/>
    <dgm:cxn modelId="{94A1C9A3-309F-43CB-A563-C6D24BCB8FBB}" srcId="{21D5CD60-3CBF-4B9C-97BC-13549E22B7C8}" destId="{642080D7-39AF-4166-8689-F7EA44227B69}" srcOrd="1" destOrd="0" parTransId="{49ECD364-F012-4FAB-9B2A-C72DDEFEC03D}" sibTransId="{2480B519-9401-45BC-B764-81D84E14BEEA}"/>
    <dgm:cxn modelId="{D97FD5BB-7ACA-4D09-86AF-4B9334C85E62}" srcId="{21D5CD60-3CBF-4B9C-97BC-13549E22B7C8}" destId="{97BC49D4-D730-4399-B2FA-EA953145E02B}" srcOrd="0" destOrd="0" parTransId="{439E0A86-591B-42E9-B0EB-36BFEB7A3EA6}" sibTransId="{7159A77B-6C7C-4A52-A1B9-B613CA8D43F2}"/>
    <dgm:cxn modelId="{60BC08CB-B757-4ACF-A075-BF63A5AC368D}" type="presOf" srcId="{642080D7-39AF-4166-8689-F7EA44227B69}" destId="{FBB195E2-73A6-4C6C-B92E-37874DDB369A}" srcOrd="0" destOrd="0" presId="urn:microsoft.com/office/officeart/2005/8/layout/vList2"/>
    <dgm:cxn modelId="{A35A64DF-30F9-4A80-8323-989CA8226D0B}" type="presOf" srcId="{5B888E34-8FC4-4F91-A33C-B29CC73E50FA}" destId="{9260B638-253D-4BDD-8250-977EC0E30585}" srcOrd="0" destOrd="0" presId="urn:microsoft.com/office/officeart/2005/8/layout/vList2"/>
    <dgm:cxn modelId="{E1AF56E8-B10A-4A34-9C6F-31703B2449DA}" type="presOf" srcId="{B3224DEA-BB62-41D3-9080-688AE9225F9E}" destId="{8A3F5420-C4AD-4CEF-967C-E1C4AA2CAFB0}" srcOrd="0" destOrd="0" presId="urn:microsoft.com/office/officeart/2005/8/layout/vList2"/>
    <dgm:cxn modelId="{C9956FE9-15E7-4AAC-94C4-69943C9B6D24}" srcId="{21D5CD60-3CBF-4B9C-97BC-13549E22B7C8}" destId="{4DF442B5-F309-46AB-8D6C-7D2B5C78F2CE}" srcOrd="7" destOrd="0" parTransId="{772CC565-ACC4-4F09-A2DF-9D85A7C2EC88}" sibTransId="{7010FCCC-47E6-413E-9601-C86562972B41}"/>
    <dgm:cxn modelId="{5056EDF5-AA77-4821-B778-F4DF57F6787C}" srcId="{21D5CD60-3CBF-4B9C-97BC-13549E22B7C8}" destId="{C5B17267-50B3-43AF-8D8F-E88853324C0E}" srcOrd="2" destOrd="0" parTransId="{8DA93D4D-8FD5-474D-90E1-FCEAEBF62ACD}" sibTransId="{223B3C1E-AADF-4522-992D-76CEF9CC0D21}"/>
    <dgm:cxn modelId="{799AB1F8-2935-4C73-B01E-537A1AF62EE4}" type="presOf" srcId="{EC184185-5A28-4A46-9B1B-C4D0CC165A0F}" destId="{A4B87CED-FEF8-4BD2-9FDF-C43E3D84E812}" srcOrd="0" destOrd="0" presId="urn:microsoft.com/office/officeart/2005/8/layout/vList2"/>
    <dgm:cxn modelId="{14263A71-2D9B-409B-BB0B-62C16044714D}" type="presParOf" srcId="{70B0B879-96AC-47FF-A25C-A12C942A0C53}" destId="{A8139449-0F57-4846-905B-F2C598A78EA2}" srcOrd="0" destOrd="0" presId="urn:microsoft.com/office/officeart/2005/8/layout/vList2"/>
    <dgm:cxn modelId="{88148AF5-9A6F-4276-BC04-FA6D7ACDC957}" type="presParOf" srcId="{70B0B879-96AC-47FF-A25C-A12C942A0C53}" destId="{C26A465F-E038-4985-8E14-7E7BC5043931}" srcOrd="1" destOrd="0" presId="urn:microsoft.com/office/officeart/2005/8/layout/vList2"/>
    <dgm:cxn modelId="{4739BE42-B8CC-40E1-88E9-D5FB22E527BB}" type="presParOf" srcId="{70B0B879-96AC-47FF-A25C-A12C942A0C53}" destId="{FBB195E2-73A6-4C6C-B92E-37874DDB369A}" srcOrd="2" destOrd="0" presId="urn:microsoft.com/office/officeart/2005/8/layout/vList2"/>
    <dgm:cxn modelId="{5EAD2E7F-3D30-4B16-A3EC-2C348C6A4606}" type="presParOf" srcId="{70B0B879-96AC-47FF-A25C-A12C942A0C53}" destId="{D32F01AD-34EA-4118-BD56-7436486D3302}" srcOrd="3" destOrd="0" presId="urn:microsoft.com/office/officeart/2005/8/layout/vList2"/>
    <dgm:cxn modelId="{BB3356D5-5D03-4C48-B6B5-0B5ABDE1B4DA}" type="presParOf" srcId="{70B0B879-96AC-47FF-A25C-A12C942A0C53}" destId="{77DB509A-C630-4ACB-8DA3-F12843C55D75}" srcOrd="4" destOrd="0" presId="urn:microsoft.com/office/officeart/2005/8/layout/vList2"/>
    <dgm:cxn modelId="{34784C91-83F8-4073-964E-2CEEC2445B58}" type="presParOf" srcId="{70B0B879-96AC-47FF-A25C-A12C942A0C53}" destId="{3D685891-B6CF-474D-8CF5-98F4FF0DDD11}" srcOrd="5" destOrd="0" presId="urn:microsoft.com/office/officeart/2005/8/layout/vList2"/>
    <dgm:cxn modelId="{32478CF6-560A-4E9F-A612-A45510976530}" type="presParOf" srcId="{70B0B879-96AC-47FF-A25C-A12C942A0C53}" destId="{1E674D93-160E-4427-B841-8137343ACA28}" srcOrd="6" destOrd="0" presId="urn:microsoft.com/office/officeart/2005/8/layout/vList2"/>
    <dgm:cxn modelId="{27FF66C6-C7A6-4BCA-B05C-F173082FBD3C}" type="presParOf" srcId="{70B0B879-96AC-47FF-A25C-A12C942A0C53}" destId="{E51698D3-E916-4577-BE07-7D5485AE9B8C}" srcOrd="7" destOrd="0" presId="urn:microsoft.com/office/officeart/2005/8/layout/vList2"/>
    <dgm:cxn modelId="{4514BF5A-15EA-4969-AD5D-35E5D09EC163}" type="presParOf" srcId="{70B0B879-96AC-47FF-A25C-A12C942A0C53}" destId="{A4B87CED-FEF8-4BD2-9FDF-C43E3D84E812}" srcOrd="8" destOrd="0" presId="urn:microsoft.com/office/officeart/2005/8/layout/vList2"/>
    <dgm:cxn modelId="{AAAABEB8-F418-4080-B928-22A590F23CBC}" type="presParOf" srcId="{70B0B879-96AC-47FF-A25C-A12C942A0C53}" destId="{B2D7777A-F82F-4C58-9BEE-6AC16F784A54}" srcOrd="9" destOrd="0" presId="urn:microsoft.com/office/officeart/2005/8/layout/vList2"/>
    <dgm:cxn modelId="{B749EAF3-615C-4BA9-AF1B-937AF8CA19D8}" type="presParOf" srcId="{70B0B879-96AC-47FF-A25C-A12C942A0C53}" destId="{9260B638-253D-4BDD-8250-977EC0E30585}" srcOrd="10" destOrd="0" presId="urn:microsoft.com/office/officeart/2005/8/layout/vList2"/>
    <dgm:cxn modelId="{242F2C26-BB74-47DA-AD4B-10631E6CC7C9}" type="presParOf" srcId="{70B0B879-96AC-47FF-A25C-A12C942A0C53}" destId="{22E70555-F5B4-46D8-8776-0523A2E657A8}" srcOrd="11" destOrd="0" presId="urn:microsoft.com/office/officeart/2005/8/layout/vList2"/>
    <dgm:cxn modelId="{B041DB8A-481E-4465-8708-A0B70531D9C2}" type="presParOf" srcId="{70B0B879-96AC-47FF-A25C-A12C942A0C53}" destId="{5205BFE5-CAA6-4CF2-A986-4BB941D67E48}" srcOrd="12" destOrd="0" presId="urn:microsoft.com/office/officeart/2005/8/layout/vList2"/>
    <dgm:cxn modelId="{0E07A38C-35F1-4ED7-84E9-16B7A1F46A25}" type="presParOf" srcId="{70B0B879-96AC-47FF-A25C-A12C942A0C53}" destId="{38704E7B-8753-4221-904F-0B1D7F1007D3}" srcOrd="13" destOrd="0" presId="urn:microsoft.com/office/officeart/2005/8/layout/vList2"/>
    <dgm:cxn modelId="{F1C424B5-96EE-40E8-834B-6E62373DE1B6}" type="presParOf" srcId="{70B0B879-96AC-47FF-A25C-A12C942A0C53}" destId="{2010654B-6DF9-460B-A42D-6357CB28D435}" srcOrd="14" destOrd="0" presId="urn:microsoft.com/office/officeart/2005/8/layout/vList2"/>
    <dgm:cxn modelId="{087317B0-A372-4DAD-9575-E36566D1580B}" type="presParOf" srcId="{70B0B879-96AC-47FF-A25C-A12C942A0C53}" destId="{CE8EA5D9-FDAB-41AA-9B61-A540206CDF7F}" srcOrd="15" destOrd="0" presId="urn:microsoft.com/office/officeart/2005/8/layout/vList2"/>
    <dgm:cxn modelId="{33C08FDE-7A8E-49B0-A2C2-7E497EA80DF1}" type="presParOf" srcId="{70B0B879-96AC-47FF-A25C-A12C942A0C53}" destId="{413B5FFA-AF2D-4C82-8FDA-563EFA77D519}" srcOrd="16" destOrd="0" presId="urn:microsoft.com/office/officeart/2005/8/layout/vList2"/>
    <dgm:cxn modelId="{71FF2684-CD2A-493D-A3DC-0816F09FE9B8}" type="presParOf" srcId="{70B0B879-96AC-47FF-A25C-A12C942A0C53}" destId="{2BE3C6E5-92D3-45AE-A31B-B9976B19296B}" srcOrd="17" destOrd="0" presId="urn:microsoft.com/office/officeart/2005/8/layout/vList2"/>
    <dgm:cxn modelId="{B23D300D-CC1F-40A6-B2E5-3DD9E2921DFC}" type="presParOf" srcId="{70B0B879-96AC-47FF-A25C-A12C942A0C53}" destId="{8A3F5420-C4AD-4CEF-967C-E1C4AA2CAFB0}" srcOrd="18" destOrd="0" presId="urn:microsoft.com/office/officeart/2005/8/layout/vList2"/>
    <dgm:cxn modelId="{3DF584CC-198D-4745-8D4F-04CB2A00FAE7}" type="presParOf" srcId="{70B0B879-96AC-47FF-A25C-A12C942A0C53}" destId="{199D22A6-821A-4299-AE36-5903080228B5}" srcOrd="19" destOrd="0" presId="urn:microsoft.com/office/officeart/2005/8/layout/vList2"/>
    <dgm:cxn modelId="{1D9556B0-CF77-4921-BC36-46BD9AB9EAEA}" type="presParOf" srcId="{70B0B879-96AC-47FF-A25C-A12C942A0C53}" destId="{1AA17F7B-B7E9-494C-8BA5-1B8A2DDB98EA}" srcOrd="2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820555" cy="8823835"/>
        <a:chOff x="0" y="0"/>
        <a:chExt cx="11820555" cy="8823835"/>
      </a:xfrm>
    </dsp:grpSpPr>
    <dsp:sp modelId="{A8139449-0F57-4846-905B-F2C598A78EA2}">
      <dsp:nvSpPr>
        <dsp:cNvPr id="3" name="Rounded Rectangle 2"/>
        <dsp:cNvSpPr/>
      </dsp:nvSpPr>
      <dsp:spPr bwMode="white">
        <a:xfrm>
          <a:off x="0" y="2023530"/>
          <a:ext cx="11820555" cy="415925"/>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hlinkClick r:id="rId1"/>
            </a:rPr>
            <a:t>https://en.wikipedia.org/wiki/</a:t>
          </a:r>
          <a:r>
            <a:rPr lang="en-IN" dirty="0">
              <a:latin typeface="Calibri Light" panose="020F0302020204030204"/>
              <a:hlinkClick r:id="rId1"/>
            </a:rPr>
            <a:t>Spam_Classification</a:t>
          </a:r>
          <a:r>
            <a:rPr lang="en-IN" dirty="0">
              <a:latin typeface="Calibri Light" panose="020F0302020204030204"/>
            </a:rPr>
            <a:t> (Google Search)</a:t>
          </a:r>
          <a:endParaRPr lang="en-US" dirty="0"/>
        </a:p>
      </dsp:txBody>
      <dsp:txXfrm>
        <a:off x="0" y="2023530"/>
        <a:ext cx="11820555" cy="415925"/>
      </dsp:txXfrm>
    </dsp:sp>
    <dsp:sp modelId="{FBB195E2-73A6-4C6C-B92E-37874DDB369A}">
      <dsp:nvSpPr>
        <dsp:cNvPr id="4" name="Rounded Rectangle 3"/>
        <dsp:cNvSpPr/>
      </dsp:nvSpPr>
      <dsp:spPr bwMode="white">
        <a:xfrm>
          <a:off x="0" y="2459615"/>
          <a:ext cx="11820555" cy="415925"/>
        </a:xfrm>
        <a:prstGeom prst="roundRect">
          <a:avLst/>
        </a:prstGeom>
      </dsp:spPr>
      <dsp:style>
        <a:lnRef idx="2">
          <a:schemeClr val="lt1"/>
        </a:lnRef>
        <a:fillRef idx="1">
          <a:schemeClr val="accent5">
            <a:hueOff val="-678000"/>
            <a:satOff val="-1724"/>
            <a:lumOff val="-1175"/>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a:lnSpc>
              <a:spcPct val="100000"/>
            </a:lnSpc>
            <a:spcBef>
              <a:spcPct val="0"/>
            </a:spcBef>
            <a:spcAft>
              <a:spcPct val="35000"/>
            </a:spcAft>
          </a:pPr>
          <a:r>
            <a:rPr lang="en-IN" dirty="0">
              <a:hlinkClick r:id="rId2"/>
            </a:rPr>
            <a:t>Build Email Spam Classification Model (Naive Bayes Classifier) (pykit.org)</a:t>
          </a:r>
          <a:endParaRPr lang="en-US" dirty="0"/>
        </a:p>
      </dsp:txBody>
      <dsp:txXfrm>
        <a:off x="0" y="2459615"/>
        <a:ext cx="11820555" cy="415925"/>
      </dsp:txXfrm>
    </dsp:sp>
    <dsp:sp modelId="{77DB509A-C630-4ACB-8DA3-F12843C55D75}">
      <dsp:nvSpPr>
        <dsp:cNvPr id="5" name="Rounded Rectangle 4"/>
        <dsp:cNvSpPr/>
      </dsp:nvSpPr>
      <dsp:spPr bwMode="white">
        <a:xfrm>
          <a:off x="0" y="2895700"/>
          <a:ext cx="11820555" cy="415925"/>
        </a:xfrm>
        <a:prstGeom prst="roundRect">
          <a:avLst/>
        </a:prstGeom>
      </dsp:spPr>
      <dsp:style>
        <a:lnRef idx="2">
          <a:schemeClr val="lt1"/>
        </a:lnRef>
        <a:fillRef idx="1">
          <a:schemeClr val="accent5">
            <a:hueOff val="-1356000"/>
            <a:satOff val="-3450"/>
            <a:lumOff val="-2352"/>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hlinkClick r:id="rId3"/>
            </a:rPr>
            <a:t>Email Spam Classification | Kaggle</a:t>
          </a:r>
          <a:r>
            <a:rPr lang="en-IN" dirty="0">
              <a:latin typeface="Calibri Light" panose="020F0302020204030204"/>
              <a:hlinkClick r:id="rId3"/>
            </a:rPr>
            <a:t>   [</a:t>
          </a:r>
          <a:r>
            <a:rPr lang="en-IN" dirty="0"/>
            <a:t>https://www.kaggle.com/datasets/balaka18/email-spam-classification-dataset-csv</a:t>
          </a:r>
          <a:r>
            <a:rPr lang="en-IN" dirty="0">
              <a:latin typeface="Calibri Light" panose="020F0302020204030204"/>
              <a:hlinkClick r:id="rId3"/>
            </a:rPr>
            <a:t>]</a:t>
          </a:r>
          <a:endParaRPr lang="en-US" dirty="0"/>
        </a:p>
      </dsp:txBody>
      <dsp:txXfrm>
        <a:off x="0" y="2895700"/>
        <a:ext cx="11820555" cy="415925"/>
      </dsp:txXfrm>
    </dsp:sp>
    <dsp:sp modelId="{1E674D93-160E-4427-B841-8137343ACA28}">
      <dsp:nvSpPr>
        <dsp:cNvPr id="6" name="Rounded Rectangle 5"/>
        <dsp:cNvSpPr/>
      </dsp:nvSpPr>
      <dsp:spPr bwMode="white">
        <a:xfrm>
          <a:off x="0" y="3331785"/>
          <a:ext cx="11820555" cy="415925"/>
        </a:xfrm>
        <a:prstGeom prst="roundRect">
          <a:avLst/>
        </a:prstGeom>
      </dsp:spPr>
      <dsp:style>
        <a:lnRef idx="2">
          <a:schemeClr val="lt1"/>
        </a:lnRef>
        <a:fillRef idx="1">
          <a:schemeClr val="accent5">
            <a:hueOff val="-2034000"/>
            <a:satOff val="-5175"/>
            <a:lumOff val="-3528"/>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panose="020F0502020204030204"/>
              <a:cs typeface="Calibri" panose="020F0502020204030204"/>
              <a:hlinkClick r:id="" action="ppaction://noaction"/>
            </a:rPr>
            <a:t>[1</a:t>
          </a:r>
          <a:r>
            <a:rPr lang="en-IN" dirty="0">
              <a:latin typeface="Calibri" panose="020F0502020204030204"/>
              <a:cs typeface="Calibri" panose="020F0502020204030204"/>
            </a:rPr>
            <a:t>] </a:t>
          </a:r>
          <a:r>
            <a:rPr lang="en-IN" u="sng" dirty="0">
              <a:solidFill>
                <a:srgbClr val="0070C0"/>
              </a:solidFill>
              <a:latin typeface="Calibri" panose="020F0502020204030204"/>
              <a:cs typeface="Calibri" panose="020F0502020204030204"/>
            </a:rPr>
            <a:t>https://www.google.com/url?sa=i&amp;url=https%3A%2F%2Fnetcorecloud.com%2Ftutorials%2Fspam-filter%2F&amp;psig=AOvVaw0Uluakt38dFIfmkj1_2DEt&amp;ust=1681239001634000&amp;source=images&amp;cd=vfe&amp;ved=0CA4QjRxqFwoTCKCG2L39n_4CFQAAAAAdAAAAABADr</a:t>
          </a:r>
          <a:r>
            <a:rPr lang="en-IN" dirty="0">
              <a:solidFill>
                <a:srgbClr val="000000"/>
              </a:solidFill>
              <a:latin typeface="Calibri" panose="020F0502020204030204"/>
              <a:cs typeface="Calibri" panose="020F0502020204030204"/>
            </a:rPr>
            <a:t> </a:t>
          </a:r>
        </a:p>
      </dsp:txBody>
      <dsp:txXfrm>
        <a:off x="0" y="3331785"/>
        <a:ext cx="11820555" cy="415925"/>
      </dsp:txXfrm>
    </dsp:sp>
    <dsp:sp modelId="{A4B87CED-FEF8-4BD2-9FDF-C43E3D84E812}">
      <dsp:nvSpPr>
        <dsp:cNvPr id="7" name="Rounded Rectangle 6"/>
        <dsp:cNvSpPr/>
      </dsp:nvSpPr>
      <dsp:spPr bwMode="white">
        <a:xfrm>
          <a:off x="0" y="3767870"/>
          <a:ext cx="11820555" cy="415925"/>
        </a:xfrm>
        <a:prstGeom prst="roundRect">
          <a:avLst/>
        </a:prstGeom>
      </dsp:spPr>
      <dsp:style>
        <a:lnRef idx="2">
          <a:schemeClr val="lt1"/>
        </a:lnRef>
        <a:fillRef idx="1">
          <a:schemeClr val="accent5">
            <a:hueOff val="-2712000"/>
            <a:satOff val="-6901"/>
            <a:lumOff val="-4705"/>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u="none" dirty="0">
              <a:solidFill>
                <a:schemeClr val="tx1"/>
              </a:solidFill>
              <a:latin typeface="Calibri" panose="020F0502020204030204"/>
              <a:cs typeface="Calibri" panose="020F0502020204030204"/>
            </a:rPr>
            <a:t>[2]</a:t>
          </a:r>
          <a:r>
            <a:rPr lang="en-IN" u="none" dirty="0">
              <a:solidFill>
                <a:srgbClr val="000000"/>
              </a:solidFill>
              <a:latin typeface="Calibri" panose="020F0502020204030204"/>
              <a:cs typeface="Calibri" panose="020F0502020204030204"/>
            </a:rPr>
            <a:t>  </a:t>
          </a:r>
          <a:r>
            <a:rPr lang="en-IN" u="none" dirty="0">
              <a:latin typeface="Calibri Light" panose="020F0302020204030204"/>
              <a:hlinkClick r:id="rId4"/>
            </a:rPr>
            <a:t>https</a:t>
          </a:r>
          <a:r>
            <a:rPr lang="en-IN" dirty="0">
              <a:hlinkClick r:id="rId4"/>
            </a:rPr>
            <a:t>://www.google.com/imgres?imgurl=https%3A%2F%2Fcamo.githubusercontent.</a:t>
          </a:r>
          <a:r>
            <a:rPr lang="en-IN" dirty="0">
              <a:latin typeface="Calibri Light" panose="020F0302020204030204"/>
              <a:hlinkClick r:id="rId4"/>
            </a:rPr>
            <a:t>comHam-vs-Spam-Detection-Web-App</a:t>
          </a:r>
          <a:r>
            <a:rPr lang="en-IN" dirty="0">
              <a:hlinkClick r:id="rId4"/>
            </a:rPr>
            <a:t>&amp;docid=3RbQvlA4npzCDM&amp;w=920&amp;h=400&amp;q=spam%20detection%20photos&amp;ved=2ahUKEwiI_vKX_p_-AhU3_zgGHcklBYkQMygBegUIARDdAQ</a:t>
          </a:r>
          <a:r>
            <a:rPr lang="en-IN" dirty="0">
              <a:latin typeface="Calibri Light" panose="020F0302020204030204"/>
            </a:rPr>
            <a:t> </a:t>
          </a:r>
        </a:p>
      </dsp:txBody>
      <dsp:txXfrm>
        <a:off x="0" y="3767870"/>
        <a:ext cx="11820555" cy="415925"/>
      </dsp:txXfrm>
    </dsp:sp>
    <dsp:sp modelId="{9260B638-253D-4BDD-8250-977EC0E30585}">
      <dsp:nvSpPr>
        <dsp:cNvPr id="8" name="Rounded Rectangle 7"/>
        <dsp:cNvSpPr/>
      </dsp:nvSpPr>
      <dsp:spPr bwMode="white">
        <a:xfrm>
          <a:off x="0" y="4203955"/>
          <a:ext cx="11820555" cy="415925"/>
        </a:xfrm>
        <a:prstGeom prst="roundRect">
          <a:avLst/>
        </a:prstGeom>
      </dsp:spPr>
      <dsp:style>
        <a:lnRef idx="2">
          <a:schemeClr val="lt1"/>
        </a:lnRef>
        <a:fillRef idx="1">
          <a:schemeClr val="accent5">
            <a:hueOff val="-3390000"/>
            <a:satOff val="-8626"/>
            <a:lumOff val="-5881"/>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panose="020F0502020204030204"/>
              <a:cs typeface="Calibri" panose="020F0502020204030204"/>
            </a:rPr>
            <a:t>[3] </a:t>
          </a:r>
          <a:r>
            <a:rPr lang="en-IN" dirty="0">
              <a:latin typeface="Calibri Light" panose="020F0302020204030204"/>
              <a:hlinkClick r:id="rId5"/>
            </a:rPr>
            <a:t>https</a:t>
          </a:r>
          <a:r>
            <a:rPr lang="en-IN" dirty="0">
              <a:hlinkClick r:id="rId5"/>
            </a:rPr>
            <a:t>://www.google.com/imgres?imgurl=https%3A%2F%2Fmiro.medium.com%2Fv2%2Fresize%3Afit%3A1400%2F1*Fm58r_RQ53sEHfwFa28LpA.png&amp;tbnid=rVsIXQ5F_ohUyM&amp;vet=12ahUKEwiI_vKX_p_-AhU3_zgGHcklBYkQMygMegUIARD1AQ..i&amp;imgrefurl=https%3A%2F%2Fmedium.com%2F%40naveeen.kumar.k%</a:t>
          </a:r>
          <a:r>
            <a:rPr lang="en-IN" dirty="0">
              <a:latin typeface="Calibri Light" panose="020F0302020204030204"/>
              <a:hlinkClick r:id="rId5"/>
            </a:rPr>
            <a:t>2Fnaive-bayes-spam-detection</a:t>
          </a:r>
          <a:r>
            <a:rPr lang="en-IN" dirty="0">
              <a:latin typeface="Calibri Light" panose="020F0302020204030204"/>
            </a:rPr>
            <a:t> </a:t>
          </a:r>
          <a:endParaRPr lang="en-US" dirty="0">
            <a:latin typeface="Calibri Light" panose="020F0302020204030204"/>
          </a:endParaRPr>
        </a:p>
      </dsp:txBody>
      <dsp:txXfrm>
        <a:off x="0" y="4203955"/>
        <a:ext cx="11820555" cy="415925"/>
      </dsp:txXfrm>
    </dsp:sp>
    <dsp:sp modelId="{5205BFE5-CAA6-4CF2-A986-4BB941D67E48}">
      <dsp:nvSpPr>
        <dsp:cNvPr id="9" name="Rounded Rectangle 8"/>
        <dsp:cNvSpPr/>
      </dsp:nvSpPr>
      <dsp:spPr bwMode="white">
        <a:xfrm>
          <a:off x="0" y="4640040"/>
          <a:ext cx="11820555" cy="415925"/>
        </a:xfrm>
        <a:prstGeom prst="roundRect">
          <a:avLst/>
        </a:prstGeom>
      </dsp:spPr>
      <dsp:style>
        <a:lnRef idx="2">
          <a:schemeClr val="lt1"/>
        </a:lnRef>
        <a:fillRef idx="1">
          <a:schemeClr val="accent5">
            <a:hueOff val="-4068000"/>
            <a:satOff val="-10352"/>
            <a:lumOff val="-7058"/>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Light" panose="020F0302020204030204"/>
            </a:rPr>
            <a:t>[4] </a:t>
          </a:r>
          <a:r>
            <a:rPr lang="en-IN" dirty="0">
              <a:latin typeface="Calibri Light" panose="020F0302020204030204"/>
              <a:hlinkClick r:id="rId6"/>
            </a:rPr>
            <a:t>https</a:t>
          </a:r>
          <a:r>
            <a:rPr lang="en-IN" dirty="0">
              <a:hlinkClick r:id="rId6"/>
            </a:rPr>
            <a:t>://www.google.com/imgres?imgurl=https%3A%2F%2Fmiro.medium.com%2Fv2%2Fresize%3Afit%3A749%2F0*j1wMZQ2je5P5DHvN&amp;tbnid=GeAlDd9P3549PM&amp;vet=12ahUKEwiI_vKX_p_-AhU3_zgGHcklBYkQMygSegUIARCBAg..i&amp;imgrefurl=https%3A%2F%2Fmedium.com%2F%40alinatabish%</a:t>
          </a:r>
          <a:r>
            <a:rPr lang="en-IN" dirty="0">
              <a:latin typeface="Calibri Light" panose="020F0302020204030204"/>
              <a:hlinkClick r:id="rId6"/>
            </a:rPr>
            <a:t>2Fmachine-learning-techniques-for-spam-detection-in-email</a:t>
          </a:r>
          <a:r>
            <a:rPr lang="en-IN" dirty="0">
              <a:latin typeface="Calibri Light" panose="020F0302020204030204"/>
            </a:rPr>
            <a:t> </a:t>
          </a:r>
        </a:p>
      </dsp:txBody>
      <dsp:txXfrm>
        <a:off x="0" y="4640040"/>
        <a:ext cx="11820555" cy="415925"/>
      </dsp:txXfrm>
    </dsp:sp>
    <dsp:sp modelId="{2010654B-6DF9-460B-A42D-6357CB28D435}">
      <dsp:nvSpPr>
        <dsp:cNvPr id="10" name="Rounded Rectangle 9"/>
        <dsp:cNvSpPr/>
      </dsp:nvSpPr>
      <dsp:spPr bwMode="white">
        <a:xfrm>
          <a:off x="0" y="5076125"/>
          <a:ext cx="11820555" cy="415925"/>
        </a:xfrm>
        <a:prstGeom prst="roundRect">
          <a:avLst/>
        </a:prstGeom>
      </dsp:spPr>
      <dsp:style>
        <a:lnRef idx="2">
          <a:schemeClr val="lt1"/>
        </a:lnRef>
        <a:fillRef idx="1">
          <a:schemeClr val="accent5">
            <a:hueOff val="-4746000"/>
            <a:satOff val="-12077"/>
            <a:lumOff val="-8234"/>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Light" panose="020F0302020204030204"/>
            </a:rPr>
            <a:t>[5] </a:t>
          </a:r>
          <a:r>
            <a:rPr lang="en-IN" dirty="0">
              <a:hlinkClick r:id="rId7"/>
            </a:rPr>
            <a:t>https://www.google.com/imgres?imgurl=https%3A%2F%2Fmiro.medium.com%2Fv2%2Fresize%3Afit%3A1400%2F0*SHZ7ehjxCaS7-VBp.png&amp;tbnid=DcsgJGkCKNFtPM&amp;vet=12ahUKEwjU7I_kgKD-AhWdzaACHb-VD9MQMygUegUIARCFAg..i&amp;imgrefurl=https%3A%2F%2Fmedium.datadriveninvestor.com%</a:t>
          </a:r>
          <a:r>
            <a:rPr lang="en-IN" dirty="0">
              <a:latin typeface="Calibri Light" panose="020F0302020204030204"/>
              <a:hlinkClick r:id="rId7"/>
            </a:rPr>
            <a:t>2Fusing-natural-language-processing-for-spam-detection-in-emails</a:t>
          </a:r>
          <a:r>
            <a:rPr lang="en-IN" dirty="0">
              <a:latin typeface="Calibri Light" panose="020F0302020204030204"/>
            </a:rPr>
            <a:t> </a:t>
          </a:r>
          <a:endParaRPr lang="en-IN" dirty="0"/>
        </a:p>
      </dsp:txBody>
      <dsp:txXfrm>
        <a:off x="0" y="5076125"/>
        <a:ext cx="11820555" cy="415925"/>
      </dsp:txXfrm>
    </dsp:sp>
    <dsp:sp modelId="{413B5FFA-AF2D-4C82-8FDA-563EFA77D519}">
      <dsp:nvSpPr>
        <dsp:cNvPr id="11" name="Rounded Rectangle 10"/>
        <dsp:cNvSpPr/>
      </dsp:nvSpPr>
      <dsp:spPr bwMode="white">
        <a:xfrm>
          <a:off x="0" y="5512210"/>
          <a:ext cx="11820555" cy="415925"/>
        </a:xfrm>
        <a:prstGeom prst="roundRect">
          <a:avLst/>
        </a:prstGeom>
      </dsp:spPr>
      <dsp:style>
        <a:lnRef idx="2">
          <a:schemeClr val="lt1"/>
        </a:lnRef>
        <a:fillRef idx="1">
          <a:schemeClr val="accent5">
            <a:hueOff val="-5424000"/>
            <a:satOff val="-13803"/>
            <a:lumOff val="-9411"/>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Light" panose="020F0302020204030204"/>
            </a:rPr>
            <a:t>[6] </a:t>
          </a:r>
          <a:r>
            <a:rPr lang="en-IN" dirty="0">
              <a:hlinkClick r:id="rId8"/>
            </a:rPr>
            <a:t>https://www.google.com/imgres?imgurl=https%3A%2F%2Flh4.googleusercontent.com%2FWFmLk4zeHeLnAUHL9p4ePChAziudL8SX3yTHgmNhUNJXzGcHvnIEZc1SupmYN61imvLDK72Qa4vAhSlohtZeRT0EPCOBG9RaQCYI7MVhULVRuIJcWhMqGPYHEugLnhR72oMPkl4S&amp;tbnid=o72AVtgW7T0XwM&amp;vet=12ahUKEwjU7I_kgKD-AhWdzaACHb-VD9MQMyg8egQIARB2..i&amp;imgrefurl=https%3A%2F%2Fwww.springboard.com%2Fblog%2Fdata-science%2Fbayes-spam-filter%2F&amp;docid=RfJbYyV7BDE-2M&amp;w=694&amp;h=412&amp;q=spam%20detection%20&amp;ved=2ahUKEwjU7I_kgKD-AhWdzaACHb-VD9MQMyg8egQIARB2</a:t>
          </a:r>
          <a:r>
            <a:rPr lang="en-IN" dirty="0">
              <a:latin typeface="Calibri Light" panose="020F0302020204030204"/>
            </a:rPr>
            <a:t> </a:t>
          </a:r>
          <a:endParaRPr lang="en-IN" dirty="0"/>
        </a:p>
      </dsp:txBody>
      <dsp:txXfrm>
        <a:off x="0" y="5512210"/>
        <a:ext cx="11820555" cy="415925"/>
      </dsp:txXfrm>
    </dsp:sp>
    <dsp:sp modelId="{8A3F5420-C4AD-4CEF-967C-E1C4AA2CAFB0}">
      <dsp:nvSpPr>
        <dsp:cNvPr id="12" name="Rounded Rectangle 11"/>
        <dsp:cNvSpPr/>
      </dsp:nvSpPr>
      <dsp:spPr bwMode="white">
        <a:xfrm>
          <a:off x="0" y="5948295"/>
          <a:ext cx="11820555" cy="415925"/>
        </a:xfrm>
        <a:prstGeom prst="roundRect">
          <a:avLst/>
        </a:prstGeom>
      </dsp:spPr>
      <dsp:style>
        <a:lnRef idx="2">
          <a:schemeClr val="lt1"/>
        </a:lnRef>
        <a:fillRef idx="1">
          <a:schemeClr val="accent5">
            <a:hueOff val="-6102000"/>
            <a:satOff val="-15528"/>
            <a:lumOff val="-10587"/>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Light" panose="020F0302020204030204"/>
            </a:rPr>
            <a:t>[7] </a:t>
          </a:r>
          <a:r>
            <a:rPr lang="en-IN" dirty="0">
              <a:hlinkClick r:id="rId9"/>
            </a:rPr>
            <a:t>https://www.google.com/imgres?imgurl=https%3A%2F%2Fstorage.googleapis.com%2Fgweb-cloudblog-publish%2Fimages%2Fimage4_v2LFcq0.max-1200x1200.png&amp;tbnid=Fm7ydGDtqEgtvM&amp;vet=12ahUKEwjU7I_kgKD-AhWdzaACHb-VD9MQMygEegUIARDjAQ..i&amp;imgrefurl=https%3A%2F%2Fcloud.google.com%2Fblog%2Ftopics%2Fdevelopers-practitioners%2Fhow-spam-detection-taught-us-better-tech-support&amp;docid=L521DSn0QkPwJM&amp;w=1200&amp;h=600&amp;q=spam%20detection%20&amp;ved=2ahUKEwjU7I_kgKD-AhWdzaACHb-VD9MQMygEegUIARDjAQ</a:t>
          </a:r>
          <a:r>
            <a:rPr lang="en-IN" dirty="0">
              <a:latin typeface="Calibri Light" panose="020F0302020204030204"/>
            </a:rPr>
            <a:t> </a:t>
          </a:r>
          <a:endParaRPr lang="en-IN" dirty="0"/>
        </a:p>
      </dsp:txBody>
      <dsp:txXfrm>
        <a:off x="0" y="5948295"/>
        <a:ext cx="11820555" cy="415925"/>
      </dsp:txXfrm>
    </dsp:sp>
    <dsp:sp modelId="{1AA17F7B-B7E9-494C-8BA5-1B8A2DDB98EA}">
      <dsp:nvSpPr>
        <dsp:cNvPr id="13" name="Rounded Rectangle 12"/>
        <dsp:cNvSpPr/>
      </dsp:nvSpPr>
      <dsp:spPr bwMode="white">
        <a:xfrm>
          <a:off x="0" y="6384380"/>
          <a:ext cx="11820555" cy="415925"/>
        </a:xfrm>
        <a:prstGeom prst="roundRect">
          <a:avLst/>
        </a:prstGeom>
      </dsp:spPr>
      <dsp:style>
        <a:lnRef idx="2">
          <a:schemeClr val="lt1"/>
        </a:lnRef>
        <a:fillRef idx="1">
          <a:schemeClr val="accent5">
            <a:hueOff val="-6780000"/>
            <a:satOff val="-17254"/>
            <a:lumOff val="-11764"/>
            <a:alpha val="100000"/>
          </a:schemeClr>
        </a:fillRef>
        <a:effectRef idx="0">
          <a:scrgbClr r="0" g="0" b="0"/>
        </a:effectRef>
        <a:fontRef idx="minor">
          <a:schemeClr val="lt1"/>
        </a:fontRef>
      </dsp:style>
      <dsp:txBody>
        <a:bodyPr lIns="22859" tIns="22859" rIns="22859" bIns="22859" anchor="ctr"/>
        <a:lstStyle>
          <a:lvl1pPr algn="l">
            <a:defRPr sz="6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pPr lvl="0" rtl="0">
            <a:lnSpc>
              <a:spcPct val="100000"/>
            </a:lnSpc>
            <a:spcBef>
              <a:spcPct val="0"/>
            </a:spcBef>
            <a:spcAft>
              <a:spcPct val="35000"/>
            </a:spcAft>
          </a:pPr>
          <a:r>
            <a:rPr lang="en-IN" dirty="0">
              <a:latin typeface="Calibri Light" panose="020F0302020204030204"/>
            </a:rPr>
            <a:t>[8] </a:t>
          </a:r>
          <a:r>
            <a:rPr lang="en-IN" dirty="0">
              <a:hlinkClick r:id="rId10"/>
            </a:rPr>
            <a:t>https://www.google.com/imgres?imgurl=https%3A%2F%2Fassets-veritone-common.mkt.veritone.com%2Fwp-content%2Fuploads%2F2018%2F11%2F09110045%2FHow-to-train-a-spam-detector.jpg&amp;tbnid=e7nx86mPW6l5bM&amp;vet=12ahUKEwim4ajkgaD-AhUF93MBHduDDyYQMygPegUIARD6AQ..i&amp;imgrefurl=https%3A%2F%2Fwww.veritone.com%2Fblog%2Fhow-to-train-a-spam-detector-with-a-97-accuracy-with-machine-box%2F&amp;docid=ebqIuhQeSISsmM&amp;w=1024&amp;h=454&amp;q=spam%20detection%20images&amp;ved=2ahUKEwim4ajkgaD-AhUF93MBHduDDyYQMygPegUIARD6AQ</a:t>
          </a:r>
          <a:r>
            <a:rPr lang="en-IN" dirty="0">
              <a:latin typeface="Calibri Light" panose="020F0302020204030204"/>
            </a:rPr>
            <a:t> </a:t>
          </a:r>
          <a:endParaRPr lang="en-IN" dirty="0"/>
        </a:p>
      </dsp:txBody>
      <dsp:txXfrm>
        <a:off x="0" y="6384380"/>
        <a:ext cx="11820555" cy="4159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51D05-4CB2-42B1-9163-0FF356C5E2E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EA9F92-3129-468E-8958-94C360A2410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51D05-4CB2-42B1-9163-0FF356C5E2ED}"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A9F92-3129-468E-8958-94C360A2410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GIF"/><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GIF"/></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a:grpSpLocks noGrp="1" noRot="1" noChangeAspect="1" noMove="1" noResize="1" noUngrp="1"/>
          </p:cNvGrpSpPr>
          <p:nvPr/>
        </p:nvGrpSpPr>
        <p:grpSpPr>
          <a:xfrm>
            <a:off x="966430" y="626107"/>
            <a:ext cx="1128382" cy="847206"/>
            <a:chOff x="5307830" y="325570"/>
            <a:chExt cx="1128382" cy="847206"/>
          </a:xfrm>
        </p:grpSpPr>
        <p:sp>
          <p:nvSpPr>
            <p:cNvPr id="5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sp>
          <p:nvSpPr>
            <p:cNvPr id="5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lstStyle/>
            <a:p>
              <a:endParaRPr lang="en-US"/>
            </a:p>
          </p:txBody>
        </p:sp>
      </p:grpSp>
      <p:sp>
        <p:nvSpPr>
          <p:cNvPr id="54" name="Freeform 5"/>
          <p:cNvSpPr>
            <a:spLocks noGrp="1" noRot="1" noChangeAspect="1" noMove="1" noResize="1" noEditPoints="1" noAdjustHandles="1" noChangeArrowheads="1" noChangeShapeType="1" noTextEdit="1"/>
          </p:cNvSpPr>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ln>
        </p:spPr>
        <p:txBody>
          <a:bodyPr vert="horz" wrap="square" lIns="91440" tIns="45720" rIns="91440" bIns="45720" numCol="1" anchor="t" anchorCtr="0" compatLnSpc="1"/>
          <a:lstStyle/>
          <a:p>
            <a:endParaRPr lang="en-US" dirty="0"/>
          </a:p>
        </p:txBody>
      </p:sp>
      <p:sp>
        <p:nvSpPr>
          <p:cNvPr id="56" name="Freeform: Shape 55"/>
          <p:cNvSpPr>
            <a:spLocks noGrp="1" noRot="1" noChangeAspect="1" noMove="1" noResize="1" noEditPoints="1" noAdjustHandles="1" noChangeArrowheads="1" noChangeShapeType="1" noTextEdit="1"/>
          </p:cNvSpPr>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ln>
        </p:spPr>
        <p:txBody>
          <a:bodyPr vert="horz" wrap="square" lIns="91440" tIns="45720" rIns="91440" bIns="45720" numCol="1" anchor="t" anchorCtr="0" compatLnSpc="1"/>
          <a:lstStyle/>
          <a:p>
            <a:endParaRPr lang="en-US" dirty="0">
              <a:solidFill>
                <a:schemeClr val="tx1"/>
              </a:solidFill>
            </a:endParaRPr>
          </a:p>
        </p:txBody>
      </p:sp>
      <p:sp>
        <p:nvSpPr>
          <p:cNvPr id="2" name="TextBox 1"/>
          <p:cNvSpPr txBox="1"/>
          <p:nvPr/>
        </p:nvSpPr>
        <p:spPr>
          <a:xfrm>
            <a:off x="4854871" y="1064012"/>
            <a:ext cx="2689923" cy="1734494"/>
          </a:xfrm>
          <a:prstGeom prst="rect">
            <a:avLst/>
          </a:prstGeom>
        </p:spPr>
        <p:txBody>
          <a:bodyPr rot="0" spcFirstLastPara="0" vertOverflow="overflow" horzOverflow="overflow" vert="horz" lIns="91440" tIns="45720" rIns="91440" bIns="45720" numCol="1" spcCol="0" rtlCol="0" fromWordArt="0" anchor="b" anchorCtr="0" forceAA="0" compatLnSpc="1">
            <a:normAutofit fontScale="92500"/>
          </a:bodyPr>
          <a:lstStyle/>
          <a:p>
            <a:pPr indent="-228600">
              <a:lnSpc>
                <a:spcPct val="90000"/>
              </a:lnSpc>
              <a:spcBef>
                <a:spcPct val="0"/>
              </a:spcBef>
              <a:spcAft>
                <a:spcPts val="600"/>
              </a:spcAft>
            </a:pPr>
            <a:r>
              <a:rPr lang="en-US" sz="5400" b="1" i="1" dirty="0">
                <a:latin typeface="+mj-lt"/>
                <a:ea typeface="+mj-ea"/>
                <a:cs typeface="+mj-cs"/>
              </a:rPr>
              <a:t>E-mail /</a:t>
            </a:r>
            <a:endParaRPr lang="en-US" sz="5400" b="1" i="1">
              <a:latin typeface="+mj-lt"/>
              <a:ea typeface="+mj-ea"/>
              <a:cs typeface="Calibri Light" panose="020F0302020204030204"/>
            </a:endParaRPr>
          </a:p>
          <a:p>
            <a:pPr indent="-228600">
              <a:lnSpc>
                <a:spcPct val="90000"/>
              </a:lnSpc>
              <a:spcBef>
                <a:spcPct val="0"/>
              </a:spcBef>
              <a:spcAft>
                <a:spcPts val="600"/>
              </a:spcAft>
            </a:pPr>
            <a:r>
              <a:rPr lang="en-US" sz="5400" b="1" i="1" dirty="0">
                <a:latin typeface="+mj-lt"/>
                <a:ea typeface="+mj-ea"/>
                <a:cs typeface="+mj-cs"/>
              </a:rPr>
              <a:t>Message</a:t>
            </a:r>
            <a:r>
              <a:rPr lang="en-US" sz="4400" b="1" i="1" dirty="0">
                <a:latin typeface="+mj-lt"/>
                <a:ea typeface="+mj-ea"/>
                <a:cs typeface="+mj-cs"/>
              </a:rPr>
              <a:t> </a:t>
            </a:r>
            <a:endParaRPr lang="en-US" sz="4400" b="1" i="1" dirty="0">
              <a:latin typeface="+mj-lt"/>
              <a:ea typeface="+mj-ea"/>
              <a:cs typeface="Calibri Light" panose="020F0302020204030204"/>
            </a:endParaRPr>
          </a:p>
        </p:txBody>
      </p:sp>
      <p:pic>
        <p:nvPicPr>
          <p:cNvPr id="14" name="Picture 15" descr="A picture containing text, tableware, dishware, plate&#10;&#10;Description automatically generated"/>
          <p:cNvPicPr>
            <a:picLocks noChangeAspect="1"/>
          </p:cNvPicPr>
          <p:nvPr/>
        </p:nvPicPr>
        <p:blipFill>
          <a:blip r:embed="rId1"/>
          <a:stretch>
            <a:fillRect/>
          </a:stretch>
        </p:blipFill>
        <p:spPr>
          <a:xfrm>
            <a:off x="3098955" y="108326"/>
            <a:ext cx="6082292" cy="447632"/>
          </a:xfrm>
          <a:prstGeom prst="rect">
            <a:avLst/>
          </a:prstGeom>
        </p:spPr>
      </p:pic>
      <p:pic>
        <p:nvPicPr>
          <p:cNvPr id="11" name="Picture 11" descr="Logo, company name&#10;&#10;Description automatically generated"/>
          <p:cNvPicPr>
            <a:picLocks noChangeAspect="1"/>
          </p:cNvPicPr>
          <p:nvPr/>
        </p:nvPicPr>
        <p:blipFill rotWithShape="1">
          <a:blip r:embed="rId2"/>
          <a:srcRect r="52690" b="-847"/>
          <a:stretch>
            <a:fillRect/>
          </a:stretch>
        </p:blipFill>
        <p:spPr>
          <a:xfrm>
            <a:off x="11028575" y="-13179"/>
            <a:ext cx="1104625" cy="1057027"/>
          </a:xfrm>
          <a:prstGeom prst="rect">
            <a:avLst/>
          </a:prstGeom>
        </p:spPr>
      </p:pic>
      <p:pic>
        <p:nvPicPr>
          <p:cNvPr id="34" name="Picture 35" descr="Text, logo&#10;&#10;Description automatically generated"/>
          <p:cNvPicPr>
            <a:picLocks noChangeAspect="1"/>
          </p:cNvPicPr>
          <p:nvPr/>
        </p:nvPicPr>
        <p:blipFill>
          <a:blip r:embed="rId3"/>
          <a:stretch>
            <a:fillRect/>
          </a:stretch>
        </p:blipFill>
        <p:spPr>
          <a:xfrm>
            <a:off x="52948" y="-10085"/>
            <a:ext cx="1586192" cy="860611"/>
          </a:xfrm>
          <a:prstGeom prst="rect">
            <a:avLst/>
          </a:prstGeom>
        </p:spPr>
      </p:pic>
      <p:pic>
        <p:nvPicPr>
          <p:cNvPr id="3" name="Picture 3" descr="Graphical user interface, website&#10;&#10;Description automatically generated"/>
          <p:cNvPicPr>
            <a:picLocks noChangeAspect="1"/>
          </p:cNvPicPr>
          <p:nvPr/>
        </p:nvPicPr>
        <p:blipFill>
          <a:blip r:embed="rId4"/>
          <a:stretch>
            <a:fillRect/>
          </a:stretch>
        </p:blipFill>
        <p:spPr>
          <a:xfrm>
            <a:off x="488580" y="3013376"/>
            <a:ext cx="5813605" cy="2881916"/>
          </a:xfrm>
          <a:prstGeom prst="rect">
            <a:avLst/>
          </a:prstGeom>
        </p:spPr>
      </p:pic>
      <p:sp>
        <p:nvSpPr>
          <p:cNvPr id="4" name="TextBox 3"/>
          <p:cNvSpPr txBox="1"/>
          <p:nvPr/>
        </p:nvSpPr>
        <p:spPr>
          <a:xfrm>
            <a:off x="226918" y="6188448"/>
            <a:ext cx="84245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800" b="1" i="1" dirty="0">
                <a:solidFill>
                  <a:schemeClr val="tx1">
                    <a:lumMod val="85000"/>
                    <a:lumOff val="15000"/>
                  </a:schemeClr>
                </a:solidFill>
                <a:highlight>
                  <a:srgbClr val="FFFF00"/>
                </a:highlight>
                <a:cs typeface="Calibri" panose="020F0502020204030204"/>
              </a:rPr>
              <a:t>Designed By :- Ujjwal Chauhan (12002040501074)</a:t>
            </a:r>
            <a:endParaRPr lang="en-GB" sz="2800" b="1" i="1" dirty="0">
              <a:solidFill>
                <a:schemeClr val="tx1">
                  <a:lumMod val="85000"/>
                  <a:lumOff val="15000"/>
                </a:schemeClr>
              </a:solidFill>
              <a:highlight>
                <a:srgbClr val="FFFF00"/>
              </a:highlight>
            </a:endParaRPr>
          </a:p>
        </p:txBody>
      </p:sp>
      <p:sp>
        <p:nvSpPr>
          <p:cNvPr id="7" name="TextBox 6"/>
          <p:cNvSpPr txBox="1"/>
          <p:nvPr/>
        </p:nvSpPr>
        <p:spPr>
          <a:xfrm>
            <a:off x="7961163" y="2023625"/>
            <a:ext cx="40206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5400" b="1" i="1" dirty="0">
                <a:latin typeface="Calibri Light" panose="020F0302020204030204"/>
              </a:rPr>
              <a:t>Spam </a:t>
            </a:r>
            <a:endParaRPr lang="en-GB" sz="5400" b="1">
              <a:latin typeface="Calibri" panose="020F0502020204030204"/>
              <a:cs typeface="Calibri" panose="020F0502020204030204"/>
            </a:endParaRPr>
          </a:p>
          <a:p>
            <a:r>
              <a:rPr lang="en-US" sz="5400" b="1" i="1" dirty="0">
                <a:latin typeface="Calibri Light" panose="020F0302020204030204"/>
              </a:rPr>
              <a:t>Detector</a:t>
            </a:r>
            <a:endParaRPr lang="en-GB" sz="5400" b="1" dirty="0">
              <a:cs typeface="Calibri" panose="020F0502020204030204"/>
            </a:endParaRPr>
          </a:p>
        </p:txBody>
      </p:sp>
      <p:sp>
        <p:nvSpPr>
          <p:cNvPr id="5" name="TextBox 4"/>
          <p:cNvSpPr txBox="1"/>
          <p:nvPr/>
        </p:nvSpPr>
        <p:spPr>
          <a:xfrm>
            <a:off x="8039084" y="4726018"/>
            <a:ext cx="2603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400" b="1" i="1" dirty="0">
                <a:solidFill>
                  <a:srgbClr val="3A3838"/>
                </a:solidFill>
                <a:highlight>
                  <a:srgbClr val="FFFF00"/>
                </a:highlight>
                <a:cs typeface="Calibri" panose="020F0502020204030204"/>
              </a:rPr>
              <a:t>Guided By:-</a:t>
            </a:r>
            <a:endParaRPr lang="en-US" dirty="0">
              <a:cs typeface="Calibri" panose="020F0502020204030204"/>
            </a:endParaRPr>
          </a:p>
          <a:p>
            <a:r>
              <a:rPr lang="en-GB" sz="2400" b="1" i="1" dirty="0">
                <a:solidFill>
                  <a:srgbClr val="3A3838"/>
                </a:solidFill>
                <a:highlight>
                  <a:srgbClr val="FFFF00"/>
                </a:highlight>
                <a:cs typeface="Calibri" panose="020F0502020204030204"/>
              </a:rPr>
              <a:t>Prof. Brijesh Patel </a:t>
            </a:r>
            <a:endParaRPr lang="en-GB" sz="2400" b="1" i="1" dirty="0">
              <a:solidFill>
                <a:srgbClr val="3A3838"/>
              </a:solidFill>
              <a:highlight>
                <a:srgbClr val="FFFF00"/>
              </a:highlight>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5542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Conclusion</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7" name="TextBox 6"/>
          <p:cNvSpPr txBox="1"/>
          <p:nvPr/>
        </p:nvSpPr>
        <p:spPr>
          <a:xfrm>
            <a:off x="967219" y="1949904"/>
            <a:ext cx="63315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At last, what we had reached to conclude / Summary   ;</a:t>
            </a:r>
            <a:endParaRPr lang="en-GB" b="1" dirty="0">
              <a:latin typeface="Bradley Hand ITC" panose="03070402050302030203"/>
            </a:endParaRPr>
          </a:p>
        </p:txBody>
      </p:sp>
      <p:pic>
        <p:nvPicPr>
          <p:cNvPr id="2" name="Picture 2" descr="Graphical user interface, application&#10;&#10;Description automatically generated"/>
          <p:cNvPicPr>
            <a:picLocks noChangeAspect="1"/>
          </p:cNvPicPr>
          <p:nvPr/>
        </p:nvPicPr>
        <p:blipFill>
          <a:blip r:embed="rId1"/>
          <a:stretch>
            <a:fillRect/>
          </a:stretch>
        </p:blipFill>
        <p:spPr>
          <a:xfrm>
            <a:off x="221863" y="205586"/>
            <a:ext cx="11749764" cy="6436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application&#10;&#10;Description automatically generated"/>
          <p:cNvPicPr>
            <a:picLocks noChangeAspect="1"/>
          </p:cNvPicPr>
          <p:nvPr/>
        </p:nvPicPr>
        <p:blipFill>
          <a:blip r:embed="rId1"/>
          <a:stretch>
            <a:fillRect/>
          </a:stretch>
        </p:blipFill>
        <p:spPr>
          <a:xfrm>
            <a:off x="223466" y="185090"/>
            <a:ext cx="11738584" cy="6477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5542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Conclusion</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7" name="TextBox 6"/>
          <p:cNvSpPr txBox="1"/>
          <p:nvPr/>
        </p:nvSpPr>
        <p:spPr>
          <a:xfrm>
            <a:off x="967219" y="1949904"/>
            <a:ext cx="63315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At last, what we had reached to conclude / Summary   ;</a:t>
            </a:r>
            <a:endParaRPr lang="en-GB" b="1" dirty="0">
              <a:latin typeface="Bradley Hand ITC" panose="03070402050302030203"/>
            </a:endParaRPr>
          </a:p>
        </p:txBody>
      </p:sp>
      <p:sp>
        <p:nvSpPr>
          <p:cNvPr id="2" name="TextBox 1"/>
          <p:cNvSpPr txBox="1"/>
          <p:nvPr/>
        </p:nvSpPr>
        <p:spPr>
          <a:xfrm>
            <a:off x="517921" y="3426023"/>
            <a:ext cx="663475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GB" sz="2000" b="1" dirty="0">
                <a:ea typeface="+mn-lt"/>
                <a:cs typeface="+mn-lt"/>
              </a:rPr>
              <a:t>Spam corpus dataset is the most commonly used datasets in classification.(Kaggle)</a:t>
            </a:r>
            <a:endParaRPr lang="en-US"/>
          </a:p>
          <a:p>
            <a:pPr marL="285750" indent="-285750" algn="just">
              <a:buFont typeface="Arial" panose="020B0604020202020204"/>
              <a:buChar char="•"/>
            </a:pPr>
            <a:r>
              <a:rPr lang="en-GB" sz="2000" b="1" dirty="0">
                <a:ea typeface="+mn-lt"/>
                <a:cs typeface="+mn-lt"/>
              </a:rPr>
              <a:t>During the implementation, only text (messages) can be classified and score instead of domain name and email address. This project only focus on filtering, analysing and classifying message and do not blocking them.</a:t>
            </a:r>
            <a:endParaRPr lang="en-GB" sz="2000" b="1" dirty="0">
              <a:ea typeface="+mn-lt"/>
              <a:cs typeface="+mn-lt"/>
            </a:endParaRPr>
          </a:p>
          <a:p>
            <a:pPr marL="285750" indent="-285750" algn="just">
              <a:buFont typeface="Arial" panose="020B0604020202020204"/>
              <a:buChar char="•"/>
            </a:pPr>
            <a:r>
              <a:rPr lang="en-GB" sz="2000" b="1" dirty="0">
                <a:ea typeface="+mn-lt"/>
                <a:cs typeface="+mn-lt"/>
              </a:rPr>
              <a:t>Here, by applying NB algorithm we reach upto 98% accuracy.</a:t>
            </a:r>
            <a:endParaRPr lang="en-GB" sz="2000" b="1" dirty="0">
              <a:ea typeface="+mn-lt"/>
              <a:cs typeface="+mn-lt"/>
            </a:endParaRPr>
          </a:p>
          <a:p>
            <a:pPr marL="285750" indent="-285750" algn="just">
              <a:buFont typeface="Calibri" panose="020F0502020204030204"/>
              <a:buChar char="-"/>
            </a:pPr>
            <a:endParaRPr lang="en-GB" dirty="0">
              <a:ea typeface="+mn-lt"/>
              <a:cs typeface="+mn-lt"/>
            </a:endParaRPr>
          </a:p>
        </p:txBody>
      </p:sp>
      <p:sp>
        <p:nvSpPr>
          <p:cNvPr id="3" name="TextBox 2"/>
          <p:cNvSpPr txBox="1"/>
          <p:nvPr/>
        </p:nvSpPr>
        <p:spPr>
          <a:xfrm>
            <a:off x="8018859" y="461367"/>
            <a:ext cx="349745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b="1" dirty="0">
                <a:ea typeface="+mn-lt"/>
                <a:cs typeface="+mn-lt"/>
              </a:rPr>
              <a:t>Five different Email classification techniques were identified-</a:t>
            </a:r>
            <a:endParaRPr lang="en-GB" b="1" dirty="0">
              <a:ea typeface="+mn-lt"/>
              <a:cs typeface="+mn-lt"/>
            </a:endParaRPr>
          </a:p>
          <a:p>
            <a:pPr marL="342900" indent="-342900">
              <a:buAutoNum type="arabicParenR"/>
            </a:pPr>
            <a:r>
              <a:rPr lang="en-GB" b="1" dirty="0">
                <a:cs typeface="Calibri" panose="020F0502020204030204"/>
              </a:rPr>
              <a:t>Supervised ML</a:t>
            </a:r>
            <a:endParaRPr lang="en-GB" b="1" dirty="0">
              <a:cs typeface="Calibri" panose="020F0502020204030204"/>
            </a:endParaRPr>
          </a:p>
          <a:p>
            <a:r>
              <a:rPr lang="en-GB" dirty="0">
                <a:cs typeface="Calibri" panose="020F0502020204030204"/>
              </a:rPr>
              <a:t>2)</a:t>
            </a:r>
            <a:r>
              <a:rPr lang="en-GB" b="1" dirty="0">
                <a:cs typeface="Calibri" panose="020F0502020204030204"/>
              </a:rPr>
              <a:t>   UnSupervised ML</a:t>
            </a:r>
            <a:endParaRPr lang="en-GB" b="1" dirty="0">
              <a:cs typeface="Calibri" panose="020F0502020204030204"/>
            </a:endParaRPr>
          </a:p>
          <a:p>
            <a:r>
              <a:rPr lang="en-GB" dirty="0">
                <a:cs typeface="Calibri" panose="020F0502020204030204"/>
              </a:rPr>
              <a:t>3)  </a:t>
            </a:r>
            <a:r>
              <a:rPr lang="en-GB" b="1" dirty="0">
                <a:cs typeface="Calibri" panose="020F0502020204030204"/>
              </a:rPr>
              <a:t> Semi-Supervised ML</a:t>
            </a:r>
            <a:endParaRPr lang="en-GB" b="1" dirty="0">
              <a:cs typeface="Calibri" panose="020F0502020204030204"/>
            </a:endParaRPr>
          </a:p>
          <a:p>
            <a:r>
              <a:rPr lang="en-GB" dirty="0">
                <a:cs typeface="Calibri" panose="020F0502020204030204"/>
              </a:rPr>
              <a:t>4) </a:t>
            </a:r>
            <a:r>
              <a:rPr lang="en-GB" b="1" dirty="0">
                <a:cs typeface="Calibri" panose="020F0502020204030204"/>
              </a:rPr>
              <a:t>  Content Based ML</a:t>
            </a:r>
            <a:endParaRPr lang="en-GB" b="1" dirty="0">
              <a:cs typeface="Calibri" panose="020F0502020204030204"/>
            </a:endParaRPr>
          </a:p>
          <a:p>
            <a:r>
              <a:rPr lang="en-GB" dirty="0">
                <a:cs typeface="Calibri" panose="020F0502020204030204"/>
              </a:rPr>
              <a:t>5) </a:t>
            </a:r>
            <a:r>
              <a:rPr lang="en-GB" b="1" dirty="0">
                <a:cs typeface="Calibri" panose="020F0502020204030204"/>
              </a:rPr>
              <a:t>   Statistical ML</a:t>
            </a:r>
            <a:endParaRPr lang="en-GB" b="1" dirty="0">
              <a:cs typeface="Calibri" panose="020F0502020204030204"/>
            </a:endParaRPr>
          </a:p>
          <a:p>
            <a:pPr marL="285750" indent="-285750">
              <a:buFont typeface="Calibri" panose="020F0502020204030204"/>
              <a:buChar char="-"/>
            </a:pPr>
            <a:endParaRPr lang="en-GB" dirty="0">
              <a:ea typeface="+mn-lt"/>
              <a:cs typeface="+mn-lt"/>
            </a:endParaRPr>
          </a:p>
          <a:p>
            <a:pPr marL="285750" indent="-285750">
              <a:buFont typeface="Calibri" panose="020F0502020204030204"/>
              <a:buChar char="-"/>
            </a:pPr>
            <a:r>
              <a:rPr lang="en-GB" b="1" dirty="0">
                <a:ea typeface="+mn-lt"/>
                <a:cs typeface="+mn-lt"/>
              </a:rPr>
              <a:t>Most widely used “supervised machine learning” technique.</a:t>
            </a:r>
            <a:endParaRPr lang="en-GB" b="1">
              <a:cs typeface="Calibri" panose="020F0502020204030204"/>
            </a:endParaRPr>
          </a:p>
          <a:p>
            <a:endParaRPr lang="en-GB" b="1" dirty="0">
              <a:cs typeface="Calibri" panose="020F0502020204030204"/>
            </a:endParaRPr>
          </a:p>
        </p:txBody>
      </p:sp>
      <p:sp>
        <p:nvSpPr>
          <p:cNvPr id="5" name="TextBox 4"/>
          <p:cNvSpPr txBox="1"/>
          <p:nvPr/>
        </p:nvSpPr>
        <p:spPr>
          <a:xfrm>
            <a:off x="8021835" y="4250530"/>
            <a:ext cx="3559968"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GB" b="1" dirty="0">
                <a:ea typeface="+mn-lt"/>
                <a:cs typeface="+mn-lt"/>
              </a:rPr>
              <a:t>-</a:t>
            </a:r>
            <a:r>
              <a:rPr lang="en-GB" sz="1900" b="1" dirty="0">
                <a:ea typeface="+mn-lt"/>
                <a:cs typeface="+mn-lt"/>
              </a:rPr>
              <a:t>&gt; From this project, it can be concluded that machine learning algorithm is one of the important part in order to create spam detection application. To make it more efficient, improvement need to be implemented in future.</a:t>
            </a:r>
            <a:endParaRPr lang="en-US" sz="1900" b="1" dirty="0">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3" name="Table 2"/>
          <p:cNvGraphicFramePr>
            <a:graphicFrameLocks noGrp="1"/>
          </p:cNvGraphicFramePr>
          <p:nvPr/>
        </p:nvGraphicFramePr>
        <p:xfrm>
          <a:off x="503641" y="1234514"/>
          <a:ext cx="9848594" cy="2299759"/>
        </p:xfrm>
        <a:graphic>
          <a:graphicData uri="http://schemas.openxmlformats.org/drawingml/2006/table">
            <a:tbl>
              <a:tblPr firstRow="1" bandRow="1">
                <a:tableStyleId>{5C22544A-7EE6-4342-B048-85BDC9FD1C3A}</a:tableStyleId>
              </a:tblPr>
              <a:tblGrid>
                <a:gridCol w="2606145"/>
                <a:gridCol w="1908943"/>
                <a:gridCol w="3653252"/>
                <a:gridCol w="1680254"/>
              </a:tblGrid>
              <a:tr h="314355">
                <a:tc>
                  <a:txBody>
                    <a:bodyPr/>
                    <a:lstStyle/>
                    <a:p>
                      <a:r>
                        <a:rPr lang="en-GB" sz="1300" dirty="0">
                          <a:effectLst/>
                        </a:rPr>
                        <a:t>                          Author</a:t>
                      </a:r>
                      <a:endParaRPr lang="en-GB" sz="1300" dirty="0">
                        <a:effectLst/>
                      </a:endParaRPr>
                    </a:p>
                  </a:txBody>
                  <a:tcPr marL="0" marR="0" marT="0" marB="0" anchor="ctr"/>
                </a:tc>
                <a:tc>
                  <a:txBody>
                    <a:bodyPr/>
                    <a:lstStyle/>
                    <a:p>
                      <a:r>
                        <a:rPr lang="en-GB" sz="1300" dirty="0">
                          <a:effectLst/>
                        </a:rPr>
                        <a:t>               Data base</a:t>
                      </a:r>
                      <a:endParaRPr lang="en-GB" sz="1300" dirty="0">
                        <a:effectLst/>
                      </a:endParaRPr>
                    </a:p>
                  </a:txBody>
                  <a:tcPr marL="0" marR="0" marT="0" marB="0" anchor="ctr"/>
                </a:tc>
                <a:tc>
                  <a:txBody>
                    <a:bodyPr/>
                    <a:lstStyle/>
                    <a:p>
                      <a:r>
                        <a:rPr lang="en-GB" sz="1300" dirty="0">
                          <a:effectLst/>
                        </a:rPr>
                        <a:t>                                    Approach</a:t>
                      </a:r>
                      <a:endParaRPr lang="en-GB" sz="1300" dirty="0">
                        <a:effectLst/>
                      </a:endParaRPr>
                    </a:p>
                  </a:txBody>
                  <a:tcPr marL="0" marR="0" marT="0" marB="0" anchor="ctr"/>
                </a:tc>
                <a:tc>
                  <a:txBody>
                    <a:bodyPr/>
                    <a:lstStyle/>
                    <a:p>
                      <a:r>
                        <a:rPr lang="en-GB" sz="1300" dirty="0">
                          <a:effectLst/>
                        </a:rPr>
                        <a:t>           Accuracy</a:t>
                      </a:r>
                      <a:endParaRPr lang="en-GB" sz="1300" dirty="0">
                        <a:effectLst/>
                      </a:endParaRPr>
                    </a:p>
                  </a:txBody>
                  <a:tcPr marL="0" marR="0" marT="0" marB="0" anchor="ctr"/>
                </a:tc>
              </a:tr>
              <a:tr h="992702">
                <a:tc>
                  <a:txBody>
                    <a:bodyPr/>
                    <a:lstStyle/>
                    <a:p>
                      <a:r>
                        <a:rPr lang="en-GB" sz="1200" dirty="0">
                          <a:effectLst/>
                        </a:rPr>
                        <a:t>Bassiouni, M. Ali &amp;</a:t>
                      </a:r>
                      <a:endParaRPr lang="en-GB" sz="1300" dirty="0">
                        <a:effectLst/>
                      </a:endParaRPr>
                    </a:p>
                    <a:p>
                      <a:r>
                        <a:rPr lang="en-GB" sz="1200" dirty="0">
                          <a:effectLst/>
                        </a:rPr>
                        <a:t>E. A. El-Dahshan</a:t>
                      </a:r>
                      <a:endParaRPr lang="en-GB" sz="1300" dirty="0">
                        <a:effectLst/>
                      </a:endParaRPr>
                    </a:p>
                  </a:txBody>
                  <a:tcPr marL="0" marR="0" marT="0" marB="0" anchor="ctr"/>
                </a:tc>
                <a:tc>
                  <a:txBody>
                    <a:bodyPr/>
                    <a:lstStyle/>
                    <a:p>
                      <a:br>
                        <a:rPr lang="en-GB" sz="1200" dirty="0">
                          <a:effectLst/>
                        </a:rPr>
                      </a:br>
                      <a:endParaRPr lang="en-GB" sz="1300" dirty="0">
                        <a:effectLst/>
                      </a:endParaRPr>
                    </a:p>
                    <a:p>
                      <a:r>
                        <a:rPr lang="en-GB" sz="1200" dirty="0">
                          <a:effectLst/>
                        </a:rPr>
                        <a:t>Spam base UCI</a:t>
                      </a:r>
                      <a:endParaRPr lang="en-GB" sz="1300" dirty="0">
                        <a:effectLst/>
                      </a:endParaRPr>
                    </a:p>
                    <a:p>
                      <a:r>
                        <a:rPr lang="en-GB" sz="1200" dirty="0">
                          <a:effectLst/>
                        </a:rPr>
                        <a:t>data base</a:t>
                      </a:r>
                      <a:endParaRPr lang="en-GB" sz="1300" dirty="0">
                        <a:effectLst/>
                      </a:endParaRPr>
                    </a:p>
                  </a:txBody>
                  <a:tcPr marL="0" marR="0" marT="0" marB="0" anchor="ctr"/>
                </a:tc>
                <a:tc>
                  <a:txBody>
                    <a:bodyPr/>
                    <a:lstStyle/>
                    <a:p>
                      <a:r>
                        <a:rPr lang="en-GB" sz="1200" dirty="0">
                          <a:effectLst/>
                        </a:rPr>
                        <a:t>Data Classification</a:t>
                      </a:r>
                      <a:endParaRPr lang="en-GB" sz="1300" dirty="0">
                        <a:effectLst/>
                      </a:endParaRPr>
                    </a:p>
                    <a:p>
                      <a:r>
                        <a:rPr lang="en-GB" sz="1200" dirty="0">
                          <a:effectLst/>
                        </a:rPr>
                        <a:t>using 10 Classifier</a:t>
                      </a:r>
                      <a:endParaRPr lang="en-GB" sz="1300" dirty="0">
                        <a:effectLst/>
                      </a:endParaRPr>
                    </a:p>
                  </a:txBody>
                  <a:tcPr marL="0" marR="0" marT="0" marB="0" anchor="ctr"/>
                </a:tc>
                <a:tc>
                  <a:txBody>
                    <a:bodyPr/>
                    <a:lstStyle/>
                    <a:p>
                      <a:r>
                        <a:rPr lang="en-GB" sz="1200" dirty="0">
                          <a:effectLst/>
                        </a:rPr>
                        <a:t>Random Forest -95.4%</a:t>
                      </a:r>
                      <a:endParaRPr lang="en-GB" sz="1300" dirty="0">
                        <a:effectLst/>
                      </a:endParaRPr>
                    </a:p>
                    <a:p>
                      <a:r>
                        <a:rPr lang="en-GB" sz="1200" dirty="0">
                          <a:effectLst/>
                        </a:rPr>
                        <a:t>Naïve Bayes - 89.8%</a:t>
                      </a:r>
                      <a:endParaRPr lang="en-GB" sz="1300" dirty="0">
                        <a:effectLst/>
                      </a:endParaRPr>
                    </a:p>
                    <a:p>
                      <a:r>
                        <a:rPr lang="en-GB" sz="1200" dirty="0">
                          <a:effectLst/>
                        </a:rPr>
                        <a:t>SVM - 91.8%</a:t>
                      </a:r>
                      <a:endParaRPr lang="en-GB" sz="1300" dirty="0">
                        <a:effectLst/>
                      </a:endParaRPr>
                    </a:p>
                  </a:txBody>
                  <a:tcPr marL="0" marR="0" marT="0" marB="0" anchor="ctr"/>
                </a:tc>
              </a:tr>
              <a:tr h="992702">
                <a:tc>
                  <a:txBody>
                    <a:bodyPr/>
                    <a:lstStyle/>
                    <a:p>
                      <a:r>
                        <a:rPr lang="en-GB" sz="1200" dirty="0">
                          <a:effectLst/>
                        </a:rPr>
                        <a:t>Diksha S. Jawale</a:t>
                      </a:r>
                      <a:endParaRPr lang="en-GB" sz="1300" dirty="0">
                        <a:effectLst/>
                      </a:endParaRPr>
                    </a:p>
                    <a:p>
                      <a:r>
                        <a:rPr lang="en-GB" sz="1200" dirty="0">
                          <a:effectLst/>
                        </a:rPr>
                        <a:t>Ashwini G. Mahajan</a:t>
                      </a:r>
                      <a:endParaRPr lang="en-GB" sz="1300" dirty="0">
                        <a:effectLst/>
                      </a:endParaRPr>
                    </a:p>
                  </a:txBody>
                  <a:tcPr marL="0" marR="0" marT="0" marB="0" anchor="ctr"/>
                </a:tc>
                <a:tc>
                  <a:txBody>
                    <a:bodyPr/>
                    <a:lstStyle/>
                    <a:p>
                      <a:r>
                        <a:rPr lang="en-GB" sz="1200" dirty="0">
                          <a:effectLst/>
                        </a:rPr>
                        <a:t>Phish Tank</a:t>
                      </a:r>
                      <a:endParaRPr lang="en-GB" sz="1300" dirty="0">
                        <a:effectLst/>
                      </a:endParaRPr>
                    </a:p>
                    <a:p>
                      <a:r>
                        <a:rPr lang="en-GB" sz="1200" dirty="0">
                          <a:effectLst/>
                        </a:rPr>
                        <a:t>Dataset</a:t>
                      </a:r>
                      <a:endParaRPr lang="en-GB" sz="1300" dirty="0">
                        <a:effectLst/>
                      </a:endParaRPr>
                    </a:p>
                  </a:txBody>
                  <a:tcPr marL="0" marR="0" marT="0" marB="0" anchor="ctr"/>
                </a:tc>
                <a:tc>
                  <a:txBody>
                    <a:bodyPr/>
                    <a:lstStyle/>
                    <a:p>
                      <a:br>
                        <a:rPr lang="en-GB" sz="1200" dirty="0">
                          <a:effectLst/>
                        </a:rPr>
                      </a:br>
                      <a:endParaRPr lang="en-GB" sz="1300" dirty="0">
                        <a:effectLst/>
                      </a:endParaRPr>
                    </a:p>
                    <a:p>
                      <a:r>
                        <a:rPr lang="en-GB" sz="1200" dirty="0">
                          <a:effectLst/>
                        </a:rPr>
                        <a:t>Spam Filtering using NB-SVM (ensemble learning)</a:t>
                      </a:r>
                      <a:endParaRPr lang="en-GB" sz="1300" dirty="0">
                        <a:effectLst/>
                      </a:endParaRPr>
                    </a:p>
                  </a:txBody>
                  <a:tcPr marL="0" marR="0" marT="0" marB="0" anchor="ctr"/>
                </a:tc>
                <a:tc>
                  <a:txBody>
                    <a:bodyPr/>
                    <a:lstStyle/>
                    <a:p>
                      <a:br>
                        <a:rPr lang="en-GB" sz="1200" dirty="0">
                          <a:effectLst/>
                        </a:rPr>
                      </a:br>
                      <a:endParaRPr lang="en-GB" sz="1300" dirty="0">
                        <a:effectLst/>
                      </a:endParaRPr>
                    </a:p>
                    <a:p>
                      <a:r>
                        <a:rPr lang="en-GB" sz="1200" dirty="0">
                          <a:effectLst/>
                        </a:rPr>
                        <a:t>NB – 95.78%</a:t>
                      </a:r>
                      <a:endParaRPr lang="en-GB" sz="1300" dirty="0">
                        <a:effectLst/>
                      </a:endParaRPr>
                    </a:p>
                    <a:p>
                      <a:r>
                        <a:rPr lang="en-GB" sz="1200" dirty="0">
                          <a:effectLst/>
                        </a:rPr>
                        <a:t>SVM - 97.13%</a:t>
                      </a:r>
                      <a:endParaRPr lang="en-GB" sz="1300" dirty="0">
                        <a:effectLst/>
                      </a:endParaRPr>
                    </a:p>
                  </a:txBody>
                  <a:tcPr marL="0" marR="0" marT="0" marB="0" anchor="ctr"/>
                </a:tc>
              </a:tr>
            </a:tbl>
          </a:graphicData>
        </a:graphic>
      </p:graphicFrame>
      <p:sp>
        <p:nvSpPr>
          <p:cNvPr id="4" name="TextBox 3"/>
          <p:cNvSpPr txBox="1"/>
          <p:nvPr/>
        </p:nvSpPr>
        <p:spPr>
          <a:xfrm>
            <a:off x="690561" y="3902604"/>
            <a:ext cx="84931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GB" u="sng" dirty="0" err="1">
                <a:solidFill>
                  <a:srgbClr val="0070C0"/>
                </a:solidFill>
                <a:ea typeface="+mn-lt"/>
                <a:cs typeface="+mn-lt"/>
              </a:rPr>
              <a:t>Bassiouni</a:t>
            </a:r>
            <a:r>
              <a:rPr lang="en-GB" u="sng" dirty="0">
                <a:solidFill>
                  <a:srgbClr val="0070C0"/>
                </a:solidFill>
                <a:ea typeface="+mn-lt"/>
                <a:cs typeface="+mn-lt"/>
              </a:rPr>
              <a:t> M, Ali M, El-</a:t>
            </a:r>
            <a:r>
              <a:rPr lang="en-GB" u="sng" dirty="0" err="1">
                <a:solidFill>
                  <a:srgbClr val="0070C0"/>
                </a:solidFill>
                <a:ea typeface="+mn-lt"/>
                <a:cs typeface="+mn-lt"/>
              </a:rPr>
              <a:t>Dahshan</a:t>
            </a:r>
            <a:r>
              <a:rPr lang="en-GB" u="sng" dirty="0">
                <a:solidFill>
                  <a:srgbClr val="0070C0"/>
                </a:solidFill>
                <a:ea typeface="+mn-lt"/>
                <a:cs typeface="+mn-lt"/>
              </a:rPr>
              <a:t> EA. Ham and spam e-mails classification using machine learning techniques. Journal of Applied Security Research. 2018 Jul 3;13(3):315-31</a:t>
            </a:r>
            <a:endParaRPr lang="en-GB" u="sng" dirty="0">
              <a:solidFill>
                <a:srgbClr val="0070C0"/>
              </a:solidFill>
              <a:cs typeface="Calibri" panose="020F0502020204030204"/>
            </a:endParaRPr>
          </a:p>
          <a:p>
            <a:pPr marL="342900" indent="-342900" algn="l">
              <a:buFont typeface="Arial" panose="020B0604020202020204"/>
              <a:buChar char="•"/>
            </a:pPr>
            <a:endParaRPr lang="en-GB" u="sng" dirty="0">
              <a:solidFill>
                <a:srgbClr val="0070C0"/>
              </a:solidFill>
              <a:cs typeface="Calibri" panose="020F0502020204030204"/>
            </a:endParaRPr>
          </a:p>
          <a:p>
            <a:pPr marL="342900" indent="-342900">
              <a:buFont typeface="Arial" panose="020B0604020202020204"/>
              <a:buChar char="•"/>
            </a:pPr>
            <a:r>
              <a:rPr lang="en-GB" u="sng" dirty="0" err="1">
                <a:solidFill>
                  <a:srgbClr val="0070C0"/>
                </a:solidFill>
                <a:ea typeface="+mn-lt"/>
                <a:cs typeface="+mn-lt"/>
              </a:rPr>
              <a:t>Jawale</a:t>
            </a:r>
            <a:r>
              <a:rPr lang="en-GB" u="sng" dirty="0">
                <a:solidFill>
                  <a:srgbClr val="0070C0"/>
                </a:solidFill>
                <a:ea typeface="+mn-lt"/>
                <a:cs typeface="+mn-lt"/>
              </a:rPr>
              <a:t> DS, Mahajan AG, </a:t>
            </a:r>
            <a:r>
              <a:rPr lang="en-GB" u="sng" dirty="0" err="1">
                <a:solidFill>
                  <a:srgbClr val="0070C0"/>
                </a:solidFill>
                <a:ea typeface="+mn-lt"/>
                <a:cs typeface="+mn-lt"/>
              </a:rPr>
              <a:t>Shinkar</a:t>
            </a:r>
            <a:r>
              <a:rPr lang="en-GB" u="sng" dirty="0">
                <a:solidFill>
                  <a:srgbClr val="0070C0"/>
                </a:solidFill>
                <a:ea typeface="+mn-lt"/>
                <a:cs typeface="+mn-lt"/>
              </a:rPr>
              <a:t> KR, </a:t>
            </a:r>
            <a:r>
              <a:rPr lang="en-GB" u="sng" dirty="0" err="1">
                <a:solidFill>
                  <a:srgbClr val="0070C0"/>
                </a:solidFill>
                <a:ea typeface="+mn-lt"/>
                <a:cs typeface="+mn-lt"/>
              </a:rPr>
              <a:t>Katdare</a:t>
            </a:r>
            <a:r>
              <a:rPr lang="en-GB" u="sng" dirty="0">
                <a:solidFill>
                  <a:srgbClr val="0070C0"/>
                </a:solidFill>
                <a:ea typeface="+mn-lt"/>
                <a:cs typeface="+mn-lt"/>
              </a:rPr>
              <a:t> VV. Hybrid spam detection using machine learning. International Journal of Advance Research, Ideas and Innovations in Technology. 2018;4(2):2828-32</a:t>
            </a:r>
            <a:endParaRPr lang="en-GB" u="sng" dirty="0">
              <a:solidFill>
                <a:srgbClr val="0070C0"/>
              </a:solidFill>
              <a:cs typeface="Calibri" panose="020F0502020204030204"/>
            </a:endParaRPr>
          </a:p>
          <a:p>
            <a:endParaRPr lang="en-GB" dirty="0">
              <a:solidFill>
                <a:srgbClr val="000000"/>
              </a:solidFill>
              <a:cs typeface="Calibri" panose="020F0502020204030204"/>
            </a:endParaRPr>
          </a:p>
        </p:txBody>
      </p:sp>
      <p:sp>
        <p:nvSpPr>
          <p:cNvPr id="5" name="TextBox 4"/>
          <p:cNvSpPr txBox="1"/>
          <p:nvPr/>
        </p:nvSpPr>
        <p:spPr>
          <a:xfrm>
            <a:off x="803774" y="297935"/>
            <a:ext cx="596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Different Surveys</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pic>
        <p:nvPicPr>
          <p:cNvPr id="6" name="Picture 5" descr="Internet of Things — Dignari"/>
          <p:cNvPicPr>
            <a:picLocks noChangeAspect="1" noChangeArrowheads="1"/>
          </p:cNvPicPr>
          <p:nvPr/>
        </p:nvPicPr>
        <p:blipFill>
          <a:blip r:embed="rId1"/>
          <a:srcRect/>
          <a:stretch>
            <a:fillRect/>
          </a:stretch>
        </p:blipFill>
        <p:spPr bwMode="auto">
          <a:xfrm>
            <a:off x="6852457" y="2938084"/>
            <a:ext cx="6096546" cy="3428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a:grpSpLocks noGrp="1" noRot="1" noChangeAspect="1" noMove="1" noResize="1" noUngrp="1"/>
          </p:cNvGrpSpPr>
          <p:nvPr/>
        </p:nvGrpSpPr>
        <p:grpSpPr>
          <a:xfrm rot="16200000">
            <a:off x="117348" y="774914"/>
            <a:ext cx="304800" cy="429768"/>
            <a:chOff x="215328" y="-46937"/>
            <a:chExt cx="304800" cy="2773841"/>
          </a:xfrm>
        </p:grpSpPr>
        <p:cxnSp>
          <p:nvCxnSpPr>
            <p:cNvPr id="14" name="Straight Connector 13"/>
            <p:cNvCxnSpPr/>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p:cNvGrpSpPr>
            <a:grpSpLocks noGrp="1" noRot="1" noChangeAspect="1" noMove="1" noResize="1" noUngrp="1"/>
          </p:cNvGrpSpPr>
          <p:nvPr/>
        </p:nvGrpSpPr>
        <p:grpSpPr>
          <a:xfrm>
            <a:off x="1" y="2075420"/>
            <a:ext cx="12048729" cy="4093306"/>
            <a:chOff x="1" y="2075420"/>
            <a:chExt cx="12048729" cy="4093306"/>
          </a:xfrm>
        </p:grpSpPr>
        <p:sp>
          <p:nvSpPr>
            <p:cNvPr id="20" name="Oval 19"/>
            <p:cNvSpPr/>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a:spLocks noGrp="1" noRot="1" noChangeAspect="1" noMove="1" noResize="1" noEditPoints="1" noAdjustHandles="1" noChangeArrowheads="1" noChangeShapeType="1" noTextEdit="1"/>
          </p:cNvSpPr>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a:grpSpLocks noGrp="1" noRot="1" noChangeAspect="1" noMove="1" noResize="1" noUngrp="1"/>
          </p:cNvGrpSpPr>
          <p:nvPr/>
        </p:nvGrpSpPr>
        <p:grpSpPr>
          <a:xfrm>
            <a:off x="11259539" y="317578"/>
            <a:ext cx="548640" cy="549007"/>
            <a:chOff x="7029447" y="3514725"/>
            <a:chExt cx="1285875" cy="549007"/>
          </a:xfrm>
        </p:grpSpPr>
        <p:cxnSp>
          <p:nvCxnSpPr>
            <p:cNvPr id="30" name="Straight Connector 29"/>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p:cNvSpPr>
            <a:spLocks noGrp="1" noRot="1" noChangeAspect="1" noMove="1" noResize="1" noEditPoints="1" noAdjustHandles="1" noChangeArrowheads="1" noChangeShapeType="1" noTextEdit="1"/>
          </p:cNvSpPr>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a:grpSpLocks noGrp="1" noRot="1" noChangeAspect="1" noMove="1" noResize="1" noUngrp="1"/>
          </p:cNvGrpSpPr>
          <p:nvPr/>
        </p:nvGrpSpPr>
        <p:grpSpPr>
          <a:xfrm rot="5400000">
            <a:off x="616345" y="5940560"/>
            <a:ext cx="1285875" cy="549007"/>
            <a:chOff x="7029447" y="3514725"/>
            <a:chExt cx="1285875" cy="549007"/>
          </a:xfrm>
        </p:grpSpPr>
        <p:cxnSp>
          <p:nvCxnSpPr>
            <p:cNvPr id="38" name="Straight Connector 37"/>
            <p:cNvCxnSpPr/>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aphicFrame>
        <p:nvGraphicFramePr>
          <p:cNvPr id="5" name="TextBox 2"/>
          <p:cNvGraphicFramePr/>
          <p:nvPr/>
        </p:nvGraphicFramePr>
        <p:xfrm>
          <a:off x="150975" y="-781920"/>
          <a:ext cx="11820555" cy="88238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018" name="TextBox 7017"/>
          <p:cNvSpPr txBox="1"/>
          <p:nvPr/>
        </p:nvSpPr>
        <p:spPr>
          <a:xfrm>
            <a:off x="549774" y="372018"/>
            <a:ext cx="5542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References</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2" name="Rectangles 1"/>
          <p:cNvSpPr/>
          <p:nvPr/>
        </p:nvSpPr>
        <p:spPr>
          <a:xfrm>
            <a:off x="2947670" y="6035675"/>
            <a:ext cx="3197225" cy="829945"/>
          </a:xfrm>
          <a:prstGeom prst="rect">
            <a:avLst/>
          </a:prstGeom>
          <a:noFill/>
          <a:ln>
            <a:noFill/>
          </a:ln>
        </p:spPr>
        <p:txBody>
          <a:bodyPr wrap="square" rtlCol="0" anchor="t">
            <a:spAutoFit/>
          </a:bodyPr>
          <a:p>
            <a:pPr algn="ctr"/>
            <a:r>
              <a:rPr lang="en-GB" altLang="en-US" sz="4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Berlin Sans FB Demi" panose="020E0802020502020306" charset="0"/>
                <a:cs typeface="Berlin Sans FB Demi" panose="020E0802020502020306" charset="0"/>
              </a:rPr>
              <a:t>Thank You</a:t>
            </a:r>
            <a:endParaRPr lang="en-GB" altLang="en-US" sz="4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Berlin Sans FB Demi" panose="020E0802020502020306" charset="0"/>
              <a:cs typeface="Berlin Sans FB Demi" panose="020E0802020502020306" charset="0"/>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Diagram&#10;&#10;Description automatically generated"/>
          <p:cNvPicPr>
            <a:picLocks noChangeAspect="1"/>
          </p:cNvPicPr>
          <p:nvPr/>
        </p:nvPicPr>
        <p:blipFill>
          <a:blip r:embed="rId1"/>
          <a:stretch>
            <a:fillRect/>
          </a:stretch>
        </p:blipFill>
        <p:spPr>
          <a:xfrm>
            <a:off x="643467" y="3302031"/>
            <a:ext cx="6278852" cy="2794089"/>
          </a:xfrm>
          <a:prstGeom prst="rect">
            <a:avLst/>
          </a:prstGeom>
        </p:spPr>
      </p:pic>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p:cNvPicPr>
            <a:picLocks noChangeAspect="1"/>
          </p:cNvPicPr>
          <p:nvPr/>
        </p:nvPicPr>
        <p:blipFill rotWithShape="1">
          <a:blip r:embed="rId2"/>
          <a:srcRect r="46681" b="15769"/>
          <a:stretch>
            <a:fillRect/>
          </a:stretch>
        </p:blipFill>
        <p:spPr>
          <a:xfrm>
            <a:off x="7651859" y="76009"/>
            <a:ext cx="4387987" cy="3870211"/>
          </a:xfrm>
          <a:prstGeom prst="rect">
            <a:avLst/>
          </a:prstGeom>
        </p:spPr>
      </p:pic>
      <p:pic>
        <p:nvPicPr>
          <p:cNvPr id="2" name="Picture 1" descr="Graphical user interface, text, chat or text message&#10;&#10;Description automatically generated"/>
          <p:cNvPicPr>
            <a:picLocks noChangeAspect="1"/>
          </p:cNvPicPr>
          <p:nvPr/>
        </p:nvPicPr>
        <p:blipFill>
          <a:blip r:embed="rId3"/>
          <a:stretch>
            <a:fillRect/>
          </a:stretch>
        </p:blipFill>
        <p:spPr>
          <a:xfrm>
            <a:off x="7761195" y="4102021"/>
            <a:ext cx="4356847" cy="2598428"/>
          </a:xfrm>
          <a:prstGeom prst="rect">
            <a:avLst/>
          </a:prstGeom>
        </p:spPr>
      </p:pic>
      <p:sp>
        <p:nvSpPr>
          <p:cNvPr id="3" name="TextBox 2"/>
          <p:cNvSpPr txBox="1"/>
          <p:nvPr/>
        </p:nvSpPr>
        <p:spPr>
          <a:xfrm>
            <a:off x="845213" y="754807"/>
            <a:ext cx="440531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Outline</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6" name="TextBox 5"/>
          <p:cNvSpPr txBox="1"/>
          <p:nvPr/>
        </p:nvSpPr>
        <p:spPr>
          <a:xfrm>
            <a:off x="913557" y="1939171"/>
            <a:ext cx="6138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Things that is covered in this presentation;</a:t>
            </a:r>
            <a:endParaRPr lang="en-GB" b="1" dirty="0">
              <a:latin typeface="Bradley Hand ITC" panose="03070402050302030203"/>
            </a:endParaRPr>
          </a:p>
        </p:txBody>
      </p:sp>
      <p:sp>
        <p:nvSpPr>
          <p:cNvPr id="7" name="TextBox 1"/>
          <p:cNvSpPr txBox="1"/>
          <p:nvPr/>
        </p:nvSpPr>
        <p:spPr>
          <a:xfrm>
            <a:off x="7757583" y="6426729"/>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[1]</a:t>
            </a:r>
            <a:endParaRPr lang="en-GB" sz="1100"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5049" y="494247"/>
            <a:ext cx="375972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Objective</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8" name="TextBox 7"/>
          <p:cNvSpPr txBox="1"/>
          <p:nvPr/>
        </p:nvSpPr>
        <p:spPr>
          <a:xfrm>
            <a:off x="691009" y="1761044"/>
            <a:ext cx="5573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Why this topic is chosen for the presentation ;</a:t>
            </a:r>
            <a:endParaRPr lang="en-GB" b="1" dirty="0">
              <a:latin typeface="Bradley Hand ITC" panose="03070402050302030203"/>
            </a:endParaRPr>
          </a:p>
        </p:txBody>
      </p:sp>
      <p:pic>
        <p:nvPicPr>
          <p:cNvPr id="13" name="Picture 13" descr="Table&#10;&#10;Description automatically generated"/>
          <p:cNvPicPr>
            <a:picLocks noChangeAspect="1"/>
          </p:cNvPicPr>
          <p:nvPr/>
        </p:nvPicPr>
        <p:blipFill rotWithShape="1">
          <a:blip r:embed="rId1"/>
          <a:srcRect l="4215" t="3106" r="8665" b="4348"/>
          <a:stretch>
            <a:fillRect/>
          </a:stretch>
        </p:blipFill>
        <p:spPr>
          <a:xfrm>
            <a:off x="7740652" y="4557888"/>
            <a:ext cx="4415053" cy="1764169"/>
          </a:xfrm>
          <a:prstGeom prst="rect">
            <a:avLst/>
          </a:prstGeom>
        </p:spPr>
      </p:pic>
      <p:pic>
        <p:nvPicPr>
          <p:cNvPr id="15" name="Picture 15" descr="Chart, line chart, scatter chart&#10;&#10;Description automatically generated"/>
          <p:cNvPicPr>
            <a:picLocks noChangeAspect="1"/>
          </p:cNvPicPr>
          <p:nvPr/>
        </p:nvPicPr>
        <p:blipFill>
          <a:blip r:embed="rId2"/>
          <a:stretch>
            <a:fillRect/>
          </a:stretch>
        </p:blipFill>
        <p:spPr>
          <a:xfrm>
            <a:off x="395816" y="3170678"/>
            <a:ext cx="6246283" cy="3532891"/>
          </a:xfrm>
          <a:prstGeom prst="rect">
            <a:avLst/>
          </a:prstGeom>
        </p:spPr>
      </p:pic>
      <p:sp>
        <p:nvSpPr>
          <p:cNvPr id="16" name="TextBox 15"/>
          <p:cNvSpPr txBox="1"/>
          <p:nvPr/>
        </p:nvSpPr>
        <p:spPr>
          <a:xfrm>
            <a:off x="7982218" y="375634"/>
            <a:ext cx="400586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GB" sz="2400" dirty="0">
                <a:cs typeface="Calibri" panose="020F0502020204030204"/>
              </a:rPr>
              <a:t>It is inconvenient , annoying and wasteful of computer recourses.</a:t>
            </a:r>
            <a:endParaRPr lang="en-GB" sz="2400" dirty="0">
              <a:cs typeface="Calibri" panose="020F0502020204030204"/>
            </a:endParaRPr>
          </a:p>
          <a:p>
            <a:pPr marL="285750" indent="-285750">
              <a:buFont typeface="Calibri" panose="020F0502020204030204"/>
              <a:buChar char="-"/>
            </a:pPr>
            <a:r>
              <a:rPr lang="en-GB" sz="2400" dirty="0">
                <a:cs typeface="Calibri" panose="020F0502020204030204"/>
              </a:rPr>
              <a:t>Statistics about Spam indicate that over 50% of all email in recent years is spam . Data from 2022 points to an average percentage of 47.3 %.</a:t>
            </a:r>
            <a:endParaRPr lang="en-GB" sz="2400" dirty="0">
              <a:cs typeface="Calibri" panose="020F0502020204030204"/>
            </a:endParaRPr>
          </a:p>
        </p:txBody>
      </p:sp>
      <p:sp>
        <p:nvSpPr>
          <p:cNvPr id="17" name="TextBox 1"/>
          <p:cNvSpPr txBox="1"/>
          <p:nvPr/>
        </p:nvSpPr>
        <p:spPr>
          <a:xfrm>
            <a:off x="391583" y="6394979"/>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[2]</a:t>
            </a:r>
            <a:endParaRPr lang="en-GB" sz="1100" dirty="0">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48560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Introduction</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pic>
        <p:nvPicPr>
          <p:cNvPr id="10" name="Picture 10"/>
          <p:cNvPicPr>
            <a:picLocks noChangeAspect="1"/>
          </p:cNvPicPr>
          <p:nvPr/>
        </p:nvPicPr>
        <p:blipFill>
          <a:blip r:embed="rId1"/>
          <a:stretch>
            <a:fillRect/>
          </a:stretch>
        </p:blipFill>
        <p:spPr>
          <a:xfrm>
            <a:off x="7708006" y="550207"/>
            <a:ext cx="4481847" cy="3020825"/>
          </a:xfrm>
          <a:prstGeom prst="rect">
            <a:avLst/>
          </a:prstGeom>
        </p:spPr>
      </p:pic>
      <p:pic>
        <p:nvPicPr>
          <p:cNvPr id="11" name="Picture 10" descr="A picture containing text, electronics, screenshot&#10;&#10;Description automatically generated"/>
          <p:cNvPicPr>
            <a:picLocks noChangeAspect="1"/>
          </p:cNvPicPr>
          <p:nvPr/>
        </p:nvPicPr>
        <p:blipFill>
          <a:blip r:embed="rId2"/>
          <a:stretch>
            <a:fillRect/>
          </a:stretch>
        </p:blipFill>
        <p:spPr>
          <a:xfrm>
            <a:off x="8437019" y="3948197"/>
            <a:ext cx="2886825" cy="2897083"/>
          </a:xfrm>
          <a:prstGeom prst="rect">
            <a:avLst/>
          </a:prstGeom>
        </p:spPr>
      </p:pic>
      <p:pic>
        <p:nvPicPr>
          <p:cNvPr id="12" name="Picture 12"/>
          <p:cNvPicPr>
            <a:picLocks noChangeAspect="1"/>
          </p:cNvPicPr>
          <p:nvPr/>
        </p:nvPicPr>
        <p:blipFill>
          <a:blip r:embed="rId3"/>
          <a:stretch>
            <a:fillRect/>
          </a:stretch>
        </p:blipFill>
        <p:spPr>
          <a:xfrm>
            <a:off x="689020" y="2863513"/>
            <a:ext cx="4717959" cy="3857000"/>
          </a:xfrm>
          <a:prstGeom prst="rect">
            <a:avLst/>
          </a:prstGeom>
        </p:spPr>
      </p:pic>
      <p:sp>
        <p:nvSpPr>
          <p:cNvPr id="3" name="TextBox 1"/>
          <p:cNvSpPr txBox="1"/>
          <p:nvPr/>
        </p:nvSpPr>
        <p:spPr>
          <a:xfrm>
            <a:off x="8000999" y="3061229"/>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[3]</a:t>
            </a:r>
            <a:endParaRPr lang="en-GB" sz="1100" dirty="0">
              <a:cs typeface="Calibri" panose="020F0502020204030204"/>
            </a:endParaRPr>
          </a:p>
        </p:txBody>
      </p:sp>
      <p:sp>
        <p:nvSpPr>
          <p:cNvPr id="5" name="TextBox 4"/>
          <p:cNvSpPr txBox="1"/>
          <p:nvPr/>
        </p:nvSpPr>
        <p:spPr>
          <a:xfrm>
            <a:off x="691009" y="1909211"/>
            <a:ext cx="557339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What is SPAM Mail ?</a:t>
            </a:r>
            <a:endParaRPr lang="en-GB" b="1" dirty="0">
              <a:latin typeface="Bradley Hand ITC" panose="03070402050302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5"/>
          <p:cNvSpPr>
            <a:spLocks noGrp="1" noRot="1" noChangeAspect="1" noMove="1" noResize="1" noEditPoints="1" noAdjustHandles="1" noChangeArrowheads="1" noChangeShapeType="1" noTextEdit="1"/>
          </p:cNvSpPr>
          <p:nvPr/>
        </p:nvSpPr>
        <p:spPr>
          <a:xfrm>
            <a:off x="466343" y="448056"/>
            <a:ext cx="1920339" cy="289412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1" name="Rectangle 37"/>
          <p:cNvSpPr>
            <a:spLocks noGrp="1" noRot="1" noChangeAspect="1" noMove="1" noResize="1" noEditPoints="1" noAdjustHandles="1" noChangeArrowheads="1" noChangeShapeType="1" noTextEdit="1"/>
          </p:cNvSpPr>
          <p:nvPr/>
        </p:nvSpPr>
        <p:spPr>
          <a:xfrm>
            <a:off x="466343" y="3515821"/>
            <a:ext cx="1920338" cy="288325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2" name="Picture 2" descr="A picture containing text&#10;&#10;Description automatically generated"/>
          <p:cNvPicPr>
            <a:picLocks noChangeAspect="1"/>
          </p:cNvPicPr>
          <p:nvPr/>
        </p:nvPicPr>
        <p:blipFill rotWithShape="1">
          <a:blip r:embed="rId1"/>
          <a:srcRect r="338" b="-5"/>
          <a:stretch>
            <a:fillRect/>
          </a:stretch>
        </p:blipFill>
        <p:spPr>
          <a:xfrm>
            <a:off x="2551176" y="448056"/>
            <a:ext cx="9180576" cy="59527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16" name="Picture 16" descr="Timeline&#10;&#10;Description automatically generated"/>
          <p:cNvPicPr>
            <a:picLocks noChangeAspect="1"/>
          </p:cNvPicPr>
          <p:nvPr/>
        </p:nvPicPr>
        <p:blipFill>
          <a:blip r:embed="rId1"/>
          <a:stretch>
            <a:fillRect/>
          </a:stretch>
        </p:blipFill>
        <p:spPr>
          <a:xfrm>
            <a:off x="1129048" y="317398"/>
            <a:ext cx="9622663" cy="2906892"/>
          </a:xfrm>
          <a:prstGeom prst="rect">
            <a:avLst/>
          </a:prstGeom>
        </p:spPr>
      </p:pic>
      <p:pic>
        <p:nvPicPr>
          <p:cNvPr id="17" name="Picture 17" descr="Graphical user interface, application&#10;&#10;Description automatically generated"/>
          <p:cNvPicPr>
            <a:picLocks noChangeAspect="1"/>
          </p:cNvPicPr>
          <p:nvPr/>
        </p:nvPicPr>
        <p:blipFill>
          <a:blip r:embed="rId2"/>
          <a:stretch>
            <a:fillRect/>
          </a:stretch>
        </p:blipFill>
        <p:spPr>
          <a:xfrm>
            <a:off x="1129049" y="3596255"/>
            <a:ext cx="9622663" cy="26812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6304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100" b="1" dirty="0">
                <a:highlight>
                  <a:srgbClr val="FFFF00"/>
                </a:highlight>
                <a:latin typeface="Biome"/>
                <a:cs typeface="Calibri" panose="020F0502020204030204"/>
              </a:rPr>
              <a:t>Method/Algorithm</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7" name="TextBox 6"/>
          <p:cNvSpPr txBox="1"/>
          <p:nvPr/>
        </p:nvSpPr>
        <p:spPr>
          <a:xfrm>
            <a:off x="967219" y="2035763"/>
            <a:ext cx="45392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Algorithm that is used in this project ;</a:t>
            </a:r>
            <a:endParaRPr lang="en-GB" b="1" dirty="0">
              <a:latin typeface="Bradley Hand ITC" panose="03070402050302030203"/>
            </a:endParaRPr>
          </a:p>
        </p:txBody>
      </p:sp>
      <p:pic>
        <p:nvPicPr>
          <p:cNvPr id="8" name="Picture 8" descr="Diagram&#10;&#10;Description automatically generated"/>
          <p:cNvPicPr>
            <a:picLocks noChangeAspect="1"/>
          </p:cNvPicPr>
          <p:nvPr/>
        </p:nvPicPr>
        <p:blipFill>
          <a:blip r:embed="rId1"/>
          <a:stretch>
            <a:fillRect/>
          </a:stretch>
        </p:blipFill>
        <p:spPr>
          <a:xfrm>
            <a:off x="7750935" y="4232223"/>
            <a:ext cx="4245734" cy="2332342"/>
          </a:xfrm>
          <a:prstGeom prst="rect">
            <a:avLst/>
          </a:prstGeom>
        </p:spPr>
      </p:pic>
      <p:pic>
        <p:nvPicPr>
          <p:cNvPr id="9" name="Picture 9" descr="A picture containing table&#10;&#10;Description automatically generated"/>
          <p:cNvPicPr>
            <a:picLocks noChangeAspect="1"/>
          </p:cNvPicPr>
          <p:nvPr/>
        </p:nvPicPr>
        <p:blipFill>
          <a:blip r:embed="rId2"/>
          <a:stretch>
            <a:fillRect/>
          </a:stretch>
        </p:blipFill>
        <p:spPr>
          <a:xfrm>
            <a:off x="227527" y="2825810"/>
            <a:ext cx="7025424" cy="3910945"/>
          </a:xfrm>
          <a:prstGeom prst="rect">
            <a:avLst/>
          </a:prstGeom>
        </p:spPr>
      </p:pic>
      <p:pic>
        <p:nvPicPr>
          <p:cNvPr id="10" name="Picture 10" descr="A picture containing text&#10;&#10;Description automatically generated"/>
          <p:cNvPicPr>
            <a:picLocks noChangeAspect="1"/>
          </p:cNvPicPr>
          <p:nvPr/>
        </p:nvPicPr>
        <p:blipFill>
          <a:blip r:embed="rId3"/>
          <a:stretch>
            <a:fillRect/>
          </a:stretch>
        </p:blipFill>
        <p:spPr>
          <a:xfrm>
            <a:off x="7804596" y="1093183"/>
            <a:ext cx="4235002" cy="16665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5542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Implementation</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pic>
        <p:nvPicPr>
          <p:cNvPr id="3" name="Picture 3" descr="Diagram&#10;&#10;Description automatically generated"/>
          <p:cNvPicPr>
            <a:picLocks noChangeAspect="1"/>
          </p:cNvPicPr>
          <p:nvPr/>
        </p:nvPicPr>
        <p:blipFill>
          <a:blip r:embed="rId1"/>
          <a:stretch>
            <a:fillRect/>
          </a:stretch>
        </p:blipFill>
        <p:spPr>
          <a:xfrm>
            <a:off x="8169500" y="344784"/>
            <a:ext cx="3548128" cy="3388742"/>
          </a:xfrm>
          <a:prstGeom prst="rect">
            <a:avLst/>
          </a:prstGeom>
        </p:spPr>
      </p:pic>
      <p:pic>
        <p:nvPicPr>
          <p:cNvPr id="4" name="Picture 4" descr="Shape, arrow&#10;&#10;Description automatically generated"/>
          <p:cNvPicPr>
            <a:picLocks noChangeAspect="1"/>
          </p:cNvPicPr>
          <p:nvPr/>
        </p:nvPicPr>
        <p:blipFill>
          <a:blip r:embed="rId2"/>
          <a:stretch>
            <a:fillRect/>
          </a:stretch>
        </p:blipFill>
        <p:spPr>
          <a:xfrm>
            <a:off x="7804598" y="4055102"/>
            <a:ext cx="4277931" cy="2622189"/>
          </a:xfrm>
          <a:prstGeom prst="rect">
            <a:avLst/>
          </a:prstGeom>
        </p:spPr>
      </p:pic>
      <p:sp>
        <p:nvSpPr>
          <p:cNvPr id="7" name="TextBox 6"/>
          <p:cNvSpPr txBox="1"/>
          <p:nvPr/>
        </p:nvSpPr>
        <p:spPr>
          <a:xfrm>
            <a:off x="967219" y="2035763"/>
            <a:ext cx="27147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Steps to be performed ;</a:t>
            </a:r>
            <a:endParaRPr lang="en-GB" b="1" dirty="0">
              <a:latin typeface="Bradley Hand ITC" panose="03070402050302030203"/>
            </a:endParaRPr>
          </a:p>
        </p:txBody>
      </p:sp>
      <p:pic>
        <p:nvPicPr>
          <p:cNvPr id="8" name="Picture 8" descr="A picture containing shape&#10;&#10;Description automatically generated"/>
          <p:cNvPicPr>
            <a:picLocks noChangeAspect="1"/>
          </p:cNvPicPr>
          <p:nvPr/>
        </p:nvPicPr>
        <p:blipFill>
          <a:blip r:embed="rId3"/>
          <a:stretch>
            <a:fillRect/>
          </a:stretch>
        </p:blipFill>
        <p:spPr>
          <a:xfrm>
            <a:off x="130935" y="3191571"/>
            <a:ext cx="7358128" cy="3329673"/>
          </a:xfrm>
          <a:prstGeom prst="rect">
            <a:avLst/>
          </a:prstGeom>
        </p:spPr>
      </p:pic>
      <p:sp>
        <p:nvSpPr>
          <p:cNvPr id="5" name="TextBox 1"/>
          <p:cNvSpPr txBox="1"/>
          <p:nvPr/>
        </p:nvSpPr>
        <p:spPr>
          <a:xfrm>
            <a:off x="7884583" y="6373812"/>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[5]</a:t>
            </a:r>
            <a:endParaRPr lang="en-GB" sz="1100" dirty="0">
              <a:cs typeface="Calibri" panose="020F0502020204030204"/>
            </a:endParaRPr>
          </a:p>
        </p:txBody>
      </p:sp>
      <p:sp>
        <p:nvSpPr>
          <p:cNvPr id="9" name="TextBox 1"/>
          <p:cNvSpPr txBox="1"/>
          <p:nvPr/>
        </p:nvSpPr>
        <p:spPr>
          <a:xfrm>
            <a:off x="132291" y="6516687"/>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[4]</a:t>
            </a:r>
            <a:endParaRPr lang="en-GB" sz="1100" dirty="0">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a:spLocks noGrp="1" noRot="1" noChangeAspect="1" noMove="1" noResize="1" noEditPoints="1" noAdjustHandles="1" noChangeArrowheads="1" noChangeShapeType="1" noTextEdit="1"/>
          </p:cNvSpPr>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a:spLocks noGrp="1" noRot="1" noChangeAspect="1" noMove="1" noResize="1" noEditPoints="1" noAdjustHandles="1" noChangeArrowheads="1" noChangeShapeType="1" noTextEdit="1"/>
          </p:cNvSpPr>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9607" y="626018"/>
            <a:ext cx="554294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4400" b="1" dirty="0">
                <a:highlight>
                  <a:srgbClr val="FFFF00"/>
                </a:highlight>
                <a:latin typeface="Biome"/>
                <a:cs typeface="Calibri" panose="020F0502020204030204"/>
              </a:rPr>
              <a:t>Results</a:t>
            </a:r>
            <a:r>
              <a:rPr lang="en-GB" sz="4400" b="1" dirty="0">
                <a:latin typeface="Biome"/>
                <a:cs typeface="Calibri" panose="020F0502020204030204"/>
              </a:rPr>
              <a:t> </a:t>
            </a:r>
            <a:r>
              <a:rPr lang="en-GB" sz="4000" b="1" dirty="0">
                <a:latin typeface="Bahnschrift" panose="020B0502040204020203"/>
                <a:cs typeface="Calibri" panose="020F0502020204030204"/>
              </a:rPr>
              <a:t>: -</a:t>
            </a:r>
            <a:r>
              <a:rPr lang="en-GB" sz="4000" dirty="0">
                <a:latin typeface="Bahnschrift" panose="020B0502040204020203"/>
                <a:cs typeface="Calibri" panose="020F0502020204030204"/>
              </a:rPr>
              <a:t> </a:t>
            </a:r>
            <a:endParaRPr lang="en-GB" sz="4000" dirty="0">
              <a:latin typeface="Bahnschrift" panose="020B0502040204020203"/>
              <a:cs typeface="Calibri" panose="020F0502020204030204"/>
            </a:endParaRPr>
          </a:p>
        </p:txBody>
      </p:sp>
      <p:sp>
        <p:nvSpPr>
          <p:cNvPr id="7" name="TextBox 6"/>
          <p:cNvSpPr txBox="1"/>
          <p:nvPr/>
        </p:nvSpPr>
        <p:spPr>
          <a:xfrm>
            <a:off x="967219" y="2035763"/>
            <a:ext cx="63315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000" b="1" dirty="0">
                <a:latin typeface="Bradley Hand ITC" panose="03070402050302030203"/>
                <a:cs typeface="Calibri" panose="020F0502020204030204"/>
              </a:rPr>
              <a:t>Result / Accuracy that come by the model ;</a:t>
            </a:r>
            <a:endParaRPr lang="en-GB" b="1" dirty="0">
              <a:latin typeface="Bradley Hand ITC" panose="03070402050302030203"/>
            </a:endParaRPr>
          </a:p>
        </p:txBody>
      </p:sp>
      <p:pic>
        <p:nvPicPr>
          <p:cNvPr id="9" name="Picture 12" descr="Diagram&#10;&#10;Description automatically generated"/>
          <p:cNvPicPr>
            <a:picLocks noChangeAspect="1"/>
          </p:cNvPicPr>
          <p:nvPr/>
        </p:nvPicPr>
        <p:blipFill rotWithShape="1">
          <a:blip r:embed="rId1"/>
          <a:srcRect l="3132" r="3966" b="422"/>
          <a:stretch>
            <a:fillRect/>
          </a:stretch>
        </p:blipFill>
        <p:spPr>
          <a:xfrm>
            <a:off x="7718738" y="4257004"/>
            <a:ext cx="4449201" cy="2336457"/>
          </a:xfrm>
          <a:prstGeom prst="rect">
            <a:avLst/>
          </a:prstGeom>
        </p:spPr>
      </p:pic>
      <p:pic>
        <p:nvPicPr>
          <p:cNvPr id="14" name="Picture 14" descr="Graphical user interface, text, application, email&#10;&#10;Description automatically generated"/>
          <p:cNvPicPr>
            <a:picLocks noChangeAspect="1"/>
          </p:cNvPicPr>
          <p:nvPr/>
        </p:nvPicPr>
        <p:blipFill>
          <a:blip r:embed="rId2"/>
          <a:stretch>
            <a:fillRect/>
          </a:stretch>
        </p:blipFill>
        <p:spPr>
          <a:xfrm>
            <a:off x="7815330" y="764117"/>
            <a:ext cx="4116946" cy="2367624"/>
          </a:xfrm>
          <a:prstGeom prst="rect">
            <a:avLst/>
          </a:prstGeom>
        </p:spPr>
      </p:pic>
      <p:pic>
        <p:nvPicPr>
          <p:cNvPr id="15" name="Picture 15" descr="Chart, pie chart&#10;&#10;Description automatically generated"/>
          <p:cNvPicPr>
            <a:picLocks noChangeAspect="1"/>
          </p:cNvPicPr>
          <p:nvPr/>
        </p:nvPicPr>
        <p:blipFill>
          <a:blip r:embed="rId3"/>
          <a:stretch>
            <a:fillRect/>
          </a:stretch>
        </p:blipFill>
        <p:spPr>
          <a:xfrm>
            <a:off x="485105" y="3428979"/>
            <a:ext cx="3548129" cy="2908522"/>
          </a:xfrm>
          <a:prstGeom prst="rect">
            <a:avLst/>
          </a:prstGeom>
        </p:spPr>
      </p:pic>
      <p:sp>
        <p:nvSpPr>
          <p:cNvPr id="16" name="TextBox 15"/>
          <p:cNvSpPr txBox="1"/>
          <p:nvPr/>
        </p:nvSpPr>
        <p:spPr>
          <a:xfrm>
            <a:off x="4386864" y="4099774"/>
            <a:ext cx="24335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cs typeface="Calibri" panose="020F0502020204030204"/>
              </a:rPr>
              <a:t>-&gt; From the Dataset;</a:t>
            </a:r>
            <a:endParaRPr lang="en-GB" dirty="0">
              <a:cs typeface="Calibri" panose="020F0502020204030204"/>
            </a:endParaRPr>
          </a:p>
          <a:p>
            <a:endParaRPr lang="en-GB" dirty="0">
              <a:cs typeface="Calibri" panose="020F0502020204030204"/>
            </a:endParaRPr>
          </a:p>
          <a:p>
            <a:endParaRPr lang="en-GB" dirty="0">
              <a:cs typeface="Calibri" panose="020F0502020204030204"/>
            </a:endParaRPr>
          </a:p>
          <a:p>
            <a:r>
              <a:rPr lang="en-GB" dirty="0">
                <a:cs typeface="Calibri" panose="020F0502020204030204"/>
              </a:rPr>
              <a:t>-&gt;Examples are shown on next slide;</a:t>
            </a:r>
            <a:endParaRPr lang="en-GB" dirty="0">
              <a:cs typeface="Calibri" panose="020F0502020204030204"/>
            </a:endParaRPr>
          </a:p>
        </p:txBody>
      </p:sp>
      <p:sp>
        <p:nvSpPr>
          <p:cNvPr id="17" name="TextBox 1"/>
          <p:cNvSpPr txBox="1"/>
          <p:nvPr/>
        </p:nvSpPr>
        <p:spPr>
          <a:xfrm>
            <a:off x="7715249" y="6458479"/>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[8]</a:t>
            </a:r>
            <a:endParaRPr lang="en-GB" sz="1100" dirty="0">
              <a:cs typeface="Calibri" panose="020F0502020204030204"/>
            </a:endParaRPr>
          </a:p>
        </p:txBody>
      </p:sp>
      <p:sp>
        <p:nvSpPr>
          <p:cNvPr id="18" name="TextBox 1"/>
          <p:cNvSpPr txBox="1"/>
          <p:nvPr/>
        </p:nvSpPr>
        <p:spPr>
          <a:xfrm>
            <a:off x="481541" y="6336771"/>
            <a:ext cx="1285874" cy="26161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cs typeface="Calibri" panose="020F0502020204030204"/>
              </a:rPr>
              <a:t>[7]</a:t>
            </a:r>
            <a:endParaRPr lang="en-GB" sz="1100" dirty="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2420</Words>
  <Application>WPS Presentation</Application>
  <PresentationFormat>Widescreen</PresentationFormat>
  <Paragraphs>128</Paragraphs>
  <Slides>14</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14</vt:i4>
      </vt:variant>
    </vt:vector>
  </HeadingPairs>
  <TitlesOfParts>
    <vt:vector size="35" baseType="lpstr">
      <vt:lpstr>Arial</vt:lpstr>
      <vt:lpstr>SimSun</vt:lpstr>
      <vt:lpstr>Wingdings</vt:lpstr>
      <vt:lpstr>Calibri Light</vt:lpstr>
      <vt:lpstr>Calibri</vt:lpstr>
      <vt:lpstr>Biome</vt:lpstr>
      <vt:lpstr>Segoe Print</vt:lpstr>
      <vt:lpstr>Bahnschrift</vt:lpstr>
      <vt:lpstr>Bradley Hand ITC</vt:lpstr>
      <vt:lpstr>Arial</vt:lpstr>
      <vt:lpstr>Microsoft YaHei</vt:lpstr>
      <vt:lpstr>Arial Unicode MS</vt:lpstr>
      <vt:lpstr>Calibri</vt:lpstr>
      <vt:lpstr>Arial Black</vt:lpstr>
      <vt:lpstr>Bahnschrift SemiBold</vt:lpstr>
      <vt:lpstr>Bahnschrift SemiLight SemiCondensed</vt:lpstr>
      <vt:lpstr>Blackadder ITC</vt:lpstr>
      <vt:lpstr>Bodoni MT</vt:lpstr>
      <vt:lpstr>Berlin Sans FB Demi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ujjwa</cp:lastModifiedBy>
  <cp:revision>547</cp:revision>
  <dcterms:created xsi:type="dcterms:W3CDTF">2023-04-10T16:10:00Z</dcterms:created>
  <dcterms:modified xsi:type="dcterms:W3CDTF">2023-04-11T04:11:04Z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E3A4A0C3CC00457286F647284B55DDFA</vt:lpwstr>
  </property>
  <property fmtid="{D5CDD505-2E9C-101B-9397-08002B2CF9AE}" pid="3" name="KSOProductBuildVer">
    <vt:lpwstr>1033-11.2.0.11219</vt:lpwstr>
  </property>
</Properties>
</file>