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61" r:id="rId3"/>
    <p:sldId id="263" r:id="rId4"/>
    <p:sldId id="266" r:id="rId5"/>
    <p:sldId id="267" r:id="rId6"/>
    <p:sldId id="268" r:id="rId7"/>
    <p:sldId id="274" r:id="rId8"/>
    <p:sldId id="273" r:id="rId9"/>
    <p:sldId id="269" r:id="rId10"/>
    <p:sldId id="270" r:id="rId11"/>
    <p:sldId id="271" r:id="rId12"/>
    <p:sldId id="262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Hambleton" initials="M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39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31072397370285"/>
          <c:y val="2.9364785282477851E-2"/>
          <c:w val="0.73688912477034996"/>
          <c:h val="0.77113429531391853"/>
        </c:manualLayout>
      </c:layout>
      <c:scatterChart>
        <c:scatterStyle val="smoothMarker"/>
        <c:varyColors val="0"/>
        <c:ser>
          <c:idx val="0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Tabelle!$H$20:$H$24</c:f>
              <c:numCache>
                <c:formatCode>General</c:formatCode>
                <c:ptCount val="5"/>
                <c:pt idx="0">
                  <c:v>0</c:v>
                </c:pt>
                <c:pt idx="1">
                  <c:v>225.75960000000001</c:v>
                </c:pt>
                <c:pt idx="2">
                  <c:v>338.63940000000002</c:v>
                </c:pt>
                <c:pt idx="3">
                  <c:v>790.15860000000009</c:v>
                </c:pt>
                <c:pt idx="4">
                  <c:v>1128.798</c:v>
                </c:pt>
              </c:numCache>
            </c:numRef>
          </c:xVal>
          <c:yVal>
            <c:numRef>
              <c:f>Tabelle!$D$20:$D$24</c:f>
              <c:numCache>
                <c:formatCode>0.0</c:formatCode>
                <c:ptCount val="5"/>
                <c:pt idx="0">
                  <c:v>100.5</c:v>
                </c:pt>
                <c:pt idx="1">
                  <c:v>90.949999999999989</c:v>
                </c:pt>
                <c:pt idx="2">
                  <c:v>90.3</c:v>
                </c:pt>
                <c:pt idx="3">
                  <c:v>92.45</c:v>
                </c:pt>
                <c:pt idx="4">
                  <c:v>85.800000000000011</c:v>
                </c:pt>
              </c:numCache>
            </c:numRef>
          </c:yVal>
          <c:smooth val="1"/>
        </c:ser>
        <c:ser>
          <c:idx val="1"/>
          <c:order val="1"/>
          <c:xVal>
            <c:numRef>
              <c:f>(Tabelle!$H$20:$H$21;Tabelle!$H$24)</c:f>
              <c:numCache>
                <c:formatCode>General</c:formatCode>
                <c:ptCount val="3"/>
                <c:pt idx="0">
                  <c:v>0</c:v>
                </c:pt>
                <c:pt idx="1">
                  <c:v>225.75960000000001</c:v>
                </c:pt>
                <c:pt idx="2">
                  <c:v>1128.798</c:v>
                </c:pt>
              </c:numCache>
            </c:numRef>
          </c:xVal>
          <c:yVal>
            <c:numRef>
              <c:f>(Tabelle!$D$31:$D$32;Tabelle!$D$35)</c:f>
              <c:numCache>
                <c:formatCode>0.0</c:formatCode>
                <c:ptCount val="3"/>
                <c:pt idx="0">
                  <c:v>43.15</c:v>
                </c:pt>
                <c:pt idx="1">
                  <c:v>43.099999999999994</c:v>
                </c:pt>
                <c:pt idx="2">
                  <c:v>42.35</c:v>
                </c:pt>
              </c:numCache>
            </c:numRef>
          </c:yVal>
          <c:smooth val="1"/>
        </c:ser>
        <c:ser>
          <c:idx val="2"/>
          <c:order val="2"/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Tabelle!$H$20:$H$24</c:f>
              <c:numCache>
                <c:formatCode>General</c:formatCode>
                <c:ptCount val="5"/>
                <c:pt idx="0">
                  <c:v>0</c:v>
                </c:pt>
                <c:pt idx="1">
                  <c:v>225.75960000000001</c:v>
                </c:pt>
                <c:pt idx="2">
                  <c:v>338.63940000000002</c:v>
                </c:pt>
                <c:pt idx="3">
                  <c:v>790.15860000000009</c:v>
                </c:pt>
                <c:pt idx="4">
                  <c:v>1128.798</c:v>
                </c:pt>
              </c:numCache>
            </c:numRef>
          </c:xVal>
          <c:yVal>
            <c:numRef>
              <c:f>Tabelle!$D$42:$D$46</c:f>
              <c:numCache>
                <c:formatCode>0.0</c:formatCode>
                <c:ptCount val="5"/>
                <c:pt idx="0">
                  <c:v>11.05</c:v>
                </c:pt>
                <c:pt idx="1">
                  <c:v>10.899999999999999</c:v>
                </c:pt>
                <c:pt idx="2">
                  <c:v>10.649999999999999</c:v>
                </c:pt>
                <c:pt idx="3">
                  <c:v>10.7</c:v>
                </c:pt>
                <c:pt idx="4">
                  <c:v>11.3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57408"/>
        <c:axId val="45864064"/>
      </c:scatterChart>
      <c:valAx>
        <c:axId val="45857408"/>
        <c:scaling>
          <c:orientation val="minMax"/>
          <c:max val="12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µM unconjugated Bilirubin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864064"/>
        <c:crosses val="autoZero"/>
        <c:crossBetween val="midCat"/>
        <c:majorUnit val="250"/>
      </c:valAx>
      <c:valAx>
        <c:axId val="45864064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ADAMTS-13 activity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4585740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6F2CDF-7548-4130-A1B6-DEE1279DE77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84C1F0-5071-4846-8EBD-2BFBFA306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B56261-B35F-4BC4-AD65-9F028903FA0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B0EB65-3796-45ED-A576-D72B2AD0E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E32BA-57C8-42E3-ADC8-AB745B6F6C98}" type="slidenum">
              <a:rPr lang="de-AT" smtClean="0">
                <a:solidFill>
                  <a:prstClr val="black"/>
                </a:solidFill>
              </a:rPr>
              <a:pPr/>
              <a:t>7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5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17-A6D9-4DBC-BE4C-6D4894973E3B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5540-C778-4A4F-9834-D8FB60044233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9ED-B860-4F7D-A70D-F33911929E47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5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57A-7364-49EF-ACF3-D408CB58E50C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66B3-BE86-4608-9F47-3CD70818ECE5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79A-21DE-4435-9AE3-1FC3FAB8DDB8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4F1-C83F-49FC-9FD1-9AA990A636FE}" type="datetime1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0B-7FA6-41A4-BC5C-542492DB15A4}" type="datetime1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5CE4-BA9C-4750-960D-A99317329B9E}" type="datetime1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562-EF0D-44B4-BC18-76D56B894754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7CB7-2882-4782-AEBB-E07CD0DD2A59}" type="datetime1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1FF8-E2CC-446E-86B5-3EC1FB47DEE9}" type="datetime1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ML-00-00292Rev01_ADAMTS-13ActivityAssayTechnicalTips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D278-F516-42B9-909E-205F6213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diapharma.com/a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ADAMTS-13 Activity Assay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for Research Use Only in US &amp; Canada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Tips for Training &amp; Validation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54864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268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77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Lot-to-Lot Qualification Suggestions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829" y="6400800"/>
            <a:ext cx="44958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969" y="1690787"/>
            <a:ext cx="81953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Lot to lot qualification procedures should always be established in conjunction with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each institution’s QA policies &amp; procedures.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8558433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Perform 20 assay runs of each control to establish your laboratory control range.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600" dirty="0" smtClean="0"/>
              <a:t>Test using a previously qualified lot; 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 Use control range on the Certificate of Analysis  from the new lot of control to accept/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reject the “test” control.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Take the mean of these 20 values to establish the mean for your laboratory.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Use Westgard rules &amp; a Levey-Jennings chart to accept/reject runs based on control values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with the new lot. 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Test previously assayed samples using the new lot. Verify sample interpretation is the </a:t>
            </a:r>
          </a:p>
          <a:p>
            <a:r>
              <a:rPr lang="en-US" dirty="0"/>
              <a:t> </a:t>
            </a:r>
            <a:r>
              <a:rPr lang="en-US" dirty="0" smtClean="0"/>
              <a:t>      same between lots.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arenR"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19" y="762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Method to Prepare Low-Activity  Samples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05" y="6400800"/>
            <a:ext cx="38862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</a:rPr>
              <a:t>Heat-treat normal human plasma at </a:t>
            </a:r>
            <a:r>
              <a:rPr lang="en-US" sz="2200" b="1" dirty="0">
                <a:ea typeface="Calibri"/>
              </a:rPr>
              <a:t>56°C</a:t>
            </a:r>
            <a:r>
              <a:rPr lang="en-US" sz="2200" dirty="0">
                <a:ea typeface="Calibri"/>
              </a:rPr>
              <a:t> for </a:t>
            </a:r>
            <a:r>
              <a:rPr lang="en-US" sz="2200" b="1" dirty="0">
                <a:ea typeface="Calibri"/>
              </a:rPr>
              <a:t>30 </a:t>
            </a:r>
            <a:r>
              <a:rPr lang="en-US" sz="2200" b="1" dirty="0" smtClean="0">
                <a:ea typeface="Calibri"/>
              </a:rPr>
              <a:t>minutes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smtClean="0">
                <a:ea typeface="Calibri"/>
              </a:rPr>
              <a:t>(inactivated plasma)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ea typeface="Calibri"/>
              </a:rPr>
              <a:t>This inactivates </a:t>
            </a:r>
            <a:r>
              <a:rPr lang="en-US" i="1" dirty="0">
                <a:ea typeface="Calibri"/>
              </a:rPr>
              <a:t>endogenous ADAMTS13 protease activity</a:t>
            </a:r>
            <a:r>
              <a:rPr lang="en-US" i="1" dirty="0" smtClean="0">
                <a:ea typeface="Calibri"/>
              </a:rPr>
              <a:t>.</a:t>
            </a:r>
          </a:p>
          <a:p>
            <a:pPr lvl="1"/>
            <a:r>
              <a:rPr lang="en-US" dirty="0" smtClean="0">
                <a:ea typeface="Calibri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</a:rPr>
              <a:t>H</a:t>
            </a:r>
            <a:r>
              <a:rPr lang="en-US" sz="2200" dirty="0" smtClean="0">
                <a:ea typeface="Calibri"/>
              </a:rPr>
              <a:t>eat-treated </a:t>
            </a:r>
            <a:r>
              <a:rPr lang="en-US" sz="2200" dirty="0">
                <a:ea typeface="Calibri"/>
              </a:rPr>
              <a:t>plasma can then be diluted in different concentrations (1:1, 1:2, 1:4, 1:8, 1:16) with normal </a:t>
            </a:r>
            <a:r>
              <a:rPr lang="en-US" sz="2200" dirty="0" smtClean="0">
                <a:ea typeface="Calibri"/>
              </a:rPr>
              <a:t>plasma</a:t>
            </a:r>
            <a:r>
              <a:rPr lang="en-US" sz="2200" dirty="0">
                <a:ea typeface="Calibri"/>
              </a:rPr>
              <a:t> </a:t>
            </a:r>
            <a:r>
              <a:rPr lang="en-US" sz="2200" dirty="0" smtClean="0">
                <a:ea typeface="Calibri"/>
              </a:rPr>
              <a:t>(pooled 5-10 individuals).</a:t>
            </a:r>
            <a:endParaRPr lang="en-US" sz="1400" dirty="0" smtClean="0">
              <a:ea typeface="Calibri"/>
            </a:endParaRPr>
          </a:p>
          <a:p>
            <a:endParaRPr lang="en-US" sz="1400" dirty="0" smtClean="0">
              <a:ea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Calibri"/>
              </a:rPr>
              <a:t>R</a:t>
            </a:r>
            <a:r>
              <a:rPr lang="en-US" sz="2200" dirty="0" smtClean="0">
                <a:ea typeface="Calibri"/>
              </a:rPr>
              <a:t>un </a:t>
            </a:r>
            <a:r>
              <a:rPr lang="en-US" sz="2200" dirty="0">
                <a:ea typeface="Calibri"/>
              </a:rPr>
              <a:t>the normal plasma straight </a:t>
            </a:r>
            <a:r>
              <a:rPr lang="en-US" sz="2200" dirty="0" smtClean="0">
                <a:ea typeface="Calibri"/>
              </a:rPr>
              <a:t>to calculate expected </a:t>
            </a:r>
            <a:r>
              <a:rPr lang="en-US" sz="2200" dirty="0">
                <a:ea typeface="Calibri"/>
              </a:rPr>
              <a:t>values of diluted heat-inactivated samples &amp;</a:t>
            </a:r>
            <a:r>
              <a:rPr lang="en-US" sz="2200" dirty="0" smtClean="0">
                <a:ea typeface="Calibri"/>
              </a:rPr>
              <a:t> </a:t>
            </a:r>
            <a:r>
              <a:rPr lang="en-US" sz="2200" dirty="0">
                <a:ea typeface="Calibri"/>
              </a:rPr>
              <a:t>then </a:t>
            </a:r>
            <a:r>
              <a:rPr lang="en-US" sz="2200" dirty="0" smtClean="0">
                <a:ea typeface="Calibri"/>
              </a:rPr>
              <a:t>run </a:t>
            </a:r>
            <a:r>
              <a:rPr lang="en-US" sz="2200" dirty="0">
                <a:ea typeface="Calibri"/>
              </a:rPr>
              <a:t>those as low-activity samples. </a:t>
            </a:r>
            <a:endParaRPr lang="en-US" sz="2200" dirty="0" smtClean="0">
              <a:ea typeface="Calibri"/>
            </a:endParaRPr>
          </a:p>
          <a:p>
            <a:endParaRPr lang="en-US" sz="1400" dirty="0" smtClean="0">
              <a:ea typeface="Calibri"/>
            </a:endParaRPr>
          </a:p>
          <a:p>
            <a:endParaRPr lang="en-US" sz="1400" dirty="0">
              <a:ea typeface="Calibri"/>
            </a:endParaRPr>
          </a:p>
          <a:p>
            <a:endParaRPr lang="en-US" sz="1400" dirty="0" smtClean="0">
              <a:ea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76" y="1524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www.diapharma.com/a13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42672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7" y="762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b="1" dirty="0" smtClean="0"/>
              <a:t>Assay &amp; Reagent Prep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223"/>
            <a:ext cx="8229600" cy="4525963"/>
          </a:xfrm>
        </p:spPr>
        <p:txBody>
          <a:bodyPr/>
          <a:lstStyle/>
          <a:p>
            <a:r>
              <a:rPr lang="en-US" dirty="0" smtClean="0"/>
              <a:t>Allow all reagents to reach Room Temperature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24103"/>
            <a:ext cx="39624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65101"/>
            <a:ext cx="2743200" cy="204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576856"/>
            <a:ext cx="396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Dilute</a:t>
            </a:r>
            <a:r>
              <a:rPr lang="en-US" dirty="0" smtClean="0"/>
              <a:t> wash buffer by mixing 1 part   </a:t>
            </a:r>
          </a:p>
          <a:p>
            <a:r>
              <a:rPr lang="en-US" dirty="0"/>
              <a:t> </a:t>
            </a:r>
            <a:r>
              <a:rPr lang="en-US" dirty="0" smtClean="0"/>
              <a:t>    wash buffer with 9 parts diH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Reconstitute</a:t>
            </a:r>
            <a:r>
              <a:rPr lang="en-US" dirty="0" smtClean="0"/>
              <a:t> </a:t>
            </a:r>
            <a:r>
              <a:rPr lang="en-US" dirty="0" err="1" smtClean="0"/>
              <a:t>vWF</a:t>
            </a:r>
            <a:r>
              <a:rPr lang="en-US" dirty="0" smtClean="0"/>
              <a:t> substrate solution with 6mL diH</a:t>
            </a:r>
            <a:r>
              <a:rPr lang="en-US" baseline="-25000" dirty="0" smtClean="0"/>
              <a:t>2</a:t>
            </a:r>
            <a:r>
              <a:rPr lang="en-US" dirty="0" smtClean="0"/>
              <a:t>O.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15 min after reconstitution mix for 10 sec using vortex mixer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Reconstitute</a:t>
            </a:r>
            <a:r>
              <a:rPr lang="en-US" dirty="0" smtClean="0"/>
              <a:t> calibrators and controls with 500µL diH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15 min after reconstitution mix for 10 sec using vortex </a:t>
            </a:r>
            <a:r>
              <a:rPr lang="en-US" dirty="0" smtClean="0"/>
              <a:t>mixer</a:t>
            </a:r>
          </a:p>
          <a:p>
            <a:endParaRPr lang="en-US" dirty="0" smtClean="0"/>
          </a:p>
        </p:txBody>
      </p:sp>
      <p:pic>
        <p:nvPicPr>
          <p:cNvPr id="7" name="Picture 4" descr="C:\Users\mhambleton\AppData\Local\Microsoft\Windows\Temporary Internet Files\Content.Outlook\7PF2MYVZ\IMG_137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709946" cy="278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hambleton\Desktop\wa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98894"/>
            <a:ext cx="1524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02" y="1524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Reagent Info &amp; Storage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82952"/>
              </p:ext>
            </p:extLst>
          </p:nvPr>
        </p:nvGraphicFramePr>
        <p:xfrm>
          <a:off x="228600" y="1010895"/>
          <a:ext cx="83820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Material/Reagent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Expiration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ELISA test</a:t>
                      </a:r>
                      <a:r>
                        <a:rPr lang="en-US" sz="1600" baseline="0" dirty="0" smtClean="0"/>
                        <a:t> strips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 in storage bag</a:t>
                      </a:r>
                      <a:r>
                        <a:rPr lang="en-US" sz="1600" baseline="0" dirty="0" smtClean="0"/>
                        <a:t> with desiccant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expiration date on bag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GST-vWF73 Substrate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reconstitution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-20°C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weeks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Calibrators, Controls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reconstitution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-20°C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months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Reaction Buffer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months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Conjugate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r>
                        <a:rPr lang="en-US" sz="1600" baseline="0" dirty="0" smtClean="0"/>
                        <a:t> months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TMB Color Reagent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expiration</a:t>
                      </a:r>
                      <a:r>
                        <a:rPr lang="en-US" sz="1600" baseline="0" dirty="0" smtClean="0"/>
                        <a:t> date on bottle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Wash</a:t>
                      </a:r>
                      <a:r>
                        <a:rPr lang="en-US" sz="1600" baseline="0" dirty="0" smtClean="0"/>
                        <a:t> Buffer Concentrate (10x)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months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Wash Buffer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reconstitution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weeks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Stop Solution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after</a:t>
                      </a:r>
                      <a:r>
                        <a:rPr lang="en-US" sz="1600" baseline="0" dirty="0" smtClean="0"/>
                        <a:t> opening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2-8°C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expiration date</a:t>
                      </a:r>
                      <a:r>
                        <a:rPr lang="en-US" sz="1600" baseline="0" dirty="0" smtClean="0"/>
                        <a:t> on bottle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915" y="6473340"/>
            <a:ext cx="46482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134" y="5575190"/>
            <a:ext cx="8471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Expiration date on labels refers to storage of unopened vial at 2-8°C.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Tech</a:t>
            </a:r>
            <a:r>
              <a:rPr lang="en-US" dirty="0" smtClean="0"/>
              <a:t> </a:t>
            </a:r>
            <a:r>
              <a:rPr lang="en-US" u="sng" dirty="0" smtClean="0"/>
              <a:t>tip</a:t>
            </a:r>
            <a:r>
              <a:rPr lang="en-US" dirty="0" smtClean="0"/>
              <a:t>: Aliquot reconstituted calibrators, controls &amp; substrate in no less than 250µL. </a:t>
            </a:r>
          </a:p>
          <a:p>
            <a:r>
              <a:rPr lang="en-US" dirty="0"/>
              <a:t> </a:t>
            </a:r>
            <a:r>
              <a:rPr lang="en-US" dirty="0" smtClean="0"/>
              <a:t>     Storage in Eppendorf vials is acceptable. Thaw at room temperature for best results.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0" y="-132105"/>
            <a:ext cx="8229600" cy="1143000"/>
          </a:xfrm>
        </p:spPr>
        <p:txBody>
          <a:bodyPr/>
          <a:lstStyle/>
          <a:p>
            <a:r>
              <a:rPr lang="en-US" b="1" dirty="0" smtClean="0"/>
              <a:t>Sample Dilution &amp; Preparation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541" y="6396788"/>
            <a:ext cx="45720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398" y="673123"/>
            <a:ext cx="909146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Dilute</a:t>
            </a:r>
            <a:r>
              <a:rPr lang="en-US" sz="2000" dirty="0" smtClean="0"/>
              <a:t> samples and reconstituted calibrators &amp; controls 31-fold:</a:t>
            </a:r>
          </a:p>
          <a:p>
            <a:endParaRPr lang="en-US" sz="12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Using the sample dilution microplate, pipette </a:t>
            </a:r>
            <a:r>
              <a:rPr lang="en-US" sz="1600" b="1" dirty="0" smtClean="0"/>
              <a:t>5µL</a:t>
            </a:r>
            <a:r>
              <a:rPr lang="en-US" sz="1600" dirty="0" smtClean="0"/>
              <a:t> of </a:t>
            </a:r>
            <a:r>
              <a:rPr lang="en-US" sz="1600" b="1" dirty="0" smtClean="0"/>
              <a:t>sample</a:t>
            </a:r>
            <a:r>
              <a:rPr lang="en-US" sz="1600" dirty="0" smtClean="0"/>
              <a:t>, reconstituted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dirty="0" smtClean="0"/>
              <a:t>calibrator</a:t>
            </a:r>
            <a:r>
              <a:rPr lang="en-US" sz="1600" dirty="0" smtClean="0"/>
              <a:t> or </a:t>
            </a:r>
            <a:r>
              <a:rPr lang="en-US" sz="1600" b="1" dirty="0" smtClean="0"/>
              <a:t>control</a:t>
            </a:r>
            <a:r>
              <a:rPr lang="en-US" sz="1600" dirty="0" smtClean="0"/>
              <a:t>. Then add </a:t>
            </a:r>
            <a:r>
              <a:rPr lang="en-US" sz="1600" b="1" dirty="0" smtClean="0"/>
              <a:t>150µL</a:t>
            </a:r>
            <a:r>
              <a:rPr lang="en-US" sz="1600" dirty="0" smtClean="0"/>
              <a:t> of </a:t>
            </a:r>
            <a:r>
              <a:rPr lang="en-US" sz="1600" b="1" dirty="0" smtClean="0"/>
              <a:t>reaction buffer </a:t>
            </a:r>
            <a:r>
              <a:rPr lang="en-US" sz="1600" dirty="0" smtClean="0"/>
              <a:t>and mix well.</a:t>
            </a:r>
          </a:p>
          <a:p>
            <a:pPr lvl="1"/>
            <a:r>
              <a:rPr lang="en-US" sz="1600" dirty="0" smtClean="0"/>
              <a:t>      </a:t>
            </a:r>
            <a:r>
              <a:rPr lang="en-US" sz="1600" b="1" u="sng" dirty="0" smtClean="0"/>
              <a:t>Note</a:t>
            </a:r>
            <a:r>
              <a:rPr lang="en-US" sz="1600" b="1" dirty="0" smtClean="0"/>
              <a:t>:</a:t>
            </a:r>
            <a:r>
              <a:rPr lang="en-US" sz="1600" dirty="0" smtClean="0"/>
              <a:t> Samples, </a:t>
            </a:r>
            <a:r>
              <a:rPr lang="en-US" sz="1600" dirty="0" err="1" smtClean="0"/>
              <a:t>cals</a:t>
            </a:r>
            <a:r>
              <a:rPr lang="en-US" sz="1600" dirty="0" smtClean="0"/>
              <a:t> &amp; controls should be tested in duplicate so this dilution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will need to be done 2x for each sample.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For higher precision, use dilution tubes and add </a:t>
            </a:r>
            <a:r>
              <a:rPr lang="en-US" sz="1600" b="1" dirty="0" smtClean="0"/>
              <a:t>20µL</a:t>
            </a:r>
            <a:r>
              <a:rPr lang="en-US" sz="1600" dirty="0" smtClean="0"/>
              <a:t> of </a:t>
            </a:r>
            <a:r>
              <a:rPr lang="en-US" sz="1600" b="1" dirty="0" smtClean="0"/>
              <a:t>sample</a:t>
            </a:r>
            <a:r>
              <a:rPr lang="en-US" sz="1600" dirty="0" smtClean="0"/>
              <a:t>, reconstituted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dirty="0" smtClean="0"/>
              <a:t>calibrator</a:t>
            </a:r>
            <a:r>
              <a:rPr lang="en-US" sz="1600" dirty="0" smtClean="0"/>
              <a:t> or </a:t>
            </a:r>
            <a:r>
              <a:rPr lang="en-US" sz="1600" b="1" dirty="0" smtClean="0"/>
              <a:t>control</a:t>
            </a:r>
            <a:r>
              <a:rPr lang="en-US" sz="1600" dirty="0" smtClean="0"/>
              <a:t> to the tube. Then add </a:t>
            </a:r>
            <a:r>
              <a:rPr lang="en-US" sz="1600" b="1" dirty="0" smtClean="0"/>
              <a:t>600µL</a:t>
            </a:r>
            <a:r>
              <a:rPr lang="en-US" sz="1600" dirty="0" smtClean="0"/>
              <a:t> of </a:t>
            </a:r>
            <a:r>
              <a:rPr lang="en-US" sz="1600" b="1" dirty="0" smtClean="0"/>
              <a:t>reaction buffer</a:t>
            </a:r>
            <a:r>
              <a:rPr lang="en-US" sz="1600" dirty="0" smtClean="0"/>
              <a:t> and mix well.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u="sng" dirty="0" smtClean="0"/>
              <a:t>Note</a:t>
            </a:r>
            <a:r>
              <a:rPr lang="en-US" sz="1600" b="1" dirty="0" smtClean="0"/>
              <a:t>: </a:t>
            </a:r>
            <a:r>
              <a:rPr lang="en-US" sz="1600" dirty="0" smtClean="0"/>
              <a:t>Samples, </a:t>
            </a:r>
            <a:r>
              <a:rPr lang="en-US" sz="1600" dirty="0" err="1" smtClean="0"/>
              <a:t>cals</a:t>
            </a:r>
            <a:r>
              <a:rPr lang="en-US" sz="1600" dirty="0" smtClean="0"/>
              <a:t> &amp; controls should be tested in duplicate so pipette duplicate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wells from this 1 dilution preparation. </a:t>
            </a:r>
          </a:p>
          <a:p>
            <a:pPr lvl="1"/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 Reverse </a:t>
            </a:r>
            <a:r>
              <a:rPr lang="en-US" sz="2000" b="1" dirty="0"/>
              <a:t>pipetting</a:t>
            </a:r>
            <a:r>
              <a:rPr lang="en-US" sz="2000" dirty="0"/>
              <a:t> is recommended</a:t>
            </a:r>
            <a:r>
              <a:rPr lang="en-US" sz="20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Incubation times </a:t>
            </a:r>
            <a:r>
              <a:rPr lang="en-US" sz="2000" dirty="0" smtClean="0"/>
              <a:t>begin after pipetting the last sample. </a:t>
            </a:r>
            <a:r>
              <a:rPr lang="en-US" sz="2000" i="1" dirty="0" smtClean="0"/>
              <a:t>Pipetting time for each test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strip should not exceed 60 seconds (</a:t>
            </a:r>
            <a:r>
              <a:rPr lang="en-US" sz="2000" i="1" dirty="0" err="1" smtClean="0"/>
              <a:t>cals</a:t>
            </a:r>
            <a:r>
              <a:rPr lang="en-US" sz="2000" i="1" dirty="0" smtClean="0"/>
              <a:t>/controls/samples/conjugate).</a:t>
            </a:r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Samples &gt; highest </a:t>
            </a:r>
            <a:r>
              <a:rPr lang="en-US" sz="2000" b="1" dirty="0" err="1" smtClean="0"/>
              <a:t>cal</a:t>
            </a:r>
            <a:r>
              <a:rPr lang="en-US" sz="2000" b="1" dirty="0" smtClean="0"/>
              <a:t> </a:t>
            </a:r>
            <a:r>
              <a:rPr lang="en-US" sz="2000" dirty="0" smtClean="0"/>
              <a:t>should be re-tested by pre-diluting 1:2 or 1:4 with reaction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buffer. The measured concentration is then multiplied by the dilution factor.</a:t>
            </a:r>
          </a:p>
        </p:txBody>
      </p:sp>
      <p:pic>
        <p:nvPicPr>
          <p:cNvPr id="9" name="Picture 2" descr="C:\Users\mhambleton\Desktop\w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70" y="2133600"/>
            <a:ext cx="1981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86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Assay</a:t>
            </a:r>
            <a:r>
              <a:rPr lang="en-US" sz="4000" b="1" dirty="0" smtClean="0"/>
              <a:t> Tips</a:t>
            </a:r>
            <a:endParaRPr lang="en-US" sz="4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44196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51014"/>
            <a:ext cx="77724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Reagents from kits with different lot numbers should not be used together.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u="sng" dirty="0" smtClean="0"/>
              <a:t>exclusions</a:t>
            </a:r>
            <a:r>
              <a:rPr lang="en-US" sz="1400" dirty="0" smtClean="0"/>
              <a:t>: wash buffer concentrate, stop solution, sample dilution   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microplate &amp; plate sealers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Avoid using thawed calibrators, controls or substrate with fresh calibrators, controls or substrate.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i.e. If using thawed calibrators, all calibrators should be thawed.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Precision &amp; Performance depend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ELISA reader: verify appropriate maintenance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Appropriate incubation temperature (20-25°C)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Appropriate incubation times – should not vary by more than +/-5%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GST-vWF73 substrate incubation: 57-63 min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Sample incubation: 28.5-31.5 min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Conjugate reaction: 57-63 min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/>
              <a:t>TMB Color Reagent reaction: 28.5-31.5 min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i="1" dirty="0" smtClean="0"/>
              <a:t>Pipetting time during substrate reactions and at stopping should not exceed 10 sec per test strip.</a:t>
            </a:r>
          </a:p>
          <a:p>
            <a:pPr lvl="1"/>
            <a:r>
              <a:rPr lang="en-US" sz="1400" u="sng" dirty="0" smtClean="0"/>
              <a:t>Tech</a:t>
            </a:r>
            <a:r>
              <a:rPr lang="en-US" sz="1400" dirty="0" smtClean="0"/>
              <a:t> </a:t>
            </a:r>
            <a:r>
              <a:rPr lang="en-US" sz="1400" u="sng" dirty="0" smtClean="0"/>
              <a:t>Tip</a:t>
            </a:r>
            <a:r>
              <a:rPr lang="en-US" sz="1400" dirty="0" smtClean="0"/>
              <a:t>: Incubating at the highest allowable temp (25°C) &amp; for longest allowable time (63 or 31.5 min) will increase assay OD values.</a:t>
            </a:r>
          </a:p>
          <a:p>
            <a:pPr lvl="1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of a multichannel pipette is encouraged.</a:t>
            </a:r>
            <a:r>
              <a:rPr lang="en-US" dirty="0" smtClean="0"/>
              <a:t> </a:t>
            </a:r>
            <a:r>
              <a:rPr lang="en-US" i="1" dirty="0" smtClean="0"/>
              <a:t>Remember to change tips when pipetting from row to row.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i="1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21" y="2428579"/>
            <a:ext cx="2462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93" y="88544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&amp; Interferences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40386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2214"/>
            <a:ext cx="88040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EDTA is a strong inhibitor of ADAMTS-13 function. </a:t>
            </a:r>
            <a:r>
              <a:rPr lang="en-US" b="1" dirty="0" smtClean="0"/>
              <a:t>Do not use samples with EDTA.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Hemolysis:</a:t>
            </a:r>
            <a:r>
              <a:rPr lang="en-US" dirty="0"/>
              <a:t> No interference is observed with samples containing up to 200mg/</a:t>
            </a:r>
            <a:r>
              <a:rPr lang="en-US" dirty="0" err="1"/>
              <a:t>dL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hemoglobin</a:t>
            </a:r>
            <a:r>
              <a:rPr lang="en-US" dirty="0"/>
              <a:t>, which corresponds with a moderate </a:t>
            </a:r>
            <a:r>
              <a:rPr lang="en-US" dirty="0" err="1"/>
              <a:t>haemolysis</a:t>
            </a:r>
            <a:r>
              <a:rPr lang="en-US" dirty="0"/>
              <a:t> /</a:t>
            </a:r>
            <a:r>
              <a:rPr lang="en-US" dirty="0" err="1"/>
              <a:t>dL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Lipemia</a:t>
            </a:r>
            <a:r>
              <a:rPr lang="en-US" b="1" dirty="0"/>
              <a:t>:</a:t>
            </a:r>
            <a:r>
              <a:rPr lang="en-US" dirty="0"/>
              <a:t> No interference is observed with samples containing up to 300 mg/</a:t>
            </a:r>
            <a:r>
              <a:rPr lang="en-US" dirty="0" err="1"/>
              <a:t>dL</a:t>
            </a:r>
            <a:r>
              <a:rPr lang="en-US" dirty="0"/>
              <a:t> </a:t>
            </a:r>
            <a:r>
              <a:rPr lang="en-US" dirty="0" err="1"/>
              <a:t>Intralipid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which </a:t>
            </a:r>
            <a:r>
              <a:rPr lang="en-US" dirty="0"/>
              <a:t>corresponds with a moderate to severe concentration.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Icterus:</a:t>
            </a:r>
            <a:r>
              <a:rPr lang="en-US" dirty="0"/>
              <a:t> No interference was observed with samples containing up to 15mg/</a:t>
            </a:r>
            <a:r>
              <a:rPr lang="en-US" dirty="0" err="1"/>
              <a:t>dL</a:t>
            </a:r>
            <a:r>
              <a:rPr lang="en-US" dirty="0"/>
              <a:t> </a:t>
            </a:r>
            <a:r>
              <a:rPr lang="en-US" dirty="0" smtClean="0"/>
              <a:t>bilirubin</a:t>
            </a:r>
          </a:p>
          <a:p>
            <a:r>
              <a:rPr lang="en-US" dirty="0" smtClean="0"/>
              <a:t>     (</a:t>
            </a:r>
            <a:r>
              <a:rPr lang="en-US" dirty="0"/>
              <a:t>conjugated as well as unconjugated), which corresponds with a moderate to </a:t>
            </a:r>
            <a:r>
              <a:rPr lang="en-US" dirty="0" smtClean="0"/>
              <a:t>severe</a:t>
            </a:r>
          </a:p>
          <a:p>
            <a:r>
              <a:rPr lang="en-US" dirty="0" smtClean="0"/>
              <a:t>      concentration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Rheumatoid factor: </a:t>
            </a:r>
            <a:r>
              <a:rPr lang="en-US" dirty="0"/>
              <a:t>No interference was observed up to 30U/mL RF, with </a:t>
            </a:r>
            <a:r>
              <a:rPr lang="en-US" dirty="0" smtClean="0"/>
              <a:t>corresponds</a:t>
            </a:r>
          </a:p>
          <a:p>
            <a:r>
              <a:rPr lang="en-US" dirty="0" smtClean="0"/>
              <a:t>      with </a:t>
            </a:r>
            <a:r>
              <a:rPr lang="en-US" dirty="0"/>
              <a:t>a 2-fold concentration of normal.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Anti CD20 antibodies: </a:t>
            </a:r>
            <a:r>
              <a:rPr lang="en-US" dirty="0"/>
              <a:t>No interference was observed up to a level of 200µg/mL,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which </a:t>
            </a:r>
            <a:r>
              <a:rPr lang="en-US" dirty="0"/>
              <a:t>corresponds to the upper level of serum concentrations found after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Rituximab </a:t>
            </a:r>
            <a:r>
              <a:rPr lang="en-US" dirty="0"/>
              <a:t>administration.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 smtClean="0"/>
              <a:t>Interferences – ADAMTS13 Assays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2987" y="2397659"/>
            <a:ext cx="3457013" cy="11490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66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66"/>
                </a:solidFill>
                <a:latin typeface="+mj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+mj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66"/>
                </a:solidFill>
                <a:latin typeface="+mj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66"/>
                </a:solidFill>
                <a:latin typeface="+mj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5725" lvl="1" indent="0" eaLnBrk="1" hangingPunct="1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nconjugated bilirubin interferes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with 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</a:rPr>
              <a:t>fluorogenic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assays:</a:t>
            </a:r>
          </a:p>
          <a:p>
            <a:pPr marL="85725" lvl="1" indent="0" eaLnBrk="1" hangingPunct="1">
              <a:lnSpc>
                <a:spcPct val="90000"/>
              </a:lnSpc>
              <a:buNone/>
            </a:pPr>
            <a:endParaRPr lang="en-US" sz="1800" b="1" dirty="0" smtClean="0"/>
          </a:p>
          <a:p>
            <a:pPr marL="371475"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800" b="1" dirty="0" smtClean="0"/>
          </a:p>
          <a:p>
            <a:pPr marL="371475"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1800" b="1" dirty="0"/>
          </a:p>
          <a:p>
            <a:pPr marL="85725" lvl="1" indent="0" eaLnBrk="1" hangingPunct="1">
              <a:lnSpc>
                <a:spcPct val="90000"/>
              </a:lnSpc>
              <a:buNone/>
            </a:pPr>
            <a:endParaRPr lang="en-GB" sz="2400" dirty="0"/>
          </a:p>
          <a:p>
            <a:pPr marL="85725" lvl="1" indent="0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sz="1800" dirty="0" smtClean="0"/>
          </a:p>
          <a:p>
            <a:pPr lvl="1" eaLnBrk="1" hangingPunct="1">
              <a:lnSpc>
                <a:spcPct val="90000"/>
              </a:lnSpc>
            </a:pPr>
            <a:endParaRPr lang="en-GB" sz="900" dirty="0" smtClean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3AA9336-8E93-4E5C-A5E3-8FE0D1370567}" type="slidenum">
              <a:rPr lang="de-DE" sz="1200" smtClean="0">
                <a:solidFill>
                  <a:prstClr val="black">
                    <a:tint val="75000"/>
                  </a:prstClr>
                </a:solidFill>
              </a:rPr>
              <a:pPr algn="r"/>
              <a:t>7</a:t>
            </a:fld>
            <a:endParaRPr lang="de-DE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" y="3276600"/>
            <a:ext cx="384956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m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99218"/>
              </p:ext>
            </p:extLst>
          </p:nvPr>
        </p:nvGraphicFramePr>
        <p:xfrm>
          <a:off x="4800600" y="2796828"/>
          <a:ext cx="3289788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4590861" y="5634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b="1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de-AT" b="1" dirty="0">
                <a:latin typeface="Calibri" pitchFamily="34" charset="0"/>
                <a:cs typeface="Calibri" pitchFamily="34" charset="0"/>
              </a:rPr>
              <a:t>interference of unconjugated bilirubin during measurement independent of ADAMTS-13 concentration </a:t>
            </a:r>
            <a:r>
              <a:rPr lang="de-AT" b="1" dirty="0" smtClean="0">
                <a:latin typeface="Calibri" pitchFamily="34" charset="0"/>
                <a:cs typeface="Calibri" pitchFamily="34" charset="0"/>
              </a:rPr>
              <a:t>range</a:t>
            </a:r>
            <a:endParaRPr lang="de-AT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44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Fluorogenic</a:t>
            </a:r>
            <a:r>
              <a:rPr lang="en-US" dirty="0" smtClean="0"/>
              <a:t> Assays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0" y="1371600"/>
            <a:ext cx="0" cy="498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87" y="1497594"/>
            <a:ext cx="1685925" cy="170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72400" y="3248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Plate is washed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4550874" y="1497594"/>
            <a:ext cx="3570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TECHNOZYM® ADAMTS-13 Activity ELISA</a:t>
            </a:r>
          </a:p>
        </p:txBody>
      </p:sp>
    </p:spTree>
    <p:extLst>
      <p:ext uri="{BB962C8B-B14F-4D97-AF65-F5344CB8AC3E}">
        <p14:creationId xmlns:p14="http://schemas.microsoft.com/office/powerpoint/2010/main" val="3819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Interferences – </a:t>
            </a:r>
            <a:r>
              <a:rPr lang="en-US" b="1" dirty="0"/>
              <a:t>TECHNOZYM® ADAMTS-13 Activity ELISA</a:t>
            </a:r>
          </a:p>
        </p:txBody>
      </p:sp>
      <p:sp>
        <p:nvSpPr>
          <p:cNvPr id="5" name="Textfeld 50"/>
          <p:cNvSpPr txBox="1"/>
          <p:nvPr/>
        </p:nvSpPr>
        <p:spPr>
          <a:xfrm>
            <a:off x="1676400" y="4724400"/>
            <a:ext cx="6238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 smtClean="0">
                <a:latin typeface="Calibri" pitchFamily="34" charset="0"/>
                <a:cs typeface="Calibri" pitchFamily="34" charset="0"/>
              </a:rPr>
              <a:t>No interference of hemolysis, lipemia, conjugated bilirubin and rheumatoid factor during measurement. </a:t>
            </a:r>
          </a:p>
        </p:txBody>
      </p:sp>
      <p:pic>
        <p:nvPicPr>
          <p:cNvPr id="6" name="Grafik 5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77" y="1635030"/>
            <a:ext cx="1872207" cy="133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5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9923"/>
            <a:ext cx="2016249" cy="13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5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87" y="3011311"/>
            <a:ext cx="2114512" cy="13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75" y="2975871"/>
            <a:ext cx="2236697" cy="1376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0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2" y="2650"/>
            <a:ext cx="8229600" cy="1143000"/>
          </a:xfrm>
        </p:spPr>
        <p:txBody>
          <a:bodyPr/>
          <a:lstStyle/>
          <a:p>
            <a:r>
              <a:rPr lang="en-US" b="1" dirty="0" smtClean="0"/>
              <a:t>Analysis of Results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76" y="6400800"/>
            <a:ext cx="3962400" cy="365125"/>
          </a:xfrm>
        </p:spPr>
        <p:txBody>
          <a:bodyPr/>
          <a:lstStyle/>
          <a:p>
            <a:pPr algn="l"/>
            <a:r>
              <a:rPr lang="en-US" dirty="0" smtClean="0"/>
              <a:t>ML-00-00292Rev02_ADAMTS-13ActivityAssayTechnicalTips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77684"/>
            <a:ext cx="844750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Reader settings should be established with the aid of your instrument’s technical </a:t>
            </a:r>
          </a:p>
          <a:p>
            <a:r>
              <a:rPr lang="en-US" dirty="0"/>
              <a:t> </a:t>
            </a:r>
            <a:r>
              <a:rPr lang="en-US" dirty="0" smtClean="0"/>
              <a:t>     support &amp;/or internal IT department.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Evaluation software (Excel spreadsheet with calculations) is available from Technoclone to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convert raw OD values to IU/mL , though most readers can do this as well. 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a reference curve: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X-axis = ADAMTS-13 activity (IU/mL)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Y-axis = extinction at 450nm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Graph a linear-linear plot with a </a:t>
            </a:r>
            <a:r>
              <a:rPr lang="en-US" sz="1600" u="sng" dirty="0" smtClean="0"/>
              <a:t>best</a:t>
            </a:r>
            <a:r>
              <a:rPr lang="en-US" sz="1600" dirty="0" smtClean="0"/>
              <a:t> </a:t>
            </a:r>
            <a:r>
              <a:rPr lang="en-US" sz="1600" u="sng" dirty="0" smtClean="0"/>
              <a:t>fit</a:t>
            </a:r>
            <a:r>
              <a:rPr lang="en-US" sz="1600" dirty="0" smtClean="0"/>
              <a:t> curve.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Validity of the test is assessed using the calculated control values.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91000"/>
            <a:ext cx="50101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24" y="215741"/>
            <a:ext cx="1071688" cy="8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1049</Words>
  <Application>Microsoft Office PowerPoint</Application>
  <PresentationFormat>On-screen Show (4:3)</PresentationFormat>
  <Paragraphs>182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ADAMTS-13 Activity Assay for Research Use Only in US &amp; Canada</vt:lpstr>
      <vt:lpstr>Assay &amp; Reagent Prep</vt:lpstr>
      <vt:lpstr>Reagent Info &amp; Storage</vt:lpstr>
      <vt:lpstr>Sample Dilution &amp; Preparation</vt:lpstr>
      <vt:lpstr>Assay Tips</vt:lpstr>
      <vt:lpstr>Limitations &amp; Interferences</vt:lpstr>
      <vt:lpstr>Interferences – ADAMTS13 Assays</vt:lpstr>
      <vt:lpstr>Interferences – TECHNOZYM® ADAMTS-13 Activity ELISA</vt:lpstr>
      <vt:lpstr>Analysis of Results</vt:lpstr>
      <vt:lpstr>Lot-to-Lot Qualification Suggestions</vt:lpstr>
      <vt:lpstr>Method to Prepare Low-Activity  Samples</vt:lpstr>
      <vt:lpstr>Training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Hambleton</dc:creator>
  <cp:lastModifiedBy>Katie Higdon</cp:lastModifiedBy>
  <cp:revision>44</cp:revision>
  <cp:lastPrinted>2017-06-14T11:37:54Z</cp:lastPrinted>
  <dcterms:created xsi:type="dcterms:W3CDTF">2016-06-30T12:01:02Z</dcterms:created>
  <dcterms:modified xsi:type="dcterms:W3CDTF">2017-06-14T14:35:54Z</dcterms:modified>
</cp:coreProperties>
</file>