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6" r:id="rId6"/>
    <p:sldId id="267" r:id="rId7"/>
    <p:sldId id="273" r:id="rId8"/>
    <p:sldId id="278" r:id="rId9"/>
    <p:sldId id="264" r:id="rId10"/>
    <p:sldId id="340" r:id="rId11"/>
    <p:sldId id="302" r:id="rId12"/>
    <p:sldId id="315" r:id="rId13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5"/>
      <p:bold r:id="rId16"/>
      <p:italic r:id="rId17"/>
      <p:boldItalic r:id="rId18"/>
    </p:embeddedFont>
    <p:embeddedFont>
      <p:font typeface="IBM Plex Sans Medium" panose="020B0603050203000203" pitchFamily="34" charset="0"/>
      <p:regular r:id="rId19"/>
      <p:bold r:id="rId20"/>
      <p:italic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A6D732-2CD5-4308-A2C5-8190A7AE74A3}">
  <a:tblStyle styleId="{31A6D732-2CD5-4308-A2C5-8190A7AE74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6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38212783d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38212783d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1173cd2569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1173cd2569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7fc7cc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7fc7cc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710476b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710476b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fc7cce3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fc7cce3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2"/>
          </p:nvPr>
        </p:nvSpPr>
        <p:spPr>
          <a:xfrm>
            <a:off x="3312000" y="1554825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3312000" y="1948925"/>
            <a:ext cx="2016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3"/>
          </p:nvPr>
        </p:nvSpPr>
        <p:spPr>
          <a:xfrm>
            <a:off x="3815400" y="3079625"/>
            <a:ext cx="201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4"/>
          </p:nvPr>
        </p:nvSpPr>
        <p:spPr>
          <a:xfrm>
            <a:off x="3815402" y="3473725"/>
            <a:ext cx="2016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7" y="117700"/>
            <a:ext cx="2441750" cy="14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4908025" y="15974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1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720000" y="3526500"/>
            <a:ext cx="358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414780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51"/>
          <p:cNvGrpSpPr/>
          <p:nvPr/>
        </p:nvGrpSpPr>
        <p:grpSpPr>
          <a:xfrm>
            <a:off x="7068309" y="279305"/>
            <a:ext cx="2075906" cy="387206"/>
            <a:chOff x="1298650" y="3255600"/>
            <a:chExt cx="3427850" cy="639375"/>
          </a:xfrm>
        </p:grpSpPr>
        <p:sp>
          <p:nvSpPr>
            <p:cNvPr id="542" name="Google Shape;542;p5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51"/>
          <p:cNvSpPr/>
          <p:nvPr/>
        </p:nvSpPr>
        <p:spPr>
          <a:xfrm rot="5400000">
            <a:off x="4162050" y="4515197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51"/>
          <p:cNvGrpSpPr/>
          <p:nvPr/>
        </p:nvGrpSpPr>
        <p:grpSpPr>
          <a:xfrm>
            <a:off x="4494745" y="4545557"/>
            <a:ext cx="2631411" cy="338687"/>
            <a:chOff x="198225" y="4390550"/>
            <a:chExt cx="3765075" cy="484600"/>
          </a:xfrm>
        </p:grpSpPr>
        <p:sp>
          <p:nvSpPr>
            <p:cNvPr id="546" name="Google Shape;546;p5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0" r:id="rId5"/>
    <p:sldLayoutId id="2147483661" r:id="rId6"/>
    <p:sldLayoutId id="2147483668" r:id="rId7"/>
    <p:sldLayoutId id="2147483670" r:id="rId8"/>
    <p:sldLayoutId id="2147483671" r:id="rId9"/>
    <p:sldLayoutId id="2147483678" r:id="rId10"/>
    <p:sldLayoutId id="2147483695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915338" y="1111120"/>
            <a:ext cx="41892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The Future Of Medicine</a:t>
            </a:r>
            <a:endParaRPr sz="4800" dirty="0"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4954800" y="2932137"/>
            <a:ext cx="381794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How ChatGPT can revolutionize health care</a:t>
            </a:r>
            <a:endParaRPr sz="180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/>
          <p:cNvSpPr txBox="1">
            <a:spLocks noGrp="1"/>
          </p:cNvSpPr>
          <p:nvPr>
            <p:ph type="title"/>
          </p:nvPr>
        </p:nvSpPr>
        <p:spPr>
          <a:xfrm>
            <a:off x="682286" y="130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of ChatGPT</a:t>
            </a:r>
            <a:endParaRPr dirty="0"/>
          </a:p>
        </p:txBody>
      </p:sp>
      <p:pic>
        <p:nvPicPr>
          <p:cNvPr id="808" name="Google Shape;808;p72"/>
          <p:cNvPicPr preferRelativeResize="0"/>
          <p:nvPr/>
        </p:nvPicPr>
        <p:blipFill>
          <a:blip r:embed="rId3"/>
          <a:srcRect t="667" b="667"/>
          <a:stretch/>
        </p:blipFill>
        <p:spPr>
          <a:xfrm>
            <a:off x="7110612" y="3974198"/>
            <a:ext cx="904085" cy="904085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9" name="Google Shape;809;p72"/>
          <p:cNvPicPr preferRelativeResize="0"/>
          <p:nvPr/>
        </p:nvPicPr>
        <p:blipFill>
          <a:blip r:embed="rId4"/>
          <a:srcRect/>
          <a:stretch/>
        </p:blipFill>
        <p:spPr>
          <a:xfrm>
            <a:off x="992761" y="793770"/>
            <a:ext cx="852230" cy="85223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0" name="Google Shape;810;p72"/>
          <p:cNvSpPr/>
          <p:nvPr/>
        </p:nvSpPr>
        <p:spPr>
          <a:xfrm>
            <a:off x="2056945" y="1066054"/>
            <a:ext cx="5320131" cy="59765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2"/>
          <p:cNvSpPr/>
          <p:nvPr/>
        </p:nvSpPr>
        <p:spPr>
          <a:xfrm>
            <a:off x="2993980" y="1761492"/>
            <a:ext cx="3863727" cy="3116791"/>
          </a:xfrm>
          <a:prstGeom prst="snip2DiagRect">
            <a:avLst>
              <a:gd name="adj1" fmla="val 0"/>
              <a:gd name="adj2" fmla="val 149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72"/>
          <p:cNvSpPr txBox="1">
            <a:spLocks noGrp="1"/>
          </p:cNvSpPr>
          <p:nvPr>
            <p:ph type="subTitle" idx="1"/>
          </p:nvPr>
        </p:nvSpPr>
        <p:spPr>
          <a:xfrm>
            <a:off x="2164768" y="1009800"/>
            <a:ext cx="5212308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you write a treatment plan for my patient who was diagnosed with type 2 diabetes in my family medicine office.</a:t>
            </a:r>
            <a:endParaRPr dirty="0"/>
          </a:p>
        </p:txBody>
      </p:sp>
      <p:grpSp>
        <p:nvGrpSpPr>
          <p:cNvPr id="816" name="Google Shape;816;p72"/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/>
          <p:cNvGrpSpPr/>
          <p:nvPr/>
        </p:nvGrpSpPr>
        <p:grpSpPr>
          <a:xfrm rot="10800000" flipH="1">
            <a:off x="6857708" y="1557303"/>
            <a:ext cx="2947684" cy="527672"/>
            <a:chOff x="1358103" y="3291921"/>
            <a:chExt cx="3368397" cy="603054"/>
          </a:xfrm>
        </p:grpSpPr>
        <p:sp>
          <p:nvSpPr>
            <p:cNvPr id="820" name="Google Shape;820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/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/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13;p72">
            <a:extLst>
              <a:ext uri="{FF2B5EF4-FFF2-40B4-BE49-F238E27FC236}">
                <a16:creationId xmlns:a16="http://schemas.microsoft.com/office/drawing/2014/main" id="{DF4E9FEB-FE09-6BCC-889B-66D657DAB4F0}"/>
              </a:ext>
            </a:extLst>
          </p:cNvPr>
          <p:cNvSpPr txBox="1">
            <a:spLocks/>
          </p:cNvSpPr>
          <p:nvPr/>
        </p:nvSpPr>
        <p:spPr>
          <a:xfrm>
            <a:off x="2993980" y="1761491"/>
            <a:ext cx="3863727" cy="31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None/>
              <a:defRPr sz="1400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dirty="0"/>
              <a:t>Treatment plan:</a:t>
            </a:r>
          </a:p>
          <a:p>
            <a:pPr marL="342900" indent="-342900">
              <a:buAutoNum type="arabicPeriod"/>
            </a:pPr>
            <a:r>
              <a:rPr lang="en-US" dirty="0"/>
              <a:t>Education: Educate patient on type 2 diabetes, including risks factors, sign and symptoms, potential complications, and the importance of self management.</a:t>
            </a:r>
          </a:p>
          <a:p>
            <a:pPr marL="342900" indent="-342900">
              <a:buAutoNum type="arabicPeriod"/>
            </a:pPr>
            <a:r>
              <a:rPr lang="en-US" dirty="0"/>
              <a:t>Blood sugar monitoring: Provide patient with a glucometer to monitor their blood sugar levels at home.</a:t>
            </a:r>
          </a:p>
          <a:p>
            <a:pPr marL="342900" indent="-342900">
              <a:buAutoNum type="arabicPeriod"/>
            </a:pPr>
            <a:r>
              <a:rPr lang="en-US" dirty="0"/>
              <a:t>Referral to a dietitian: Provide patient with a referral to dietitian to help them develop a personalized meal plan that is tailored to their individual needs and health goals.</a:t>
            </a:r>
          </a:p>
        </p:txBody>
      </p:sp>
    </p:spTree>
    <p:extLst>
      <p:ext uri="{BB962C8B-B14F-4D97-AF65-F5344CB8AC3E}">
        <p14:creationId xmlns:p14="http://schemas.microsoft.com/office/powerpoint/2010/main" val="12286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107"/>
          <p:cNvGrpSpPr/>
          <p:nvPr/>
        </p:nvGrpSpPr>
        <p:grpSpPr>
          <a:xfrm>
            <a:off x="2230895" y="1223127"/>
            <a:ext cx="4377415" cy="2225595"/>
            <a:chOff x="238125" y="1038125"/>
            <a:chExt cx="7146800" cy="3633625"/>
          </a:xfrm>
        </p:grpSpPr>
        <p:sp>
          <p:nvSpPr>
            <p:cNvPr id="1931" name="Google Shape;1931;p107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07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07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07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07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07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07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07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07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07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07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07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07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07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07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07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07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07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07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07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07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07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07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07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07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07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07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07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07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07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07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07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07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07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07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07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07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07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07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07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07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07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07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07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07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07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07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07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07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07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07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07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07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07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07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07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07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07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07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07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07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07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07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07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07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07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07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07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07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07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07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07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07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07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07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07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07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07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07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07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07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07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07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07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07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07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07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07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07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07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07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07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07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07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07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07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07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07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07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07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07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07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07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07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07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07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07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07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07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07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07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07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07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07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07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07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07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07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07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07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07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07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07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07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07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07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07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07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07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07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07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07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07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07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07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07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07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07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07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07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07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07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07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07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07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07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07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07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07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07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07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07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07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07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07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07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07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07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07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07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07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07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07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07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07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07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07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07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07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07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07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07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07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07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07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07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07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07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07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07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07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07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07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07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07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07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07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07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07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07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07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07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07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07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07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07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07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07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07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07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07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07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07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07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07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07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07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07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07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07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07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07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07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07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07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07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07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07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07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07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07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07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07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07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07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07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07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07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07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07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07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07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07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07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07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07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07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07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07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07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07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07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07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07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07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07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07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07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07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07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07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07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07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07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07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07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07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07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07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07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07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07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07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07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07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07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07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07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07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07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07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07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07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07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07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07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07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07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07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07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07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07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07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07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07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07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07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07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07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07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07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07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07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07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07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07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07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07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07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07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07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07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07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07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07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07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07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07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07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07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07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07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07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07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07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07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07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07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07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07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07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07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07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07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07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07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07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07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07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07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07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07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07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07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07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07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07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07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07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07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07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07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07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07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07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07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07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07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07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07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07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07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07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07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07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07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07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07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07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07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07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07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07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07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07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07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07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07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07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07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7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7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7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7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7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7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7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7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7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7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7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7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7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7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07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07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07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07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07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07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07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07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07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07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07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07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07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07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07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07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07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07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07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07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07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07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07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07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07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07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07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07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07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07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07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07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07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07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07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07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07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07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07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07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07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07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07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07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07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07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07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07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07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07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07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07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07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07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07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07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07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07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07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07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07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07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07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07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07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07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07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07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07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07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07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07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07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07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07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07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07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07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07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07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07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07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07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07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07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07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07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07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07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07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07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07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07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07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07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07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07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07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07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07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07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07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07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07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07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07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07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07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07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07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07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07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07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07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07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07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07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07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07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07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07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07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07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07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07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07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07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07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07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07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07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07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07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07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07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07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07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07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07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07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07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07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07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07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07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07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07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07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07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07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07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07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07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07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07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07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07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07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07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07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07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07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07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07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07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07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07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07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07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07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07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07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07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07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07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07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07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07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07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07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07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07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07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07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07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07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07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07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07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07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07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07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07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07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07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07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07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07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07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07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07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07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07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07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07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07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07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07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07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07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07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07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07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07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07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07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07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07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07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07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07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07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07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07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07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07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07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07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07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07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07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07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07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07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07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07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07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07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07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07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07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07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07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07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07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07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07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07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07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07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07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07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07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07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07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07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07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07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07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07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07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07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07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07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07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07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07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07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07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07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07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07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7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07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07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07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07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07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07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07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07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07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07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07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07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07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07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07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07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07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07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07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07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07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07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07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07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07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07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07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07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07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07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07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07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07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07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07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07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07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07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07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07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07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07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07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07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07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07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07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07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07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07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07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07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07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07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07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07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07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07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07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07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07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07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07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07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07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07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07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07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07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07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07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07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07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07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07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07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07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07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07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07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07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07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07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07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07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07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07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07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07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07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07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07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07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07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07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07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07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07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07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07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07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07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07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07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07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07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07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07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07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07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07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07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07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07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07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07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07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07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07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07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07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07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07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07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07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07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07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07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07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07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07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07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07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07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07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07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07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07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07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07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07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07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07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07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07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07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07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07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07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07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07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07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07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07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07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07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07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07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07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07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07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07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07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07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07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07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07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07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07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07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07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07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07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07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07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07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07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07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07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07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07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07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07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07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07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07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07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07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07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07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07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07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07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07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07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07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07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07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07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07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07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07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07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07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07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07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07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07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07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07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07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07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07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07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07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07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07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07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07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07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07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07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07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07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07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07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07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07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07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07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07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07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07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07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07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07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07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07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07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07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07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07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07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07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07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07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07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07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07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07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07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07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07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07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07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07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07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07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07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07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07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07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07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07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07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07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07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07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07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07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07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07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07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07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07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07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07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07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07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07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07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07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07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07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07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07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07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07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07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07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07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07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07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07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07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07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07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07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07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07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07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07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07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07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07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07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07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07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07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07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07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07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07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07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07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07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07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07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07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07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07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07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07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07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07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07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07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07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07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07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07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7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07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07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7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7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7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7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07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07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07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07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07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07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07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07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07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07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07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07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07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07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07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07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07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07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07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07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07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07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07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07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07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07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07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07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07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07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07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7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7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7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7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7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7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7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7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7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7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7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7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7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7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7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7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7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7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7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7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7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7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7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7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7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7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7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7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7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7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7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7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7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7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7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7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7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7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7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7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7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7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7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7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7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7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7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7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7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7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7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7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7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7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7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7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7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07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7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7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7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7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7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7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7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7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7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7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7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7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7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7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7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7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7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7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7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7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7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7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7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7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7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7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7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7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7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7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7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7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7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7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7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7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7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7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7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7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7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7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7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7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7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7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7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7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7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7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7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7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7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7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7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7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7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7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7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7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7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7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07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7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7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7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7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7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7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7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7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7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7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7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7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7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7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7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7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7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7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7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7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7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7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7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7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7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7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7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7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7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7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7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7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7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7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7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7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7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7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7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7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7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7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7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7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7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7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7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7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7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7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7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7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7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7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7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7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7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7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7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7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7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7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7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7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7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7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7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7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7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7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7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7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7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7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7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7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7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7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7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7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7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7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7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7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7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7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7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7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7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7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7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7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7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7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7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7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7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7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7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7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7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07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7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7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7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7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7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7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7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7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7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7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7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7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7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7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7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7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7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7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7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7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7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7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7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7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7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7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7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7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7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7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7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7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7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7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7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7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7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7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7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7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7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7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7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7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7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7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7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7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7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7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7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7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7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7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7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7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07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07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07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07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07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07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07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07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07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07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07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07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07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07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07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07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07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07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07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07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07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07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07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07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7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07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7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07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7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07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07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07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7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7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7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7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7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7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7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7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7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7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7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7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7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7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07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07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07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07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07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07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07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07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07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07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07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07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07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07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07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07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07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07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07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07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07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07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07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07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07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07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07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07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07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07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07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07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07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07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07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07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07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07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07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07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07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07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07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07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07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07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07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07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07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07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07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07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07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07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07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07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07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07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07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07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07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07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07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07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07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07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07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07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07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07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07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07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07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07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07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07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07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07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07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07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07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07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07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07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07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07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07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07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07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07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07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07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07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07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07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07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07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07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07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07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07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07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07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07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07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07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07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07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07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07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07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07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07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07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07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07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07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07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07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07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07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07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07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07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07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07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07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07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07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07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07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07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07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07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07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07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07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07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07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07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07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07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07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07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07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07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07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07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07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07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07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07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07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07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07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07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07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07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07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07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07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07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07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07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07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07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07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07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07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07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07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07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07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07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07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07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07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07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07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07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07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07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07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07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07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07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07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07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07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07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07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07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07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07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07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07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07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07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07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07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07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07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07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07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07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07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07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07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07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07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07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07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07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>
                <a:alpha val="62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3" name="Google Shape;3503;p107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Quesiton</a:t>
            </a:r>
            <a:endParaRPr dirty="0"/>
          </a:p>
        </p:txBody>
      </p:sp>
      <p:sp>
        <p:nvSpPr>
          <p:cNvPr id="3504" name="Google Shape;3504;p107"/>
          <p:cNvSpPr/>
          <p:nvPr/>
        </p:nvSpPr>
        <p:spPr>
          <a:xfrm flipH="1">
            <a:off x="7180975" y="1741825"/>
            <a:ext cx="1308900" cy="1308900"/>
          </a:xfrm>
          <a:prstGeom prst="pie">
            <a:avLst>
              <a:gd name="adj1" fmla="val 8281671"/>
              <a:gd name="adj2" fmla="val 16200000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107"/>
          <p:cNvSpPr/>
          <p:nvPr/>
        </p:nvSpPr>
        <p:spPr>
          <a:xfrm flipH="1">
            <a:off x="714125" y="1741825"/>
            <a:ext cx="1308900" cy="13089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107"/>
          <p:cNvSpPr txBox="1"/>
          <p:nvPr/>
        </p:nvSpPr>
        <p:spPr>
          <a:xfrm>
            <a:off x="714125" y="3122350"/>
            <a:ext cx="1479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7" name="Google Shape;3507;p107"/>
          <p:cNvSpPr txBox="1"/>
          <p:nvPr/>
        </p:nvSpPr>
        <p:spPr>
          <a:xfrm>
            <a:off x="714000" y="3533900"/>
            <a:ext cx="2197200" cy="5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</a:t>
            </a:r>
            <a:r>
              <a:rPr lang="en-CA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</a:t>
            </a: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 research is needed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08" name="Google Shape;3508;p107"/>
          <p:cNvSpPr txBox="1"/>
          <p:nvPr/>
        </p:nvSpPr>
        <p:spPr>
          <a:xfrm>
            <a:off x="6943175" y="3122350"/>
            <a:ext cx="1479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Yes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9" name="Google Shape;3509;p107"/>
          <p:cNvSpPr txBox="1"/>
          <p:nvPr/>
        </p:nvSpPr>
        <p:spPr>
          <a:xfrm>
            <a:off x="6225275" y="3533900"/>
            <a:ext cx="21972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</a:t>
            </a:r>
            <a:r>
              <a:rPr lang="en-CA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</a:t>
            </a: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uld still be used for improving patient care and outcomes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10" name="Google Shape;3510;p107"/>
          <p:cNvSpPr/>
          <p:nvPr/>
        </p:nvSpPr>
        <p:spPr>
          <a:xfrm>
            <a:off x="838426" y="1879674"/>
            <a:ext cx="1037700" cy="103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75%</a:t>
            </a:r>
            <a:endParaRPr sz="24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11" name="Google Shape;3511;p107"/>
          <p:cNvSpPr/>
          <p:nvPr/>
        </p:nvSpPr>
        <p:spPr>
          <a:xfrm>
            <a:off x="7316574" y="1882879"/>
            <a:ext cx="1037700" cy="103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25%</a:t>
            </a:r>
            <a:endParaRPr sz="24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512" name="Google Shape;3512;p107"/>
          <p:cNvCxnSpPr>
            <a:stCxn id="3506" idx="3"/>
          </p:cNvCxnSpPr>
          <p:nvPr/>
        </p:nvCxnSpPr>
        <p:spPr>
          <a:xfrm rot="10800000" flipH="1">
            <a:off x="2193425" y="2086300"/>
            <a:ext cx="790500" cy="1264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3" name="Google Shape;3513;p107"/>
          <p:cNvCxnSpPr>
            <a:stCxn id="3508" idx="1"/>
          </p:cNvCxnSpPr>
          <p:nvPr/>
        </p:nvCxnSpPr>
        <p:spPr>
          <a:xfrm rot="10800000">
            <a:off x="4392575" y="2581900"/>
            <a:ext cx="2550600" cy="76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20"/>
          <p:cNvSpPr txBox="1">
            <a:spLocks noGrp="1"/>
          </p:cNvSpPr>
          <p:nvPr>
            <p:ph type="title"/>
          </p:nvPr>
        </p:nvSpPr>
        <p:spPr>
          <a:xfrm>
            <a:off x="719999" y="375275"/>
            <a:ext cx="4255049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YOu!</a:t>
            </a:r>
            <a:endParaRPr dirty="0"/>
          </a:p>
        </p:txBody>
      </p:sp>
      <p:sp>
        <p:nvSpPr>
          <p:cNvPr id="3879" name="Google Shape;3879;p120"/>
          <p:cNvSpPr txBox="1">
            <a:spLocks noGrp="1"/>
          </p:cNvSpPr>
          <p:nvPr>
            <p:ph type="subTitle" idx="1"/>
          </p:nvPr>
        </p:nvSpPr>
        <p:spPr>
          <a:xfrm>
            <a:off x="713100" y="12668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question?</a:t>
            </a:r>
            <a:endParaRPr dirty="0"/>
          </a:p>
        </p:txBody>
      </p:sp>
      <p:pic>
        <p:nvPicPr>
          <p:cNvPr id="3888" name="Google Shape;388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120"/>
          <p:cNvSpPr/>
          <p:nvPr/>
        </p:nvSpPr>
        <p:spPr>
          <a:xfrm rot="5400000">
            <a:off x="4746025" y="1542922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20"/>
          <p:cNvSpPr/>
          <p:nvPr/>
        </p:nvSpPr>
        <p:spPr>
          <a:xfrm rot="5400000">
            <a:off x="4746025" y="1969672"/>
            <a:ext cx="333300" cy="332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8771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ChatGPT?</a:t>
            </a:r>
            <a:endParaRPr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609997" y="1846788"/>
            <a:ext cx="7704000" cy="1733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" sz="1600" dirty="0"/>
              <a:t>Artificial intelligence tool which uses natural language processing technology.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" sz="16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sz="16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" sz="1600" dirty="0"/>
              <a:t>It is designed to understand language and generate responses in a conversational manner.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/>
          <p:nvPr/>
        </p:nvSpPr>
        <p:spPr>
          <a:xfrm>
            <a:off x="2834286" y="1232023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5629217" y="950038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4"/>
          <p:cNvSpPr/>
          <p:nvPr/>
        </p:nvSpPr>
        <p:spPr>
          <a:xfrm>
            <a:off x="5913658" y="3059338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4"/>
          <p:cNvSpPr/>
          <p:nvPr/>
        </p:nvSpPr>
        <p:spPr>
          <a:xfrm>
            <a:off x="2133013" y="3472056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EHRS</a:t>
            </a:r>
            <a:endParaRPr dirty="0"/>
          </a:p>
        </p:txBody>
      </p:sp>
      <p:sp>
        <p:nvSpPr>
          <p:cNvPr id="664" name="Google Shape;664;p64"/>
          <p:cNvSpPr txBox="1">
            <a:spLocks noGrp="1"/>
          </p:cNvSpPr>
          <p:nvPr>
            <p:ph type="title" idx="2"/>
          </p:nvPr>
        </p:nvSpPr>
        <p:spPr>
          <a:xfrm>
            <a:off x="5141008" y="4007372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Education</a:t>
            </a:r>
            <a:endParaRPr dirty="0"/>
          </a:p>
        </p:txBody>
      </p:sp>
      <p:sp>
        <p:nvSpPr>
          <p:cNvPr id="666" name="Google Shape;666;p64"/>
          <p:cNvSpPr txBox="1">
            <a:spLocks noGrp="1"/>
          </p:cNvSpPr>
          <p:nvPr>
            <p:ph type="title" idx="4"/>
          </p:nvPr>
        </p:nvSpPr>
        <p:spPr>
          <a:xfrm>
            <a:off x="4531600" y="1734227"/>
            <a:ext cx="33077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Diagnosis and Treatment</a:t>
            </a:r>
            <a:endParaRPr dirty="0"/>
          </a:p>
        </p:txBody>
      </p:sp>
      <p:sp>
        <p:nvSpPr>
          <p:cNvPr id="667" name="Google Shape;667;p64"/>
          <p:cNvSpPr txBox="1">
            <a:spLocks noGrp="1"/>
          </p:cNvSpPr>
          <p:nvPr>
            <p:ph type="subTitle" idx="5"/>
          </p:nvPr>
        </p:nvSpPr>
        <p:spPr>
          <a:xfrm>
            <a:off x="1908422" y="2301231"/>
            <a:ext cx="266357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 for Electronic Health Records</a:t>
            </a:r>
            <a:endParaRPr dirty="0"/>
          </a:p>
        </p:txBody>
      </p:sp>
      <p:sp>
        <p:nvSpPr>
          <p:cNvPr id="670" name="Google Shape;670;p64"/>
          <p:cNvSpPr txBox="1">
            <a:spLocks noGrp="1"/>
          </p:cNvSpPr>
          <p:nvPr>
            <p:ph type="title" idx="9"/>
          </p:nvPr>
        </p:nvSpPr>
        <p:spPr>
          <a:xfrm>
            <a:off x="1152663" y="4326668"/>
            <a:ext cx="266357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Education</a:t>
            </a:r>
            <a:endParaRPr dirty="0"/>
          </a:p>
        </p:txBody>
      </p:sp>
      <p:sp>
        <p:nvSpPr>
          <p:cNvPr id="671" name="Google Shape;671;p64"/>
          <p:cNvSpPr txBox="1">
            <a:spLocks noGrp="1"/>
          </p:cNvSpPr>
          <p:nvPr>
            <p:ph type="title" idx="14"/>
          </p:nvPr>
        </p:nvSpPr>
        <p:spPr>
          <a:xfrm>
            <a:off x="2082213" y="358439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2" name="Google Shape;672;p64"/>
          <p:cNvSpPr txBox="1">
            <a:spLocks noGrp="1"/>
          </p:cNvSpPr>
          <p:nvPr>
            <p:ph type="title" idx="15"/>
          </p:nvPr>
        </p:nvSpPr>
        <p:spPr>
          <a:xfrm>
            <a:off x="5859361" y="3171674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4" name="Google Shape;674;p64"/>
          <p:cNvSpPr txBox="1">
            <a:spLocks noGrp="1"/>
          </p:cNvSpPr>
          <p:nvPr>
            <p:ph type="title" idx="8"/>
          </p:nvPr>
        </p:nvSpPr>
        <p:spPr>
          <a:xfrm>
            <a:off x="740625" y="1878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676" name="Google Shape;676;p64"/>
          <p:cNvSpPr txBox="1">
            <a:spLocks noGrp="1"/>
          </p:cNvSpPr>
          <p:nvPr>
            <p:ph type="title" idx="17"/>
          </p:nvPr>
        </p:nvSpPr>
        <p:spPr>
          <a:xfrm>
            <a:off x="5573172" y="1062390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7" name="Google Shape;677;p64"/>
          <p:cNvSpPr txBox="1">
            <a:spLocks noGrp="1"/>
          </p:cNvSpPr>
          <p:nvPr>
            <p:ph type="title" idx="18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78" name="Google Shape;678;p64"/>
          <p:cNvGrpSpPr/>
          <p:nvPr/>
        </p:nvGrpSpPr>
        <p:grpSpPr>
          <a:xfrm>
            <a:off x="903663" y="1394813"/>
            <a:ext cx="1154625" cy="430500"/>
            <a:chOff x="4042650" y="642025"/>
            <a:chExt cx="1154625" cy="430500"/>
          </a:xfrm>
        </p:grpSpPr>
        <p:sp>
          <p:nvSpPr>
            <p:cNvPr id="679" name="Google Shape;679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64"/>
          <p:cNvGrpSpPr/>
          <p:nvPr/>
        </p:nvGrpSpPr>
        <p:grpSpPr>
          <a:xfrm>
            <a:off x="7092295" y="552767"/>
            <a:ext cx="1154625" cy="430500"/>
            <a:chOff x="4042650" y="642025"/>
            <a:chExt cx="1154625" cy="430500"/>
          </a:xfrm>
        </p:grpSpPr>
        <p:sp>
          <p:nvSpPr>
            <p:cNvPr id="682" name="Google Shape;682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4042650" y="952850"/>
            <a:ext cx="502572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Language Processing</a:t>
            </a:r>
            <a:endParaRPr sz="3600" dirty="0"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1"/>
          </p:nvPr>
        </p:nvSpPr>
        <p:spPr>
          <a:xfrm>
            <a:off x="4152614" y="1876594"/>
            <a:ext cx="4840132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Digital versions of patient’s medical history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Unstructured data into structured one</a:t>
            </a:r>
            <a:endParaRPr dirty="0"/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750263"/>
            <a:ext cx="3635700" cy="3642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/>
          <p:cNvGrpSpPr/>
          <p:nvPr/>
        </p:nvGrpSpPr>
        <p:grpSpPr>
          <a:xfrm>
            <a:off x="4042650" y="160650"/>
            <a:ext cx="1154625" cy="4305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7486250" y="4122288"/>
            <a:ext cx="1154625" cy="4305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56" b="1456"/>
          <a:stretch/>
        </p:blipFill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794" name="Google Shape;794;p71"/>
          <p:cNvSpPr/>
          <p:nvPr/>
        </p:nvSpPr>
        <p:spPr>
          <a:xfrm>
            <a:off x="206375" y="152250"/>
            <a:ext cx="3768600" cy="4839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4354370" y="1210033"/>
            <a:ext cx="4631364" cy="666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Diagnosis and Treatment</a:t>
            </a:r>
            <a:endParaRPr sz="2800" dirty="0"/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4572000" y="2027303"/>
            <a:ext cx="2935705" cy="17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Diagnostic reports or recommendations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dirty="0"/>
              <a:t>Identify patterns and connections</a:t>
            </a:r>
            <a:endParaRPr sz="1800" dirty="0"/>
          </a:p>
        </p:txBody>
      </p:sp>
      <p:grpSp>
        <p:nvGrpSpPr>
          <p:cNvPr id="797" name="Google Shape;797;p71"/>
          <p:cNvGrpSpPr/>
          <p:nvPr/>
        </p:nvGrpSpPr>
        <p:grpSpPr>
          <a:xfrm flipH="1">
            <a:off x="4105370" y="426853"/>
            <a:ext cx="1154625" cy="430500"/>
            <a:chOff x="4042650" y="642025"/>
            <a:chExt cx="1154625" cy="430500"/>
          </a:xfrm>
        </p:grpSpPr>
        <p:sp>
          <p:nvSpPr>
            <p:cNvPr id="798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1"/>
          <p:cNvGrpSpPr/>
          <p:nvPr/>
        </p:nvGrpSpPr>
        <p:grpSpPr>
          <a:xfrm>
            <a:off x="6545016" y="4405718"/>
            <a:ext cx="2598996" cy="484774"/>
            <a:chOff x="1298650" y="3255600"/>
            <a:chExt cx="3427850" cy="639375"/>
          </a:xfrm>
        </p:grpSpPr>
        <p:sp>
          <p:nvSpPr>
            <p:cNvPr id="801" name="Google Shape;801;p7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"/>
          <p:cNvSpPr txBox="1">
            <a:spLocks noGrp="1"/>
          </p:cNvSpPr>
          <p:nvPr>
            <p:ph type="title"/>
          </p:nvPr>
        </p:nvSpPr>
        <p:spPr>
          <a:xfrm>
            <a:off x="682286" y="130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of ChatGPT</a:t>
            </a:r>
            <a:endParaRPr dirty="0"/>
          </a:p>
        </p:txBody>
      </p:sp>
      <p:pic>
        <p:nvPicPr>
          <p:cNvPr id="808" name="Google Shape;808;p72"/>
          <p:cNvPicPr preferRelativeResize="0"/>
          <p:nvPr/>
        </p:nvPicPr>
        <p:blipFill>
          <a:blip r:embed="rId3"/>
          <a:srcRect t="667" b="667"/>
          <a:stretch/>
        </p:blipFill>
        <p:spPr>
          <a:xfrm>
            <a:off x="7110612" y="3974198"/>
            <a:ext cx="904085" cy="904085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9" name="Google Shape;809;p72"/>
          <p:cNvPicPr preferRelativeResize="0"/>
          <p:nvPr/>
        </p:nvPicPr>
        <p:blipFill>
          <a:blip r:embed="rId4"/>
          <a:srcRect/>
          <a:stretch/>
        </p:blipFill>
        <p:spPr>
          <a:xfrm>
            <a:off x="992761" y="793770"/>
            <a:ext cx="852230" cy="85223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0" name="Google Shape;810;p72"/>
          <p:cNvSpPr/>
          <p:nvPr/>
        </p:nvSpPr>
        <p:spPr>
          <a:xfrm>
            <a:off x="2056945" y="1066054"/>
            <a:ext cx="5320131" cy="59765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2"/>
          <p:cNvSpPr/>
          <p:nvPr/>
        </p:nvSpPr>
        <p:spPr>
          <a:xfrm>
            <a:off x="2993980" y="1761492"/>
            <a:ext cx="3863727" cy="3221173"/>
          </a:xfrm>
          <a:prstGeom prst="snip2DiagRect">
            <a:avLst>
              <a:gd name="adj1" fmla="val 0"/>
              <a:gd name="adj2" fmla="val 149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72"/>
          <p:cNvSpPr txBox="1">
            <a:spLocks noGrp="1"/>
          </p:cNvSpPr>
          <p:nvPr>
            <p:ph type="subTitle" idx="1"/>
          </p:nvPr>
        </p:nvSpPr>
        <p:spPr>
          <a:xfrm>
            <a:off x="2164768" y="1009800"/>
            <a:ext cx="4945844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Emergency Department, physicians need to rule out which diagnoses when a patient presents with chest pain</a:t>
            </a:r>
            <a:endParaRPr dirty="0"/>
          </a:p>
        </p:txBody>
      </p:sp>
      <p:sp>
        <p:nvSpPr>
          <p:cNvPr id="815" name="Google Shape;815;p72"/>
          <p:cNvSpPr txBox="1">
            <a:spLocks noGrp="1"/>
          </p:cNvSpPr>
          <p:nvPr>
            <p:ph type="subTitle" idx="4"/>
          </p:nvPr>
        </p:nvSpPr>
        <p:spPr>
          <a:xfrm>
            <a:off x="2980413" y="1605772"/>
            <a:ext cx="3896685" cy="3168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Emergency Department, physicians need to rule out which diagnoses when a patient presents with chest pain?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Acute coronary syndrome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Pulmonary embolism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Aortic dissection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Pericarditis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Pneumonia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Anxiety disorder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Myocarditis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Pulmonary hypertension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Musculoskeletal pain</a:t>
            </a:r>
          </a:p>
        </p:txBody>
      </p:sp>
      <p:grpSp>
        <p:nvGrpSpPr>
          <p:cNvPr id="816" name="Google Shape;816;p72"/>
          <p:cNvGrpSpPr/>
          <p:nvPr/>
        </p:nvGrpSpPr>
        <p:grpSpPr>
          <a:xfrm flipH="1">
            <a:off x="-230" y="3862824"/>
            <a:ext cx="2947684" cy="527672"/>
            <a:chOff x="1358103" y="3291921"/>
            <a:chExt cx="3368397" cy="603054"/>
          </a:xfrm>
        </p:grpSpPr>
        <p:sp>
          <p:nvSpPr>
            <p:cNvPr id="817" name="Google Shape;817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72"/>
          <p:cNvGrpSpPr/>
          <p:nvPr/>
        </p:nvGrpSpPr>
        <p:grpSpPr>
          <a:xfrm rot="10800000" flipH="1">
            <a:off x="6857708" y="1557303"/>
            <a:ext cx="2947684" cy="527672"/>
            <a:chOff x="1358103" y="3291921"/>
            <a:chExt cx="3368397" cy="603054"/>
          </a:xfrm>
        </p:grpSpPr>
        <p:sp>
          <p:nvSpPr>
            <p:cNvPr id="820" name="Google Shape;820;p7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2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72"/>
          <p:cNvGrpSpPr/>
          <p:nvPr/>
        </p:nvGrpSpPr>
        <p:grpSpPr>
          <a:xfrm>
            <a:off x="7827710" y="4530982"/>
            <a:ext cx="943732" cy="306757"/>
            <a:chOff x="7827710" y="4530982"/>
            <a:chExt cx="943732" cy="306757"/>
          </a:xfrm>
        </p:grpSpPr>
        <p:grpSp>
          <p:nvGrpSpPr>
            <p:cNvPr id="823" name="Google Shape;823;p72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824" name="Google Shape;824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72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830" name="Google Shape;830;p72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2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2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2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2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72"/>
          <p:cNvSpPr/>
          <p:nvPr/>
        </p:nvSpPr>
        <p:spPr>
          <a:xfrm rot="10800000" flipH="1">
            <a:off x="289825" y="2343925"/>
            <a:ext cx="1518900" cy="1518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/>
          <p:cNvGrpSpPr/>
          <p:nvPr/>
        </p:nvGrpSpPr>
        <p:grpSpPr>
          <a:xfrm>
            <a:off x="4875931" y="1006858"/>
            <a:ext cx="3810321" cy="3468889"/>
            <a:chOff x="713100" y="1597775"/>
            <a:chExt cx="5712625" cy="3217500"/>
          </a:xfrm>
        </p:grpSpPr>
        <p:sp>
          <p:nvSpPr>
            <p:cNvPr id="947" name="Google Shape;947;p7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9" name="Google Shape;9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450"/>
            <a:ext cx="612321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/>
          <p:cNvGrpSpPr/>
          <p:nvPr/>
        </p:nvGrpSpPr>
        <p:grpSpPr>
          <a:xfrm flipH="1">
            <a:off x="4062769" y="737943"/>
            <a:ext cx="1154625" cy="430500"/>
            <a:chOff x="4042650" y="642025"/>
            <a:chExt cx="1154625" cy="430500"/>
          </a:xfrm>
        </p:grpSpPr>
        <p:sp>
          <p:nvSpPr>
            <p:cNvPr id="951" name="Google Shape;951;p7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78"/>
          <p:cNvSpPr/>
          <p:nvPr/>
        </p:nvSpPr>
        <p:spPr>
          <a:xfrm flipH="1">
            <a:off x="4719394" y="15429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78"/>
          <p:cNvSpPr txBox="1">
            <a:spLocks noGrp="1"/>
          </p:cNvSpPr>
          <p:nvPr>
            <p:ph type="title"/>
          </p:nvPr>
        </p:nvSpPr>
        <p:spPr>
          <a:xfrm>
            <a:off x="5115141" y="1502988"/>
            <a:ext cx="33477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Medical Education</a:t>
            </a:r>
            <a:endParaRPr sz="2800" dirty="0"/>
          </a:p>
        </p:txBody>
      </p:sp>
      <p:sp>
        <p:nvSpPr>
          <p:cNvPr id="955" name="Google Shape;955;p78"/>
          <p:cNvSpPr txBox="1">
            <a:spLocks noGrp="1"/>
          </p:cNvSpPr>
          <p:nvPr>
            <p:ph type="subTitle" idx="1"/>
          </p:nvPr>
        </p:nvSpPr>
        <p:spPr>
          <a:xfrm>
            <a:off x="5180715" y="2497753"/>
            <a:ext cx="3293215" cy="960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Personalized Learning Experience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Personal tutor for students</a:t>
            </a:r>
            <a:endParaRPr dirty="0"/>
          </a:p>
        </p:txBody>
      </p:sp>
      <p:grpSp>
        <p:nvGrpSpPr>
          <p:cNvPr id="956" name="Google Shape;956;p78"/>
          <p:cNvGrpSpPr/>
          <p:nvPr/>
        </p:nvGrpSpPr>
        <p:grpSpPr>
          <a:xfrm rot="5400000">
            <a:off x="131252" y="1089229"/>
            <a:ext cx="1163678" cy="63948"/>
            <a:chOff x="3779200" y="1371600"/>
            <a:chExt cx="1992600" cy="109500"/>
          </a:xfrm>
        </p:grpSpPr>
        <p:sp>
          <p:nvSpPr>
            <p:cNvPr id="957" name="Google Shape;957;p7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3"/>
          <p:cNvSpPr txBox="1">
            <a:spLocks noGrp="1"/>
          </p:cNvSpPr>
          <p:nvPr>
            <p:ph type="title"/>
          </p:nvPr>
        </p:nvSpPr>
        <p:spPr>
          <a:xfrm>
            <a:off x="713100" y="72425"/>
            <a:ext cx="7704000" cy="500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ChatGPT at USMLE</a:t>
            </a:r>
            <a:endParaRPr dirty="0"/>
          </a:p>
        </p:txBody>
      </p:sp>
      <p:sp>
        <p:nvSpPr>
          <p:cNvPr id="1062" name="Google Shape;1062;p83"/>
          <p:cNvSpPr/>
          <p:nvPr/>
        </p:nvSpPr>
        <p:spPr>
          <a:xfrm>
            <a:off x="3228975" y="1486250"/>
            <a:ext cx="2686200" cy="26862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084" y="1758381"/>
            <a:ext cx="2137530" cy="214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83"/>
          <p:cNvSpPr txBox="1"/>
          <p:nvPr/>
        </p:nvSpPr>
        <p:spPr>
          <a:xfrm>
            <a:off x="719975" y="1561775"/>
            <a:ext cx="201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future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5" name="Google Shape;1065;p83"/>
          <p:cNvSpPr txBox="1"/>
          <p:nvPr/>
        </p:nvSpPr>
        <p:spPr>
          <a:xfrm>
            <a:off x="720000" y="2066550"/>
            <a:ext cx="201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All three USMLE exam analysis, GPT passed all the three exams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73" name="Google Shape;1073;p83"/>
          <p:cNvSpPr/>
          <p:nvPr/>
        </p:nvSpPr>
        <p:spPr>
          <a:xfrm>
            <a:off x="2907675" y="1727525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83"/>
          <p:cNvSpPr txBox="1"/>
          <p:nvPr/>
        </p:nvSpPr>
        <p:spPr>
          <a:xfrm flipH="1">
            <a:off x="6404575" y="1561775"/>
            <a:ext cx="201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</a:t>
            </a:r>
            <a:endParaRPr sz="2500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5" name="Google Shape;1075;p83"/>
          <p:cNvSpPr txBox="1"/>
          <p:nvPr/>
        </p:nvSpPr>
        <p:spPr>
          <a:xfrm flipH="1">
            <a:off x="6404550" y="2066550"/>
            <a:ext cx="20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 special training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Demonstrated high level of insight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76" name="Google Shape;1076;p83"/>
          <p:cNvSpPr/>
          <p:nvPr/>
        </p:nvSpPr>
        <p:spPr>
          <a:xfrm flipH="1">
            <a:off x="5915175" y="1727525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83"/>
          <p:cNvGrpSpPr/>
          <p:nvPr/>
        </p:nvGrpSpPr>
        <p:grpSpPr>
          <a:xfrm>
            <a:off x="6512452" y="3376654"/>
            <a:ext cx="1163678" cy="63948"/>
            <a:chOff x="3779200" y="1371600"/>
            <a:chExt cx="1992600" cy="109500"/>
          </a:xfrm>
        </p:grpSpPr>
        <p:sp>
          <p:nvSpPr>
            <p:cNvPr id="1078" name="Google Shape;1078;p8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83"/>
          <p:cNvSpPr txBox="1"/>
          <p:nvPr/>
        </p:nvSpPr>
        <p:spPr>
          <a:xfrm>
            <a:off x="710140" y="3183050"/>
            <a:ext cx="20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Performance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grpSp>
        <p:nvGrpSpPr>
          <p:cNvPr id="1085" name="Google Shape;1085;p83"/>
          <p:cNvGrpSpPr/>
          <p:nvPr/>
        </p:nvGrpSpPr>
        <p:grpSpPr>
          <a:xfrm>
            <a:off x="1468020" y="3014527"/>
            <a:ext cx="1163678" cy="63948"/>
            <a:chOff x="3779200" y="1371600"/>
            <a:chExt cx="1992600" cy="109500"/>
          </a:xfrm>
        </p:grpSpPr>
        <p:sp>
          <p:nvSpPr>
            <p:cNvPr id="1086" name="Google Shape;1086;p8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83"/>
          <p:cNvGrpSpPr/>
          <p:nvPr/>
        </p:nvGrpSpPr>
        <p:grpSpPr>
          <a:xfrm>
            <a:off x="1364720" y="3702040"/>
            <a:ext cx="1345839" cy="196200"/>
            <a:chOff x="825975" y="3030600"/>
            <a:chExt cx="1345839" cy="196200"/>
          </a:xfrm>
        </p:grpSpPr>
        <p:sp>
          <p:nvSpPr>
            <p:cNvPr id="1093" name="Google Shape;1093;p83"/>
            <p:cNvSpPr/>
            <p:nvPr/>
          </p:nvSpPr>
          <p:spPr>
            <a:xfrm>
              <a:off x="825975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3"/>
            <p:cNvSpPr/>
            <p:nvPr/>
          </p:nvSpPr>
          <p:spPr>
            <a:xfrm>
              <a:off x="1106277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3"/>
            <p:cNvSpPr/>
            <p:nvPr/>
          </p:nvSpPr>
          <p:spPr>
            <a:xfrm>
              <a:off x="1386579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3"/>
            <p:cNvSpPr/>
            <p:nvPr/>
          </p:nvSpPr>
          <p:spPr>
            <a:xfrm>
              <a:off x="1666882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3"/>
            <p:cNvSpPr/>
            <p:nvPr/>
          </p:nvSpPr>
          <p:spPr>
            <a:xfrm>
              <a:off x="1945014" y="3030600"/>
              <a:ext cx="226800" cy="196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8" name="Google Shape;1098;p83"/>
          <p:cNvSpPr txBox="1"/>
          <p:nvPr/>
        </p:nvSpPr>
        <p:spPr>
          <a:xfrm>
            <a:off x="607853" y="3600040"/>
            <a:ext cx="71016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50+%</a:t>
            </a:r>
            <a:endParaRPr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9" name="Google Shape;1099;p83"/>
          <p:cNvSpPr txBox="1"/>
          <p:nvPr/>
        </p:nvSpPr>
        <p:spPr>
          <a:xfrm flipH="1">
            <a:off x="6404550" y="3561975"/>
            <a:ext cx="201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</a:pPr>
            <a:r>
              <a:rPr lang="en" dirty="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Explanations can be helpful for students</a:t>
            </a:r>
            <a:endParaRPr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9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Education</a:t>
            </a:r>
            <a:endParaRPr dirty="0"/>
          </a:p>
        </p:txBody>
      </p:sp>
      <p:sp>
        <p:nvSpPr>
          <p:cNvPr id="746" name="Google Shape;746;p69"/>
          <p:cNvSpPr txBox="1">
            <a:spLocks noGrp="1"/>
          </p:cNvSpPr>
          <p:nvPr>
            <p:ph type="subTitle" idx="1"/>
          </p:nvPr>
        </p:nvSpPr>
        <p:spPr>
          <a:xfrm>
            <a:off x="3142220" y="3257317"/>
            <a:ext cx="2859558" cy="1640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dirty="0"/>
              <a:t>Discharge summaries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dirty="0"/>
              <a:t>Education materials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dirty="0"/>
              <a:t>Treatment plans</a:t>
            </a:r>
          </a:p>
        </p:txBody>
      </p:sp>
      <p:grpSp>
        <p:nvGrpSpPr>
          <p:cNvPr id="747" name="Google Shape;747;p69"/>
          <p:cNvGrpSpPr/>
          <p:nvPr/>
        </p:nvGrpSpPr>
        <p:grpSpPr>
          <a:xfrm>
            <a:off x="6768684" y="1163993"/>
            <a:ext cx="1154625" cy="1014150"/>
            <a:chOff x="6968225" y="1501913"/>
            <a:chExt cx="1154625" cy="1014150"/>
          </a:xfrm>
        </p:grpSpPr>
        <p:grpSp>
          <p:nvGrpSpPr>
            <p:cNvPr id="748" name="Google Shape;748;p69"/>
            <p:cNvGrpSpPr/>
            <p:nvPr/>
          </p:nvGrpSpPr>
          <p:grpSpPr>
            <a:xfrm flipH="1">
              <a:off x="6968225" y="2085563"/>
              <a:ext cx="1154625" cy="430500"/>
              <a:chOff x="4042650" y="642025"/>
              <a:chExt cx="1154625" cy="430500"/>
            </a:xfrm>
          </p:grpSpPr>
          <p:sp>
            <p:nvSpPr>
              <p:cNvPr id="749" name="Google Shape;749;p69"/>
              <p:cNvSpPr/>
              <p:nvPr/>
            </p:nvSpPr>
            <p:spPr>
              <a:xfrm>
                <a:off x="4042650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69"/>
              <p:cNvSpPr/>
              <p:nvPr/>
            </p:nvSpPr>
            <p:spPr>
              <a:xfrm>
                <a:off x="4699275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69"/>
            <p:cNvSpPr/>
            <p:nvPr/>
          </p:nvSpPr>
          <p:spPr>
            <a:xfrm flipH="1">
              <a:off x="7624850" y="1501913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69"/>
          <p:cNvGrpSpPr/>
          <p:nvPr/>
        </p:nvGrpSpPr>
        <p:grpSpPr>
          <a:xfrm rot="5400000">
            <a:off x="359852" y="1089229"/>
            <a:ext cx="1163678" cy="63948"/>
            <a:chOff x="3779200" y="1371600"/>
            <a:chExt cx="1992600" cy="109500"/>
          </a:xfrm>
        </p:grpSpPr>
        <p:sp>
          <p:nvSpPr>
            <p:cNvPr id="753" name="Google Shape;753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69"/>
          <p:cNvGrpSpPr/>
          <p:nvPr/>
        </p:nvGrpSpPr>
        <p:grpSpPr>
          <a:xfrm rot="5400000">
            <a:off x="606877" y="1089229"/>
            <a:ext cx="1163678" cy="63948"/>
            <a:chOff x="3779200" y="1371600"/>
            <a:chExt cx="1992600" cy="109500"/>
          </a:xfrm>
        </p:grpSpPr>
        <p:sp>
          <p:nvSpPr>
            <p:cNvPr id="760" name="Google Shape;760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69"/>
          <p:cNvPicPr preferRelativeResize="0"/>
          <p:nvPr/>
        </p:nvPicPr>
        <p:blipFill rotWithShape="1">
          <a:blip r:embed="rId3">
            <a:alphaModFix/>
          </a:blip>
          <a:srcRect t="6539" b="4602"/>
          <a:stretch/>
        </p:blipFill>
        <p:spPr>
          <a:xfrm>
            <a:off x="2865675" y="446900"/>
            <a:ext cx="3412649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IBM Plex Sans</vt:lpstr>
      <vt:lpstr>IBM Plex Sans Medium</vt:lpstr>
      <vt:lpstr>Roboto Condensed Light</vt:lpstr>
      <vt:lpstr>Wingdings</vt:lpstr>
      <vt:lpstr>Arial</vt:lpstr>
      <vt:lpstr>Poppins SemiBold</vt:lpstr>
      <vt:lpstr>Korean AI Agency Pitch Deck XL by Slidesgo</vt:lpstr>
      <vt:lpstr>The Future Of Medicine</vt:lpstr>
      <vt:lpstr>What is ChatGPT?</vt:lpstr>
      <vt:lpstr>EHRS</vt:lpstr>
      <vt:lpstr>Language Processing</vt:lpstr>
      <vt:lpstr>Diagnosis and Treatment</vt:lpstr>
      <vt:lpstr>Response of ChatGPT</vt:lpstr>
      <vt:lpstr>Medical Education</vt:lpstr>
      <vt:lpstr>ChatGPT at USMLE</vt:lpstr>
      <vt:lpstr>Patient Education</vt:lpstr>
      <vt:lpstr>Response of ChatGPT</vt:lpstr>
      <vt:lpstr>Final Quesiton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Medicine</dc:title>
  <cp:lastModifiedBy>Ujjwal Poudel</cp:lastModifiedBy>
  <cp:revision>1</cp:revision>
  <dcterms:modified xsi:type="dcterms:W3CDTF">2023-07-13T17:33:16Z</dcterms:modified>
</cp:coreProperties>
</file>