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4"/>
    <p:sldMasterId id="2147483672" r:id="rId5"/>
    <p:sldMasterId id="2147483659" r:id="rId6"/>
  </p:sldMasterIdLst>
  <p:notesMasterIdLst>
    <p:notesMasterId r:id="rId22"/>
  </p:notesMasterIdLst>
  <p:handoutMasterIdLst>
    <p:handoutMasterId r:id="rId23"/>
  </p:handoutMasterIdLst>
  <p:sldIdLst>
    <p:sldId id="350" r:id="rId7"/>
    <p:sldId id="384" r:id="rId8"/>
    <p:sldId id="368" r:id="rId9"/>
    <p:sldId id="366" r:id="rId10"/>
    <p:sldId id="386" r:id="rId11"/>
    <p:sldId id="376" r:id="rId12"/>
    <p:sldId id="385" r:id="rId13"/>
    <p:sldId id="272" r:id="rId14"/>
    <p:sldId id="369" r:id="rId15"/>
    <p:sldId id="370" r:id="rId16"/>
    <p:sldId id="372" r:id="rId17"/>
    <p:sldId id="389" r:id="rId18"/>
    <p:sldId id="371" r:id="rId19"/>
    <p:sldId id="38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945200"/>
    <a:srgbClr val="424242"/>
    <a:srgbClr val="942093"/>
    <a:srgbClr val="00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384B49D-F7FC-45DC-9E2D-5B1807B97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D7E240-2C8B-4DBB-ACC1-855D1CB09E41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4D1D962-1BA5-41FB-B345-5DAF295B3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7046183-967A-4DB3-8FC4-8C123497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2357517-DB51-4ED0-B4C0-EDEFC16B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3095DC-253F-4F31-A15B-61A1711645B4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D434289-4DAE-4D93-9940-2A6A7F208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760F9DE-49F0-4AFB-8DCE-9413B23B8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04C-C70A-EF42-AFC0-A37DF0678015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1592-874D-8048-89E1-7CB5C2D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04C-C70A-EF42-AFC0-A37DF0678015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1592-874D-8048-89E1-7CB5C2D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04C-C70A-EF42-AFC0-A37DF0678015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1592-874D-8048-89E1-7CB5C2DAA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00421-9DFE-3347-A263-C31FC2CBBC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0511340" y="221157"/>
            <a:ext cx="1464854" cy="18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04C-C70A-EF42-AFC0-A37DF067801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1592-874D-8048-89E1-7CB5C2D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693" r:id="rId2"/>
    <p:sldLayoutId id="2147483671" r:id="rId3"/>
    <p:sldLayoutId id="2147483788" r:id="rId4"/>
    <p:sldLayoutId id="2147483783" r:id="rId5"/>
    <p:sldLayoutId id="2147483684" r:id="rId6"/>
    <p:sldLayoutId id="2147483675" r:id="rId7"/>
    <p:sldLayoutId id="2147483676" r:id="rId8"/>
    <p:sldLayoutId id="2147483789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104C-C70A-EF42-AFC0-A37DF067801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1592-874D-8048-89E1-7CB5C2DAA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ight bulb puzzle logo">
            <a:extLst>
              <a:ext uri="{FF2B5EF4-FFF2-40B4-BE49-F238E27FC236}">
                <a16:creationId xmlns:a16="http://schemas.microsoft.com/office/drawing/2014/main" id="{42B150E5-BEAE-C840-864C-86157C7B2A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10511340" y="221157"/>
            <a:ext cx="1464854" cy="18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O1islM0ytkE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3DdVk1wHEqw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MEhSk71gUCQ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sz="7000" dirty="0"/>
              <a:t>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92886"/>
            <a:ext cx="5491570" cy="866670"/>
          </a:xfrm>
        </p:spPr>
        <p:txBody>
          <a:bodyPr/>
          <a:lstStyle/>
          <a:p>
            <a:r>
              <a:rPr lang="en-US" dirty="0"/>
              <a:t>GNED400 – K Pandolfi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7054" y="544550"/>
            <a:ext cx="5491571" cy="1514019"/>
          </a:xfrm>
        </p:spPr>
        <p:txBody>
          <a:bodyPr/>
          <a:lstStyle/>
          <a:p>
            <a:r>
              <a:rPr lang="en-US" dirty="0"/>
              <a:t>Social Location and Oppression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367055" y="2306393"/>
            <a:ext cx="5491570" cy="953337"/>
          </a:xfrm>
        </p:spPr>
        <p:txBody>
          <a:bodyPr/>
          <a:lstStyle/>
          <a:p>
            <a:r>
              <a:rPr lang="en-CA" sz="3200" dirty="0"/>
              <a:t>The large systems of power in a society can rank social locations and create hierarchies that privilege some over others.</a:t>
            </a:r>
          </a:p>
          <a:p>
            <a:endParaRPr lang="en-CA" dirty="0"/>
          </a:p>
          <a:p>
            <a:r>
              <a:rPr lang="en-CA" sz="3200" dirty="0"/>
              <a:t>Patterns of natural difference can become systems of inequality and privilege.</a:t>
            </a:r>
            <a:endParaRPr lang="en-US" sz="3200" dirty="0"/>
          </a:p>
          <a:p>
            <a:endParaRPr lang="en-US" dirty="0">
              <a:solidFill>
                <a:schemeClr val="dk1"/>
              </a:solidFill>
              <a:latin typeface="Franklin Gothic Book" panose="020B0503020102020204" pitchFamily="34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6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882"/>
            <a:ext cx="5405582" cy="46305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Understanding that oppression arises out of the combination of various oppressions which, together, produce something unique and distinct from any one form of discrimination standing alone.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An intersectional approach takes into account the historical, social and political context and recognizes the unique experience of the individual based on the intersection of all relevant factors of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015865"/>
            <a:ext cx="409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i="1" dirty="0"/>
              <a:t>Introduction to the Intersectional Approach.</a:t>
            </a:r>
            <a:r>
              <a:rPr lang="en-US" sz="1400" dirty="0"/>
              <a:t> Ontario Human Rights Commission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17375" y="1182688"/>
            <a:ext cx="5207479" cy="4434387"/>
            <a:chOff x="6617375" y="1182688"/>
            <a:chExt cx="5207479" cy="4434387"/>
          </a:xfrm>
        </p:grpSpPr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7375" y="1182688"/>
              <a:ext cx="4263061" cy="37722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733145" y="5093855"/>
              <a:ext cx="40917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Source: </a:t>
              </a:r>
              <a:r>
                <a:rPr lang="en-US" sz="1400" i="1" dirty="0"/>
                <a:t>What is intersectionality, and what does it have to do with me?.</a:t>
              </a:r>
              <a:r>
                <a:rPr lang="en-US" sz="1400" dirty="0"/>
                <a:t> YW Boston.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12D452-E665-41C0-AF8A-20B9DDE146F8}"/>
              </a:ext>
            </a:extLst>
          </p:cNvPr>
          <p:cNvSpPr txBox="1"/>
          <p:nvPr/>
        </p:nvSpPr>
        <p:spPr>
          <a:xfrm>
            <a:off x="7302500" y="5617075"/>
            <a:ext cx="452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(Concept of intersectionality attributed to  </a:t>
            </a:r>
            <a:r>
              <a:rPr lang="en-CA" dirty="0" err="1"/>
              <a:t>Kimberle</a:t>
            </a:r>
            <a:r>
              <a:rPr lang="en-CA" dirty="0"/>
              <a:t> Crenshaw).</a:t>
            </a:r>
          </a:p>
        </p:txBody>
      </p:sp>
    </p:spTree>
    <p:extLst>
      <p:ext uri="{BB962C8B-B14F-4D97-AF65-F5344CB8AC3E}">
        <p14:creationId xmlns:p14="http://schemas.microsoft.com/office/powerpoint/2010/main" val="319276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97B50-55C9-5963-C8D8-F505454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Intersectionality</a:t>
            </a:r>
          </a:p>
        </p:txBody>
      </p:sp>
      <p:pic>
        <p:nvPicPr>
          <p:cNvPr id="7" name="Online Media 6" descr="What is intersectionality?">
            <a:hlinkClick r:id="" action="ppaction://media"/>
            <a:extLst>
              <a:ext uri="{FF2B5EF4-FFF2-40B4-BE49-F238E27FC236}">
                <a16:creationId xmlns:a16="http://schemas.microsoft.com/office/drawing/2014/main" id="{17E235A1-3C01-80EB-B196-DF2B335C2E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7437" y="1576311"/>
            <a:ext cx="8201465" cy="4633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7FAA0-9A27-2FE1-8046-C3E48B89C35C}"/>
              </a:ext>
            </a:extLst>
          </p:cNvPr>
          <p:cNvSpPr txBox="1"/>
          <p:nvPr/>
        </p:nvSpPr>
        <p:spPr>
          <a:xfrm>
            <a:off x="3993001" y="6296524"/>
            <a:ext cx="510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(https://</a:t>
            </a:r>
            <a:r>
              <a:rPr lang="en-US" dirty="0" err="1">
                <a:solidFill>
                  <a:schemeClr val="bg1"/>
                </a:solidFill>
              </a:rPr>
              <a:t>www.youtube.com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watch?v</a:t>
            </a:r>
            <a:r>
              <a:rPr lang="en-US" dirty="0">
                <a:solidFill>
                  <a:schemeClr val="bg1"/>
                </a:solidFill>
              </a:rPr>
              <a:t>=O1islM0ytkE)</a:t>
            </a:r>
          </a:p>
        </p:txBody>
      </p:sp>
    </p:spTree>
    <p:extLst>
      <p:ext uri="{BB962C8B-B14F-4D97-AF65-F5344CB8AC3E}">
        <p14:creationId xmlns:p14="http://schemas.microsoft.com/office/powerpoint/2010/main" val="1570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957" r="6592" b="9560"/>
          <a:stretch/>
        </p:blipFill>
        <p:spPr bwMode="auto">
          <a:xfrm>
            <a:off x="3888510" y="203200"/>
            <a:ext cx="8128000" cy="65485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7" y="365125"/>
            <a:ext cx="4287982" cy="1980911"/>
          </a:xfrm>
        </p:spPr>
        <p:txBody>
          <a:bodyPr>
            <a:normAutofit fontScale="90000"/>
          </a:bodyPr>
          <a:lstStyle/>
          <a:p>
            <a:r>
              <a:rPr lang="en-US" sz="2800"/>
              <a:t>Intersecting Axes of Privilege, Domination, Oppression</a:t>
            </a:r>
            <a:br>
              <a:rPr lang="en-US" sz="2800"/>
            </a:br>
            <a:r>
              <a:rPr lang="en-US" sz="2800"/>
              <a:t>and Resistance</a:t>
            </a:r>
            <a:br>
              <a:rPr lang="en-US" sz="2800"/>
            </a:br>
            <a:r>
              <a:rPr lang="en-US" sz="2800" u="sng"/>
              <a:t>North America</a:t>
            </a:r>
            <a:endParaRPr lang="en-US" sz="28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14927" y="6105237"/>
            <a:ext cx="555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Source: Shaw, Susan and Janet Lee. </a:t>
            </a:r>
            <a:r>
              <a:rPr lang="en-US" sz="1400" i="1"/>
              <a:t>Women’s Voices. Feminist Visions.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002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957" r="6592" b="9560"/>
          <a:stretch/>
        </p:blipFill>
        <p:spPr bwMode="auto">
          <a:xfrm>
            <a:off x="3888510" y="203200"/>
            <a:ext cx="8128000" cy="65485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927" y="6105237"/>
            <a:ext cx="555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Shaw, Susan and Janet Lee. </a:t>
            </a:r>
            <a:r>
              <a:rPr lang="en-US" sz="1400" i="1" dirty="0"/>
              <a:t>Women’s Voices. Feminist Visions. </a:t>
            </a: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071F23-0A20-7151-D3DF-3A8CA439C269}"/>
              </a:ext>
            </a:extLst>
          </p:cNvPr>
          <p:cNvSpPr txBox="1">
            <a:spLocks/>
          </p:cNvSpPr>
          <p:nvPr/>
        </p:nvSpPr>
        <p:spPr>
          <a:xfrm>
            <a:off x="157835" y="975746"/>
            <a:ext cx="3786947" cy="45106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Consider the Intersectionality Wheel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What social factors shape your identity?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Are there social factors missing from the wheel?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How do the factors connect to one another?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Which factors do you think bring you advantages? Disadvantages?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Think – Pair - Share</a:t>
            </a:r>
          </a:p>
        </p:txBody>
      </p:sp>
    </p:spTree>
    <p:extLst>
      <p:ext uri="{BB962C8B-B14F-4D97-AF65-F5344CB8AC3E}">
        <p14:creationId xmlns:p14="http://schemas.microsoft.com/office/powerpoint/2010/main" val="295224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8" y="337415"/>
            <a:ext cx="6901873" cy="706293"/>
          </a:xfrm>
        </p:spPr>
        <p:txBody>
          <a:bodyPr>
            <a:normAutofit/>
          </a:bodyPr>
          <a:lstStyle/>
          <a:p>
            <a:r>
              <a:rPr lang="en-US" sz="2400" dirty="0"/>
              <a:t>History of Oppression and Resistance in Canada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8" y="904580"/>
            <a:ext cx="10365509" cy="56532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Colonization marked by genocide, slavery, and land seizures.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1867 	Canada established.  Government gives 10 acres of land to White and 1 acre to Black citizens.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1876	Indian Act puts all aspects indigenous life under Government control.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1876	Ontario opens its first institution for people with mental disabilities.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1879 – 1996 Canadian Indian Residential School system in place.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1885	Chinese </a:t>
            </a:r>
            <a:r>
              <a:rPr lang="en-US" sz="1800" dirty="0" err="1"/>
              <a:t>labourers</a:t>
            </a:r>
            <a:r>
              <a:rPr lang="en-US" sz="1800" dirty="0"/>
              <a:t> brought to build railway and paid ¼ the wage of that paid to White workers.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1908	Immigration denies people of “any race deemed unsuitable to the requirements of Canada.”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1914	352 passengers from India turned away at Port of Vancouver due to exclusion laws.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1939	Entry to Canada denied to 907 Jewish refugees aboard the MS St. Louis.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1941	Japanese Canadians imprisoned and property seized.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1971	Multiculturalism Policy affirms dignity of all Canadian citizens regardless of race or ethnic origin.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2008 -	Series of apologies (Residential Schools, Japanese Internment, Refusal of Jewish Refugees, Mistreatment of LGBTQ2S).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2008	Ontario closes last three residential homes for individuals with mental disabilities.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2013-14 Settlements in cases against Ontario’s residential institutions for adults with mental disabilities for emotional, physical and psychological mistreatment. </a:t>
            </a:r>
          </a:p>
        </p:txBody>
      </p:sp>
    </p:spTree>
    <p:extLst>
      <p:ext uri="{BB962C8B-B14F-4D97-AF65-F5344CB8AC3E}">
        <p14:creationId xmlns:p14="http://schemas.microsoft.com/office/powerpoint/2010/main" val="148990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9765" y="372534"/>
            <a:ext cx="5491571" cy="1561858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748031" y="2362837"/>
            <a:ext cx="5937835" cy="2920363"/>
          </a:xfrm>
        </p:spPr>
        <p:txBody>
          <a:bodyPr/>
          <a:lstStyle/>
          <a:p>
            <a:r>
              <a:rPr lang="en-CA" sz="2200" dirty="0"/>
              <a:t>• List factors that shape individual identity.</a:t>
            </a:r>
            <a:br>
              <a:rPr lang="en-CA" sz="2200" dirty="0"/>
            </a:br>
            <a:r>
              <a:rPr lang="en-CA" sz="2200" dirty="0"/>
              <a:t>• Identify ways societies structure around</a:t>
            </a:r>
            <a:br>
              <a:rPr lang="en-CA" sz="2200" dirty="0"/>
            </a:br>
            <a:r>
              <a:rPr lang="en-CA" sz="2200" dirty="0"/>
              <a:t>identity difference.</a:t>
            </a:r>
            <a:br>
              <a:rPr lang="en-CA" sz="2200" dirty="0"/>
            </a:br>
            <a:r>
              <a:rPr lang="en-CA" sz="2200" dirty="0"/>
              <a:t>• Describe how the make up of one’s identity</a:t>
            </a:r>
            <a:br>
              <a:rPr lang="en-CA" sz="2200" dirty="0"/>
            </a:br>
            <a:r>
              <a:rPr lang="en-CA" sz="2200" dirty="0"/>
              <a:t>impacts an individual’s relationship to</a:t>
            </a:r>
            <a:br>
              <a:rPr lang="en-CA" sz="2200" dirty="0"/>
            </a:br>
            <a:r>
              <a:rPr lang="en-CA" sz="2200" dirty="0"/>
              <a:t>social structures.</a:t>
            </a:r>
          </a:p>
          <a:p>
            <a:endParaRPr lang="en-US" dirty="0">
              <a:solidFill>
                <a:schemeClr val="dk1"/>
              </a:solidFill>
              <a:latin typeface="Franklin Gothic Book" panose="020B0503020102020204" pitchFamily="34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9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BBE355F4-82DE-4A9C-A692-B365F648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dirty="0"/>
              <a:t>Socialization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1432EB8D-9C7D-40F4-BAA7-1715929A1C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4195" y="1796902"/>
            <a:ext cx="5935685" cy="4782969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200" dirty="0"/>
              <a:t>Socialization is a learning process that involves development or changes in the individual</a:t>
            </a:r>
            <a:r>
              <a:rPr lang="ja-JP" altLang="en-US" sz="2200" dirty="0"/>
              <a:t>’</a:t>
            </a:r>
            <a:r>
              <a:rPr lang="en-US" altLang="ja-JP" sz="2200" dirty="0"/>
              <a:t>s sense of self (i.e. </a:t>
            </a:r>
            <a:r>
              <a:rPr lang="en-US" altLang="ja-JP" sz="2200" u="sng" dirty="0"/>
              <a:t>identity</a:t>
            </a:r>
            <a:r>
              <a:rPr lang="en-US" altLang="ja-JP" sz="2200" dirty="0"/>
              <a:t>) </a:t>
            </a:r>
          </a:p>
          <a:p>
            <a:pPr eaLnBrk="1" hangingPunct="1"/>
            <a:endParaRPr lang="en-US" altLang="ja-JP" sz="2200" dirty="0"/>
          </a:p>
          <a:p>
            <a:pPr lvl="1" eaLnBrk="1" hangingPunct="1"/>
            <a:r>
              <a:rPr lang="en-US" altLang="en-US" sz="2200" b="1" dirty="0"/>
              <a:t>Primary socialization </a:t>
            </a:r>
            <a:r>
              <a:rPr lang="en-US" altLang="en-US" sz="2200" dirty="0"/>
              <a:t>is the socialization that occurs during childhood </a:t>
            </a:r>
          </a:p>
          <a:p>
            <a:pPr lvl="1" eaLnBrk="1" hangingPunct="1"/>
            <a:r>
              <a:rPr lang="en-US" altLang="en-US" sz="2200" b="1" dirty="0"/>
              <a:t>Secondary socialization </a:t>
            </a:r>
            <a:r>
              <a:rPr lang="en-US" altLang="en-US" sz="2200" dirty="0"/>
              <a:t>is the socialization that occurs later in life</a:t>
            </a:r>
          </a:p>
        </p:txBody>
      </p:sp>
    </p:spTree>
    <p:extLst>
      <p:ext uri="{BB962C8B-B14F-4D97-AF65-F5344CB8AC3E}">
        <p14:creationId xmlns:p14="http://schemas.microsoft.com/office/powerpoint/2010/main" val="322326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 descr="agents-of-socialization-2-728.jpg">
            <a:extLst>
              <a:ext uri="{FF2B5EF4-FFF2-40B4-BE49-F238E27FC236}">
                <a16:creationId xmlns:a16="http://schemas.microsoft.com/office/drawing/2014/main" id="{A047D562-3B6F-4CC8-9D5F-0272F4226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9728" y="1143000"/>
            <a:ext cx="6096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4">
            <a:extLst>
              <a:ext uri="{FF2B5EF4-FFF2-40B4-BE49-F238E27FC236}">
                <a16:creationId xmlns:a16="http://schemas.microsoft.com/office/drawing/2014/main" id="{35C49983-C539-4814-B3E8-1EB4FCC2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16223"/>
            <a:ext cx="4941477" cy="6108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3400" dirty="0"/>
              <a:t>Agents of Socialization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E47AA178-06E9-4763-8494-BEDC81C36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Agents of socialization</a:t>
            </a:r>
            <a:r>
              <a:rPr lang="en-US" altLang="en-US" sz="2000" dirty="0"/>
              <a:t>: groups that have a significant impact on one</a:t>
            </a:r>
            <a:r>
              <a:rPr lang="ja-JP" altLang="en-US" sz="2000"/>
              <a:t>’</a:t>
            </a:r>
            <a:r>
              <a:rPr lang="en-US" altLang="ja-JP" sz="2000" dirty="0"/>
              <a:t>s socialization</a:t>
            </a:r>
          </a:p>
          <a:p>
            <a:pPr lvl="1" eaLnBrk="1" hangingPunct="1"/>
            <a:r>
              <a:rPr lang="en-US" altLang="en-US" sz="2000" dirty="0"/>
              <a:t>For example: family, peers, </a:t>
            </a:r>
            <a:r>
              <a:rPr lang="en-US" altLang="en-US" sz="2000" dirty="0" err="1"/>
              <a:t>neighbourhood</a:t>
            </a:r>
            <a:r>
              <a:rPr lang="en-US" altLang="en-US" sz="2000" dirty="0"/>
              <a:t>/community, school, mass media, the legal system, one</a:t>
            </a:r>
            <a:r>
              <a:rPr lang="ja-JP" altLang="en-US" sz="2000"/>
              <a:t>’</a:t>
            </a:r>
            <a:r>
              <a:rPr lang="en-US" altLang="ja-JP" sz="2000" dirty="0"/>
              <a:t>s own culture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40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DCBBB0-B3CD-0A67-6089-213CAC1E5042}"/>
              </a:ext>
            </a:extLst>
          </p:cNvPr>
          <p:cNvSpPr/>
          <p:nvPr/>
        </p:nvSpPr>
        <p:spPr>
          <a:xfrm>
            <a:off x="2084072" y="1897380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Clubs/social groups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</a:rPr>
              <a:t>Social interactions, rules governing activities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32EBB2-63C5-8071-59F3-4009DE025461}"/>
              </a:ext>
            </a:extLst>
          </p:cNvPr>
          <p:cNvSpPr/>
          <p:nvPr/>
        </p:nvSpPr>
        <p:spPr>
          <a:xfrm>
            <a:off x="3268981" y="407670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School</a:t>
            </a:r>
          </a:p>
          <a:p>
            <a:pPr algn="ctr"/>
            <a:r>
              <a:rPr lang="en-US" sz="1300" dirty="0">
                <a:solidFill>
                  <a:srgbClr val="FF9300"/>
                </a:solidFill>
              </a:rPr>
              <a:t>Grammar, rules, social setting, values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B863CD-3F64-3425-65DC-C3F09CBEB33F}"/>
              </a:ext>
            </a:extLst>
          </p:cNvPr>
          <p:cNvSpPr/>
          <p:nvPr/>
        </p:nvSpPr>
        <p:spPr>
          <a:xfrm>
            <a:off x="2284098" y="3641408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Ethnic background</a:t>
            </a:r>
          </a:p>
          <a:p>
            <a:pPr algn="ctr"/>
            <a:r>
              <a:rPr lang="en-US" sz="1300" dirty="0">
                <a:solidFill>
                  <a:srgbClr val="942093"/>
                </a:solidFill>
              </a:rPr>
              <a:t>Beliefs,</a:t>
            </a:r>
          </a:p>
          <a:p>
            <a:pPr algn="ctr"/>
            <a:r>
              <a:rPr lang="en-US" sz="1300" dirty="0">
                <a:solidFill>
                  <a:srgbClr val="942093"/>
                </a:solidFill>
              </a:rPr>
              <a:t>Values, </a:t>
            </a:r>
          </a:p>
          <a:p>
            <a:pPr algn="ctr"/>
            <a:r>
              <a:rPr lang="en-US" sz="1300" dirty="0">
                <a:solidFill>
                  <a:srgbClr val="942093"/>
                </a:solidFill>
              </a:rPr>
              <a:t>customs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B199CF-741D-D067-C392-A5A49064448F}"/>
              </a:ext>
            </a:extLst>
          </p:cNvPr>
          <p:cNvSpPr/>
          <p:nvPr/>
        </p:nvSpPr>
        <p:spPr>
          <a:xfrm>
            <a:off x="5974081" y="4960621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Media</a:t>
            </a:r>
          </a:p>
          <a:p>
            <a:pPr algn="ctr"/>
            <a:r>
              <a:rPr lang="en-US" sz="1300" dirty="0">
                <a:solidFill>
                  <a:srgbClr val="FF0000"/>
                </a:solidFill>
              </a:rPr>
              <a:t>Stereotypes, trends, how to act</a:t>
            </a:r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EC1DE3-5136-138F-5E75-293F850F67C4}"/>
              </a:ext>
            </a:extLst>
          </p:cNvPr>
          <p:cNvSpPr/>
          <p:nvPr/>
        </p:nvSpPr>
        <p:spPr>
          <a:xfrm>
            <a:off x="7804786" y="4194811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Government</a:t>
            </a:r>
          </a:p>
          <a:p>
            <a:pPr algn="ctr"/>
            <a:r>
              <a:rPr lang="en-US" sz="1300" dirty="0">
                <a:solidFill>
                  <a:srgbClr val="D883FF"/>
                </a:solidFill>
              </a:rPr>
              <a:t>Laws, sense of security, sanctions or punishment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FD0242-9086-59D0-E4B3-66D5C7C101D3}"/>
              </a:ext>
            </a:extLst>
          </p:cNvPr>
          <p:cNvSpPr/>
          <p:nvPr/>
        </p:nvSpPr>
        <p:spPr>
          <a:xfrm>
            <a:off x="8082914" y="2270760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Religion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Values, meaning of life, guidelines on how to live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F41FE-C190-7142-3F9B-A3E31249243A}"/>
              </a:ext>
            </a:extLst>
          </p:cNvPr>
          <p:cNvSpPr/>
          <p:nvPr/>
        </p:nvSpPr>
        <p:spPr>
          <a:xfrm>
            <a:off x="7226617" y="551974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Peers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Activities, trends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24B54E-E13E-7A49-E980-326CB312AFDC}"/>
              </a:ext>
            </a:extLst>
          </p:cNvPr>
          <p:cNvSpPr/>
          <p:nvPr/>
        </p:nvSpPr>
        <p:spPr>
          <a:xfrm>
            <a:off x="3909063" y="4918710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Work</a:t>
            </a:r>
          </a:p>
          <a:p>
            <a:pPr algn="ctr"/>
            <a:r>
              <a:rPr lang="en-US" sz="1200" dirty="0">
                <a:solidFill>
                  <a:srgbClr val="008F00"/>
                </a:solidFill>
              </a:rPr>
              <a:t>Employment, money, rules, roles</a:t>
            </a:r>
          </a:p>
          <a:p>
            <a:pPr algn="ctr"/>
            <a:endParaRPr lang="en-US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A1EF9D-458E-CF48-342E-4F19F875BBB5}"/>
              </a:ext>
            </a:extLst>
          </p:cNvPr>
          <p:cNvSpPr/>
          <p:nvPr/>
        </p:nvSpPr>
        <p:spPr>
          <a:xfrm>
            <a:off x="5225415" y="130493"/>
            <a:ext cx="1611630" cy="1531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Family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Language, rules, morals, role models,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behaviours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, social interactions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996D27-15E3-3D03-EC6B-DCDBF2C37B73}"/>
              </a:ext>
            </a:extLst>
          </p:cNvPr>
          <p:cNvSpPr/>
          <p:nvPr/>
        </p:nvSpPr>
        <p:spPr>
          <a:xfrm>
            <a:off x="4877753" y="2348897"/>
            <a:ext cx="2143124" cy="1846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Agents of Socialization</a:t>
            </a:r>
          </a:p>
        </p:txBody>
      </p:sp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7CB31254-6B67-D9E5-D935-ACE9D073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6939" y="3589838"/>
            <a:ext cx="607200" cy="548897"/>
          </a:xfrm>
          <a:prstGeom prst="rect">
            <a:avLst/>
          </a:prstGeom>
        </p:spPr>
      </p:pic>
      <p:pic>
        <p:nvPicPr>
          <p:cNvPr id="17" name="Graphic 16" descr="Woman with solid fill">
            <a:extLst>
              <a:ext uri="{FF2B5EF4-FFF2-40B4-BE49-F238E27FC236}">
                <a16:creationId xmlns:a16="http://schemas.microsoft.com/office/drawing/2014/main" id="{92AC137A-1001-5C91-CE3D-526BA8C05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102" y="3585096"/>
            <a:ext cx="607200" cy="54889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026E4A-FA42-5967-EAD0-1B3259AEF3D1}"/>
              </a:ext>
            </a:extLst>
          </p:cNvPr>
          <p:cNvCxnSpPr>
            <a:cxnSpLocks/>
          </p:cNvCxnSpPr>
          <p:nvPr/>
        </p:nvCxnSpPr>
        <p:spPr>
          <a:xfrm>
            <a:off x="6031230" y="1673543"/>
            <a:ext cx="0" cy="6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AC8AD9-F466-2262-F7FA-61FA35E29E05}"/>
              </a:ext>
            </a:extLst>
          </p:cNvPr>
          <p:cNvCxnSpPr>
            <a:cxnSpLocks/>
          </p:cNvCxnSpPr>
          <p:nvPr/>
        </p:nvCxnSpPr>
        <p:spPr>
          <a:xfrm flipH="1">
            <a:off x="6837045" y="1982531"/>
            <a:ext cx="777716" cy="73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1C43E-0A55-17D4-4761-BACDE149ED27}"/>
              </a:ext>
            </a:extLst>
          </p:cNvPr>
          <p:cNvCxnSpPr>
            <a:cxnSpLocks/>
          </p:cNvCxnSpPr>
          <p:nvPr/>
        </p:nvCxnSpPr>
        <p:spPr>
          <a:xfrm flipH="1">
            <a:off x="7075526" y="3169969"/>
            <a:ext cx="1007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05C8CB-5433-4639-863C-5F645B708E23}"/>
              </a:ext>
            </a:extLst>
          </p:cNvPr>
          <p:cNvCxnSpPr>
            <a:cxnSpLocks/>
          </p:cNvCxnSpPr>
          <p:nvPr/>
        </p:nvCxnSpPr>
        <p:spPr>
          <a:xfrm flipH="1" flipV="1">
            <a:off x="6913961" y="3765038"/>
            <a:ext cx="972739" cy="74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976A79-D008-D892-0DBA-05F138CBCC84}"/>
              </a:ext>
            </a:extLst>
          </p:cNvPr>
          <p:cNvCxnSpPr>
            <a:cxnSpLocks/>
          </p:cNvCxnSpPr>
          <p:nvPr/>
        </p:nvCxnSpPr>
        <p:spPr>
          <a:xfrm flipH="1" flipV="1">
            <a:off x="6369142" y="4173953"/>
            <a:ext cx="202631" cy="78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862D0C-7335-6950-A09D-EC26F59C89AF}"/>
              </a:ext>
            </a:extLst>
          </p:cNvPr>
          <p:cNvCxnSpPr>
            <a:cxnSpLocks/>
          </p:cNvCxnSpPr>
          <p:nvPr/>
        </p:nvCxnSpPr>
        <p:spPr>
          <a:xfrm flipV="1">
            <a:off x="5006340" y="4133993"/>
            <a:ext cx="380777" cy="78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0DDC12-AA41-4DB8-B5DF-7AB48BF34B81}"/>
              </a:ext>
            </a:extLst>
          </p:cNvPr>
          <p:cNvCxnSpPr>
            <a:cxnSpLocks/>
          </p:cNvCxnSpPr>
          <p:nvPr/>
        </p:nvCxnSpPr>
        <p:spPr>
          <a:xfrm flipV="1">
            <a:off x="3876386" y="3580354"/>
            <a:ext cx="1001367" cy="44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BF77E2-0D59-4DCF-A1B1-EE225351311F}"/>
              </a:ext>
            </a:extLst>
          </p:cNvPr>
          <p:cNvCxnSpPr>
            <a:cxnSpLocks/>
          </p:cNvCxnSpPr>
          <p:nvPr/>
        </p:nvCxnSpPr>
        <p:spPr>
          <a:xfrm>
            <a:off x="3755709" y="2741147"/>
            <a:ext cx="1146988" cy="18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7F5B69-CBF3-31B9-541D-BB85B34C020F}"/>
              </a:ext>
            </a:extLst>
          </p:cNvPr>
          <p:cNvCxnSpPr>
            <a:cxnSpLocks/>
          </p:cNvCxnSpPr>
          <p:nvPr/>
        </p:nvCxnSpPr>
        <p:spPr>
          <a:xfrm>
            <a:off x="4633437" y="1800077"/>
            <a:ext cx="650080" cy="70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2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Cami Li Wants a Dress That's as 'Black as Her Soul' | Say Yes To The Dress">
            <a:hlinkClick r:id="" action="ppaction://media"/>
            <a:extLst>
              <a:ext uri="{FF2B5EF4-FFF2-40B4-BE49-F238E27FC236}">
                <a16:creationId xmlns:a16="http://schemas.microsoft.com/office/drawing/2014/main" id="{47192A96-0DCF-B499-135A-2E2B7A0C2DC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83456" y="1706880"/>
            <a:ext cx="6096000" cy="3444240"/>
          </a:xfrm>
          <a:prstGeom prst="rect">
            <a:avLst/>
          </a:prstGeom>
          <a:noFill/>
        </p:spPr>
      </p:pic>
      <p:sp>
        <p:nvSpPr>
          <p:cNvPr id="40962" name="Title 1">
            <a:extLst>
              <a:ext uri="{FF2B5EF4-FFF2-40B4-BE49-F238E27FC236}">
                <a16:creationId xmlns:a16="http://schemas.microsoft.com/office/drawing/2014/main" id="{E6346AD5-621D-4F90-82B0-1C9EDEB5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79" y="1869447"/>
            <a:ext cx="3511261" cy="1022343"/>
          </a:xfrm>
        </p:spPr>
        <p:txBody>
          <a:bodyPr anchor="b">
            <a:normAutofit/>
          </a:bodyPr>
          <a:lstStyle/>
          <a:p>
            <a:r>
              <a:rPr lang="en-CA" altLang="en-US" sz="2800" dirty="0"/>
              <a:t>Socialization: Family Expectations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D763-97AD-2156-69CD-B1D1E1B26FF3}"/>
              </a:ext>
            </a:extLst>
          </p:cNvPr>
          <p:cNvSpPr txBox="1"/>
          <p:nvPr/>
        </p:nvSpPr>
        <p:spPr>
          <a:xfrm>
            <a:off x="6501164" y="5486401"/>
            <a:ext cx="536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(https://</a:t>
            </a:r>
            <a:r>
              <a:rPr lang="en-US" dirty="0" err="1">
                <a:solidFill>
                  <a:schemeClr val="bg1"/>
                </a:solidFill>
              </a:rPr>
              <a:t>www.youtube.com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watch?v</a:t>
            </a:r>
            <a:r>
              <a:rPr lang="en-US" dirty="0">
                <a:solidFill>
                  <a:schemeClr val="bg1"/>
                </a:solidFill>
              </a:rPr>
              <a:t>=3DdVk1wHEqw)</a:t>
            </a:r>
          </a:p>
        </p:txBody>
      </p:sp>
    </p:spTree>
    <p:extLst>
      <p:ext uri="{BB962C8B-B14F-4D97-AF65-F5344CB8AC3E}">
        <p14:creationId xmlns:p14="http://schemas.microsoft.com/office/powerpoint/2010/main" val="24899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Social experiment - most people are sheep">
            <a:hlinkClick r:id="" action="ppaction://media"/>
            <a:extLst>
              <a:ext uri="{FF2B5EF4-FFF2-40B4-BE49-F238E27FC236}">
                <a16:creationId xmlns:a16="http://schemas.microsoft.com/office/drawing/2014/main" id="{E4996B37-8127-46F5-BC92-2F1551EE5360}"/>
              </a:ext>
            </a:extLst>
          </p:cNvPr>
          <p:cNvPicPr>
            <a:picLocks noGrp="1" noRot="1" noChangeAspect="1"/>
          </p:cNvPicPr>
          <p:nvPr>
            <p:ph type="pic"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34220" y="1143000"/>
            <a:ext cx="6096000" cy="4572000"/>
          </a:xfrm>
          <a:noFill/>
        </p:spPr>
      </p:pic>
      <p:sp>
        <p:nvSpPr>
          <p:cNvPr id="40962" name="Title 1">
            <a:extLst>
              <a:ext uri="{FF2B5EF4-FFF2-40B4-BE49-F238E27FC236}">
                <a16:creationId xmlns:a16="http://schemas.microsoft.com/office/drawing/2014/main" id="{E6346AD5-621D-4F90-82B0-1C9EDEB5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53" y="2845023"/>
            <a:ext cx="4941477" cy="610863"/>
          </a:xfrm>
        </p:spPr>
        <p:txBody>
          <a:bodyPr anchor="b">
            <a:noAutofit/>
          </a:bodyPr>
          <a:lstStyle/>
          <a:p>
            <a:r>
              <a:rPr lang="en-CA" altLang="en-US" sz="4500" dirty="0"/>
              <a:t>Peer Pressure experiment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B6DC3-0976-C5F3-0E44-FE4DE7E25A87}"/>
              </a:ext>
            </a:extLst>
          </p:cNvPr>
          <p:cNvSpPr txBox="1"/>
          <p:nvPr/>
        </p:nvSpPr>
        <p:spPr>
          <a:xfrm>
            <a:off x="6367346" y="6010509"/>
            <a:ext cx="534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(https://</a:t>
            </a:r>
            <a:r>
              <a:rPr lang="en-US" dirty="0" err="1">
                <a:solidFill>
                  <a:schemeClr val="bg1"/>
                </a:solidFill>
              </a:rPr>
              <a:t>www.youtube.com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watch?v</a:t>
            </a:r>
            <a:r>
              <a:rPr lang="en-US" dirty="0">
                <a:solidFill>
                  <a:schemeClr val="bg1"/>
                </a:solidFill>
              </a:rPr>
              <a:t>=MEhSk71gUCQ)</a:t>
            </a:r>
          </a:p>
        </p:txBody>
      </p:sp>
    </p:spTree>
    <p:extLst>
      <p:ext uri="{BB962C8B-B14F-4D97-AF65-F5344CB8AC3E}">
        <p14:creationId xmlns:p14="http://schemas.microsoft.com/office/powerpoint/2010/main" val="418354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15703" cy="614218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Shaping Identity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00726"/>
            <a:ext cx="4415703" cy="54586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INNER CIRCLE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Life experience shapes individual identity.</a:t>
            </a:r>
          </a:p>
          <a:p>
            <a:endParaRPr lang="en-US" sz="800" dirty="0">
              <a:solidFill>
                <a:schemeClr val="dk1"/>
              </a:solidFill>
              <a:latin typeface="Franklin Gothic Book" panose="020B0503020102020204" pitchFamily="34" charset="0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FIRST RING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Social factors impact life experience.</a:t>
            </a:r>
          </a:p>
          <a:p>
            <a:endParaRPr lang="en-US" sz="800" dirty="0">
              <a:solidFill>
                <a:schemeClr val="dk1"/>
              </a:solidFill>
              <a:latin typeface="Franklin Gothic Book" panose="020B0503020102020204" pitchFamily="34" charset="0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SECOND RING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A person’s organization position (social location) is determined by social factors.</a:t>
            </a:r>
          </a:p>
          <a:p>
            <a:endParaRPr lang="en-US" sz="800" dirty="0">
              <a:solidFill>
                <a:schemeClr val="dk1"/>
              </a:solidFill>
              <a:latin typeface="Franklin Gothic Book" panose="020B0503020102020204" pitchFamily="34" charset="0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OUTER Ring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dk1"/>
                </a:solidFill>
                <a:latin typeface="Franklin Gothic Book" panose="020B0503020102020204" pitchFamily="34" charset="0"/>
                <a:ea typeface="Calibri"/>
                <a:cs typeface="Calibri"/>
                <a:sym typeface="Calibri"/>
              </a:rPr>
              <a:t>Systems of power surround and influence individual identity.</a:t>
            </a: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40219" y="221672"/>
            <a:ext cx="6465453" cy="6003637"/>
            <a:chOff x="5569528" y="221672"/>
            <a:chExt cx="6465453" cy="6003637"/>
          </a:xfrm>
        </p:grpSpPr>
        <p:pic>
          <p:nvPicPr>
            <p:cNvPr id="6" name="Google Shape;267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569528" y="221672"/>
              <a:ext cx="6465453" cy="6003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68;p36"/>
            <p:cNvSpPr txBox="1"/>
            <p:nvPr/>
          </p:nvSpPr>
          <p:spPr>
            <a:xfrm>
              <a:off x="5569529" y="221672"/>
              <a:ext cx="1745671" cy="646331"/>
            </a:xfrm>
            <a:prstGeom prst="rect">
              <a:avLst/>
            </a:prstGeom>
            <a:gradFill>
              <a:gsLst>
                <a:gs pos="0">
                  <a:srgbClr val="159295"/>
                </a:gs>
                <a:gs pos="74000">
                  <a:srgbClr val="AEC5E1"/>
                </a:gs>
                <a:gs pos="83000">
                  <a:srgbClr val="AEC5E1"/>
                </a:gs>
                <a:gs pos="100000">
                  <a:srgbClr val="C8D8E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Intersectionality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Wheel</a:t>
              </a:r>
              <a:endParaRPr sz="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34546" y="6314942"/>
            <a:ext cx="587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E&amp;I Lens Handbook. </a:t>
            </a:r>
            <a:r>
              <a:rPr lang="en-CA" sz="1400" dirty="0"/>
              <a:t>City of Ottawa and City for All Women Initiative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534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Some concepts to help in understanding identity - privilege and oppression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197" y="804672"/>
            <a:ext cx="5949227" cy="5230368"/>
          </a:xfrm>
        </p:spPr>
        <p:txBody>
          <a:bodyPr anchor="ctr">
            <a:normAutofit lnSpcReduction="10000"/>
          </a:bodyPr>
          <a:lstStyle/>
          <a:p>
            <a:endParaRPr lang="en-CA" sz="1100" b="1" dirty="0">
              <a:solidFill>
                <a:schemeClr val="tx2"/>
              </a:solidFill>
            </a:endParaRPr>
          </a:p>
          <a:p>
            <a:r>
              <a:rPr lang="en-CA" sz="1400" b="1" dirty="0">
                <a:solidFill>
                  <a:schemeClr val="tx2"/>
                </a:solidFill>
              </a:rPr>
              <a:t>social location </a:t>
            </a:r>
            <a:r>
              <a:rPr lang="en-CA" sz="1400" dirty="0">
                <a:solidFill>
                  <a:schemeClr val="tx2"/>
                </a:solidFill>
              </a:rPr>
              <a:t>refers to the groups one belongs to, to one’s place in history and in larger society. </a:t>
            </a:r>
          </a:p>
          <a:p>
            <a:endParaRPr lang="en-CA" sz="1400" b="1" dirty="0">
              <a:solidFill>
                <a:schemeClr val="tx2"/>
              </a:solidFill>
            </a:endParaRPr>
          </a:p>
          <a:p>
            <a:r>
              <a:rPr lang="en-CA" sz="1400" b="1" dirty="0">
                <a:solidFill>
                  <a:schemeClr val="tx2"/>
                </a:solidFill>
              </a:rPr>
              <a:t>social capital</a:t>
            </a:r>
            <a:r>
              <a:rPr lang="en-CA" sz="1400" dirty="0">
                <a:solidFill>
                  <a:schemeClr val="tx2"/>
                </a:solidFill>
              </a:rPr>
              <a:t> is the expected collective or economic benefits derived from the preferential treatment and cooperation between individuals and groups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CA" sz="1400" b="1" dirty="0">
                <a:solidFill>
                  <a:schemeClr val="tx2"/>
                </a:solidFill>
              </a:rPr>
              <a:t>cultural capital</a:t>
            </a:r>
            <a:r>
              <a:rPr lang="en-CA" sz="1400" dirty="0">
                <a:solidFill>
                  <a:schemeClr val="tx2"/>
                </a:solidFill>
              </a:rPr>
              <a:t> refers to non-financial social assets that promote social mobility beyond economic means. Examples can include education, intellectual expression, style of speech, dress, or physical appearance 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r>
              <a:rPr lang="en-CA" sz="1400" b="1" dirty="0">
                <a:solidFill>
                  <a:schemeClr val="tx2"/>
                </a:solidFill>
              </a:rPr>
              <a:t>entitlement </a:t>
            </a:r>
            <a:r>
              <a:rPr lang="en-CA" sz="1400" dirty="0">
                <a:solidFill>
                  <a:schemeClr val="tx2"/>
                </a:solidFill>
              </a:rPr>
              <a:t>refers to an individual’s sense of having a right to have, to do, or receive something</a:t>
            </a:r>
            <a:r>
              <a:rPr lang="en-US" sz="1400" dirty="0">
                <a:solidFill>
                  <a:schemeClr val="tx2"/>
                </a:solidFill>
              </a:rPr>
              <a:t>; t</a:t>
            </a:r>
            <a:r>
              <a:rPr lang="en-CA" sz="1400" dirty="0">
                <a:solidFill>
                  <a:schemeClr val="tx2"/>
                </a:solidFill>
              </a:rPr>
              <a:t>he feeling or belief that one deserves benefits or privileges.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r>
              <a:rPr lang="en-CA" sz="1400" b="1" dirty="0">
                <a:solidFill>
                  <a:schemeClr val="tx2"/>
                </a:solidFill>
              </a:rPr>
              <a:t>privilege </a:t>
            </a:r>
            <a:r>
              <a:rPr lang="en-CA" sz="1400" dirty="0">
                <a:solidFill>
                  <a:schemeClr val="tx2"/>
                </a:solidFill>
              </a:rPr>
              <a:t>refers to unearned economic, social and political advantages and power based on belonging to dominant groups in any society</a:t>
            </a:r>
          </a:p>
          <a:p>
            <a:pPr marL="0" indent="0">
              <a:buNone/>
            </a:pPr>
            <a:r>
              <a:rPr lang="en-CA" sz="1400" dirty="0">
                <a:solidFill>
                  <a:schemeClr val="tx2"/>
                </a:solidFill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i="1" dirty="0">
                <a:solidFill>
                  <a:schemeClr val="tx2"/>
                </a:solidFill>
              </a:rPr>
              <a:t>Source: Cultural Safety Module 2:  Peoples’ Experiences of Oppression.</a:t>
            </a:r>
            <a:r>
              <a:rPr lang="en-CA" sz="1400" dirty="0">
                <a:solidFill>
                  <a:schemeClr val="tx2"/>
                </a:solidFill>
              </a:rPr>
              <a:t> University of Victoria.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446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181</TotalTime>
  <Words>951</Words>
  <Application>Microsoft Macintosh PowerPoint</Application>
  <PresentationFormat>Widescreen</PresentationFormat>
  <Paragraphs>108</Paragraphs>
  <Slides>15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Narrow</vt:lpstr>
      <vt:lpstr>Calibri</vt:lpstr>
      <vt:lpstr>Franklin Gothic Book</vt:lpstr>
      <vt:lpstr>Franklin Gothic Demi</vt:lpstr>
      <vt:lpstr>Franklin Gothic Medium</vt:lpstr>
      <vt:lpstr>Proxima Nova</vt:lpstr>
      <vt:lpstr>Wingdings</vt:lpstr>
      <vt:lpstr>Theme1</vt:lpstr>
      <vt:lpstr>Office Theme</vt:lpstr>
      <vt:lpstr>Spearmint</vt:lpstr>
      <vt:lpstr>Identity</vt:lpstr>
      <vt:lpstr>Learning Outcomes</vt:lpstr>
      <vt:lpstr>Socialization</vt:lpstr>
      <vt:lpstr>Agents of Socialization</vt:lpstr>
      <vt:lpstr>PowerPoint Presentation</vt:lpstr>
      <vt:lpstr>Socialization: Family Expectations </vt:lpstr>
      <vt:lpstr>Peer Pressure experiment</vt:lpstr>
      <vt:lpstr>Factors Shaping Identity</vt:lpstr>
      <vt:lpstr>Some concepts to help in understanding identity - privilege and oppression</vt:lpstr>
      <vt:lpstr>Social Location and Oppression</vt:lpstr>
      <vt:lpstr>Intersectionality</vt:lpstr>
      <vt:lpstr>Intersectionality</vt:lpstr>
      <vt:lpstr>Intersecting Axes of Privilege, Domination, Oppression and Resistance North America</vt:lpstr>
      <vt:lpstr>PowerPoint Presentation</vt:lpstr>
      <vt:lpstr>History of Oppression and Resistance in Canada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Krysta Pandolfi</dc:creator>
  <cp:lastModifiedBy>Krysta Pandolfi</cp:lastModifiedBy>
  <cp:revision>28</cp:revision>
  <dcterms:created xsi:type="dcterms:W3CDTF">2021-02-03T10:51:09Z</dcterms:created>
  <dcterms:modified xsi:type="dcterms:W3CDTF">2023-01-06T15:38:39Z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