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77" r:id="rId3"/>
    <p:sldId id="384" r:id="rId4"/>
    <p:sldId id="259" r:id="rId5"/>
    <p:sldId id="378" r:id="rId6"/>
    <p:sldId id="260" r:id="rId7"/>
    <p:sldId id="263" r:id="rId8"/>
    <p:sldId id="379" r:id="rId9"/>
    <p:sldId id="3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8A68D-493B-4E75-9CEB-3AEEEC66E2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5F9D9F-E77E-4229-9917-F95169234919}">
      <dgm:prSet/>
      <dgm:spPr/>
      <dgm:t>
        <a:bodyPr/>
        <a:lstStyle/>
        <a:p>
          <a:r>
            <a:rPr lang="en-CA"/>
            <a:t>“Learning from experience”  </a:t>
          </a:r>
          <a:endParaRPr lang="en-US"/>
        </a:p>
      </dgm:t>
    </dgm:pt>
    <dgm:pt modelId="{D4E22053-0DC2-47E0-8A8C-13D2B3F782EF}" type="parTrans" cxnId="{31AD31E7-E9F3-44AF-99DA-F05DE76623C7}">
      <dgm:prSet/>
      <dgm:spPr/>
      <dgm:t>
        <a:bodyPr/>
        <a:lstStyle/>
        <a:p>
          <a:endParaRPr lang="en-US"/>
        </a:p>
      </dgm:t>
    </dgm:pt>
    <dgm:pt modelId="{28E316F5-7239-4700-9470-23A2131BE836}" type="sibTrans" cxnId="{31AD31E7-E9F3-44AF-99DA-F05DE76623C7}">
      <dgm:prSet/>
      <dgm:spPr/>
      <dgm:t>
        <a:bodyPr/>
        <a:lstStyle/>
        <a:p>
          <a:endParaRPr lang="en-US"/>
        </a:p>
      </dgm:t>
    </dgm:pt>
    <dgm:pt modelId="{2ACE0C01-8FAC-45C5-AE9B-67958CC4B669}">
      <dgm:prSet/>
      <dgm:spPr/>
      <dgm:t>
        <a:bodyPr/>
        <a:lstStyle/>
        <a:p>
          <a:r>
            <a:rPr lang="en-CA" dirty="0"/>
            <a:t>Thinking back on our own actions  </a:t>
          </a:r>
          <a:endParaRPr lang="en-US" dirty="0"/>
        </a:p>
      </dgm:t>
    </dgm:pt>
    <dgm:pt modelId="{EE7497AE-8177-405F-BA08-9DF728654D4D}" type="parTrans" cxnId="{B9A5ED3E-4885-4CAB-BC89-B3EF1876B554}">
      <dgm:prSet/>
      <dgm:spPr/>
      <dgm:t>
        <a:bodyPr/>
        <a:lstStyle/>
        <a:p>
          <a:endParaRPr lang="en-US"/>
        </a:p>
      </dgm:t>
    </dgm:pt>
    <dgm:pt modelId="{0BFF5311-1F42-498C-8EB8-E1B2FD8FB4B7}" type="sibTrans" cxnId="{B9A5ED3E-4885-4CAB-BC89-B3EF1876B554}">
      <dgm:prSet/>
      <dgm:spPr/>
      <dgm:t>
        <a:bodyPr/>
        <a:lstStyle/>
        <a:p>
          <a:endParaRPr lang="en-US"/>
        </a:p>
      </dgm:t>
    </dgm:pt>
    <dgm:pt modelId="{395C1C57-B87A-4B83-9CC9-6CC1F00A663D}">
      <dgm:prSet/>
      <dgm:spPr/>
      <dgm:t>
        <a:bodyPr/>
        <a:lstStyle/>
        <a:p>
          <a:pPr algn="ctr"/>
          <a:r>
            <a:rPr lang="en-CA" dirty="0">
              <a:solidFill>
                <a:schemeClr val="tx1">
                  <a:lumMod val="95000"/>
                  <a:lumOff val="5000"/>
                </a:schemeClr>
              </a:solidFill>
            </a:rPr>
            <a:t>Thoughts for personal learning and development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6B39CD3-1FAA-47F7-9D2C-2AA5C2C305EF}" type="parTrans" cxnId="{AE40215C-861E-437E-AB74-14C1DB3504CB}">
      <dgm:prSet/>
      <dgm:spPr/>
      <dgm:t>
        <a:bodyPr/>
        <a:lstStyle/>
        <a:p>
          <a:endParaRPr lang="en-US"/>
        </a:p>
      </dgm:t>
    </dgm:pt>
    <dgm:pt modelId="{9AB967DE-0CD7-4800-9F58-A24623CD3DE9}" type="sibTrans" cxnId="{AE40215C-861E-437E-AB74-14C1DB3504CB}">
      <dgm:prSet/>
      <dgm:spPr/>
      <dgm:t>
        <a:bodyPr/>
        <a:lstStyle/>
        <a:p>
          <a:endParaRPr lang="en-US"/>
        </a:p>
      </dgm:t>
    </dgm:pt>
    <dgm:pt modelId="{FBA7A170-807E-4801-A9E7-BAF1E86E9664}">
      <dgm:prSet/>
      <dgm:spPr/>
      <dgm:t>
        <a:bodyPr/>
        <a:lstStyle/>
        <a:p>
          <a:pPr algn="ctr"/>
          <a:r>
            <a:rPr lang="en-CA" dirty="0">
              <a:solidFill>
                <a:schemeClr val="tx1">
                  <a:lumMod val="95000"/>
                  <a:lumOff val="5000"/>
                </a:schemeClr>
              </a:solidFill>
            </a:rPr>
            <a:t>Think of the positive and negative aspects of your experience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0D77B4BB-9A80-4EC3-8BCA-BD35B688514D}" type="parTrans" cxnId="{0255001B-B2CA-4F95-B457-C508AEE27E78}">
      <dgm:prSet/>
      <dgm:spPr/>
      <dgm:t>
        <a:bodyPr/>
        <a:lstStyle/>
        <a:p>
          <a:endParaRPr lang="en-US"/>
        </a:p>
      </dgm:t>
    </dgm:pt>
    <dgm:pt modelId="{ABF24FB0-C790-4D3D-AB3E-84DA687BFA00}" type="sibTrans" cxnId="{0255001B-B2CA-4F95-B457-C508AEE27E78}">
      <dgm:prSet/>
      <dgm:spPr/>
      <dgm:t>
        <a:bodyPr/>
        <a:lstStyle/>
        <a:p>
          <a:endParaRPr lang="en-US"/>
        </a:p>
      </dgm:t>
    </dgm:pt>
    <dgm:pt modelId="{18D9CCFB-88B1-4AD9-8CF1-503CAF129BE0}">
      <dgm:prSet/>
      <dgm:spPr/>
      <dgm:t>
        <a:bodyPr/>
        <a:lstStyle/>
        <a:p>
          <a:pPr algn="ctr"/>
          <a:r>
            <a:rPr lang="en-CA" dirty="0">
              <a:solidFill>
                <a:schemeClr val="tx1">
                  <a:lumMod val="95000"/>
                  <a:lumOff val="5000"/>
                </a:schemeClr>
              </a:solidFill>
            </a:rPr>
            <a:t>Think of the consequences of certain actions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3C93EAFD-E46E-4EC5-9356-408C59AB0CC6}" type="parTrans" cxnId="{4FE9CCCB-2246-475D-9581-AD84D3C37E9A}">
      <dgm:prSet/>
      <dgm:spPr/>
      <dgm:t>
        <a:bodyPr/>
        <a:lstStyle/>
        <a:p>
          <a:endParaRPr lang="en-US"/>
        </a:p>
      </dgm:t>
    </dgm:pt>
    <dgm:pt modelId="{C9625114-88E3-41F2-A79A-A92F76305110}" type="sibTrans" cxnId="{4FE9CCCB-2246-475D-9581-AD84D3C37E9A}">
      <dgm:prSet/>
      <dgm:spPr/>
      <dgm:t>
        <a:bodyPr/>
        <a:lstStyle/>
        <a:p>
          <a:endParaRPr lang="en-US"/>
        </a:p>
      </dgm:t>
    </dgm:pt>
    <dgm:pt modelId="{6ED35165-15FE-410C-98A0-9F832355A656}">
      <dgm:prSet/>
      <dgm:spPr/>
      <dgm:t>
        <a:bodyPr/>
        <a:lstStyle/>
        <a:p>
          <a:pPr algn="ctr"/>
          <a:r>
            <a:rPr lang="en-CA" dirty="0">
              <a:solidFill>
                <a:schemeClr val="tx1">
                  <a:lumMod val="95000"/>
                  <a:lumOff val="5000"/>
                </a:schemeClr>
              </a:solidFill>
            </a:rPr>
            <a:t>Think of what could have been done differently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E946F4E-AAB2-4511-8CC7-438351A610D8}" type="parTrans" cxnId="{F959774D-8FC9-415D-8F50-2B02A461727C}">
      <dgm:prSet/>
      <dgm:spPr/>
      <dgm:t>
        <a:bodyPr/>
        <a:lstStyle/>
        <a:p>
          <a:endParaRPr lang="en-US"/>
        </a:p>
      </dgm:t>
    </dgm:pt>
    <dgm:pt modelId="{4D4172FB-F750-41D8-B697-B83AAA04F6DC}" type="sibTrans" cxnId="{F959774D-8FC9-415D-8F50-2B02A461727C}">
      <dgm:prSet/>
      <dgm:spPr/>
      <dgm:t>
        <a:bodyPr/>
        <a:lstStyle/>
        <a:p>
          <a:endParaRPr lang="en-US"/>
        </a:p>
      </dgm:t>
    </dgm:pt>
    <dgm:pt modelId="{B61F021F-D8FB-7F43-9A98-A3DA692AC6F2}" type="pres">
      <dgm:prSet presAssocID="{20F8A68D-493B-4E75-9CEB-3AEEEC66E25A}" presName="Name0" presStyleCnt="0">
        <dgm:presLayoutVars>
          <dgm:dir/>
          <dgm:resizeHandles val="exact"/>
        </dgm:presLayoutVars>
      </dgm:prSet>
      <dgm:spPr/>
    </dgm:pt>
    <dgm:pt modelId="{1C0C5569-F6B4-024F-B6F4-81CBBD8F327C}" type="pres">
      <dgm:prSet presAssocID="{CB5F9D9F-E77E-4229-9917-F95169234919}" presName="node" presStyleLbl="node1" presStyleIdx="0" presStyleCnt="3">
        <dgm:presLayoutVars>
          <dgm:bulletEnabled val="1"/>
        </dgm:presLayoutVars>
      </dgm:prSet>
      <dgm:spPr/>
    </dgm:pt>
    <dgm:pt modelId="{5C437EC4-DD74-F543-A0CE-D808C7A11F9C}" type="pres">
      <dgm:prSet presAssocID="{28E316F5-7239-4700-9470-23A2131BE836}" presName="sibTrans" presStyleLbl="sibTrans1D1" presStyleIdx="0" presStyleCnt="2"/>
      <dgm:spPr/>
    </dgm:pt>
    <dgm:pt modelId="{3BBFBA99-0BD3-8D4A-B4E9-89C21E96063B}" type="pres">
      <dgm:prSet presAssocID="{28E316F5-7239-4700-9470-23A2131BE836}" presName="connectorText" presStyleLbl="sibTrans1D1" presStyleIdx="0" presStyleCnt="2"/>
      <dgm:spPr/>
    </dgm:pt>
    <dgm:pt modelId="{BFC2D8C0-9B48-1746-9416-DA08BC349024}" type="pres">
      <dgm:prSet presAssocID="{2ACE0C01-8FAC-45C5-AE9B-67958CC4B669}" presName="node" presStyleLbl="node1" presStyleIdx="1" presStyleCnt="3">
        <dgm:presLayoutVars>
          <dgm:bulletEnabled val="1"/>
        </dgm:presLayoutVars>
      </dgm:prSet>
      <dgm:spPr/>
    </dgm:pt>
    <dgm:pt modelId="{F73F775D-8D5C-1949-9716-B3FBB130366F}" type="pres">
      <dgm:prSet presAssocID="{0BFF5311-1F42-498C-8EB8-E1B2FD8FB4B7}" presName="sibTrans" presStyleLbl="sibTrans1D1" presStyleIdx="1" presStyleCnt="2"/>
      <dgm:spPr/>
    </dgm:pt>
    <dgm:pt modelId="{0D81475A-83ED-A44D-8954-4C0862018A86}" type="pres">
      <dgm:prSet presAssocID="{0BFF5311-1F42-498C-8EB8-E1B2FD8FB4B7}" presName="connectorText" presStyleLbl="sibTrans1D1" presStyleIdx="1" presStyleCnt="2"/>
      <dgm:spPr/>
    </dgm:pt>
    <dgm:pt modelId="{9DD3E0BC-2062-E245-830F-10A902D57F2A}" type="pres">
      <dgm:prSet presAssocID="{395C1C57-B87A-4B83-9CC9-6CC1F00A663D}" presName="node" presStyleLbl="node1" presStyleIdx="2" presStyleCnt="3" custScaleX="148941" custLinFactNeighborX="12555" custLinFactNeighborY="674">
        <dgm:presLayoutVars>
          <dgm:bulletEnabled val="1"/>
        </dgm:presLayoutVars>
      </dgm:prSet>
      <dgm:spPr/>
    </dgm:pt>
  </dgm:ptLst>
  <dgm:cxnLst>
    <dgm:cxn modelId="{0255001B-B2CA-4F95-B457-C508AEE27E78}" srcId="{395C1C57-B87A-4B83-9CC9-6CC1F00A663D}" destId="{FBA7A170-807E-4801-A9E7-BAF1E86E9664}" srcOrd="0" destOrd="0" parTransId="{0D77B4BB-9A80-4EC3-8BCA-BD35B688514D}" sibTransId="{ABF24FB0-C790-4D3D-AB3E-84DA687BFA00}"/>
    <dgm:cxn modelId="{C1B85D37-91ED-954C-A46C-F4E5B906F7A1}" type="presOf" srcId="{CB5F9D9F-E77E-4229-9917-F95169234919}" destId="{1C0C5569-F6B4-024F-B6F4-81CBBD8F327C}" srcOrd="0" destOrd="0" presId="urn:microsoft.com/office/officeart/2016/7/layout/RepeatingBendingProcessNew"/>
    <dgm:cxn modelId="{B9A5ED3E-4885-4CAB-BC89-B3EF1876B554}" srcId="{20F8A68D-493B-4E75-9CEB-3AEEEC66E25A}" destId="{2ACE0C01-8FAC-45C5-AE9B-67958CC4B669}" srcOrd="1" destOrd="0" parTransId="{EE7497AE-8177-405F-BA08-9DF728654D4D}" sibTransId="{0BFF5311-1F42-498C-8EB8-E1B2FD8FB4B7}"/>
    <dgm:cxn modelId="{F959774D-8FC9-415D-8F50-2B02A461727C}" srcId="{395C1C57-B87A-4B83-9CC9-6CC1F00A663D}" destId="{6ED35165-15FE-410C-98A0-9F832355A656}" srcOrd="2" destOrd="0" parTransId="{7E946F4E-AAB2-4511-8CC7-438351A610D8}" sibTransId="{4D4172FB-F750-41D8-B697-B83AAA04F6DC}"/>
    <dgm:cxn modelId="{AE40215C-861E-437E-AB74-14C1DB3504CB}" srcId="{20F8A68D-493B-4E75-9CEB-3AEEEC66E25A}" destId="{395C1C57-B87A-4B83-9CC9-6CC1F00A663D}" srcOrd="2" destOrd="0" parTransId="{A6B39CD3-1FAA-47F7-9D2C-2AA5C2C305EF}" sibTransId="{9AB967DE-0CD7-4800-9F58-A24623CD3DE9}"/>
    <dgm:cxn modelId="{F7A30E7D-F332-5042-9E00-BB868FA68250}" type="presOf" srcId="{FBA7A170-807E-4801-A9E7-BAF1E86E9664}" destId="{9DD3E0BC-2062-E245-830F-10A902D57F2A}" srcOrd="0" destOrd="1" presId="urn:microsoft.com/office/officeart/2016/7/layout/RepeatingBendingProcessNew"/>
    <dgm:cxn modelId="{D841297F-63E2-0241-AB31-1FBB38B47AD5}" type="presOf" srcId="{28E316F5-7239-4700-9470-23A2131BE836}" destId="{3BBFBA99-0BD3-8D4A-B4E9-89C21E96063B}" srcOrd="1" destOrd="0" presId="urn:microsoft.com/office/officeart/2016/7/layout/RepeatingBendingProcessNew"/>
    <dgm:cxn modelId="{DECA169A-BA01-8749-B16E-9AA83FC75785}" type="presOf" srcId="{28E316F5-7239-4700-9470-23A2131BE836}" destId="{5C437EC4-DD74-F543-A0CE-D808C7A11F9C}" srcOrd="0" destOrd="0" presId="urn:microsoft.com/office/officeart/2016/7/layout/RepeatingBendingProcessNew"/>
    <dgm:cxn modelId="{4E5282A0-7EDC-C349-901A-3277CB641718}" type="presOf" srcId="{395C1C57-B87A-4B83-9CC9-6CC1F00A663D}" destId="{9DD3E0BC-2062-E245-830F-10A902D57F2A}" srcOrd="0" destOrd="0" presId="urn:microsoft.com/office/officeart/2016/7/layout/RepeatingBendingProcessNew"/>
    <dgm:cxn modelId="{0E93E4A7-E06F-414B-8289-F34E5156B127}" type="presOf" srcId="{0BFF5311-1F42-498C-8EB8-E1B2FD8FB4B7}" destId="{F73F775D-8D5C-1949-9716-B3FBB130366F}" srcOrd="0" destOrd="0" presId="urn:microsoft.com/office/officeart/2016/7/layout/RepeatingBendingProcessNew"/>
    <dgm:cxn modelId="{613591C3-E947-9E40-B7CE-827C62C5E116}" type="presOf" srcId="{20F8A68D-493B-4E75-9CEB-3AEEEC66E25A}" destId="{B61F021F-D8FB-7F43-9A98-A3DA692AC6F2}" srcOrd="0" destOrd="0" presId="urn:microsoft.com/office/officeart/2016/7/layout/RepeatingBendingProcessNew"/>
    <dgm:cxn modelId="{4FE9CCCB-2246-475D-9581-AD84D3C37E9A}" srcId="{395C1C57-B87A-4B83-9CC9-6CC1F00A663D}" destId="{18D9CCFB-88B1-4AD9-8CF1-503CAF129BE0}" srcOrd="1" destOrd="0" parTransId="{3C93EAFD-E46E-4EC5-9356-408C59AB0CC6}" sibTransId="{C9625114-88E3-41F2-A79A-A92F76305110}"/>
    <dgm:cxn modelId="{F6BB41CD-2224-A947-9A35-8CAE6D581C73}" type="presOf" srcId="{2ACE0C01-8FAC-45C5-AE9B-67958CC4B669}" destId="{BFC2D8C0-9B48-1746-9416-DA08BC349024}" srcOrd="0" destOrd="0" presId="urn:microsoft.com/office/officeart/2016/7/layout/RepeatingBendingProcessNew"/>
    <dgm:cxn modelId="{5A779FE3-557B-5543-A95B-196A04642364}" type="presOf" srcId="{18D9CCFB-88B1-4AD9-8CF1-503CAF129BE0}" destId="{9DD3E0BC-2062-E245-830F-10A902D57F2A}" srcOrd="0" destOrd="2" presId="urn:microsoft.com/office/officeart/2016/7/layout/RepeatingBendingProcessNew"/>
    <dgm:cxn modelId="{31AD31E7-E9F3-44AF-99DA-F05DE76623C7}" srcId="{20F8A68D-493B-4E75-9CEB-3AEEEC66E25A}" destId="{CB5F9D9F-E77E-4229-9917-F95169234919}" srcOrd="0" destOrd="0" parTransId="{D4E22053-0DC2-47E0-8A8C-13D2B3F782EF}" sibTransId="{28E316F5-7239-4700-9470-23A2131BE836}"/>
    <dgm:cxn modelId="{96CFB4E8-48F8-204B-AEC7-5A1AFEDA5742}" type="presOf" srcId="{0BFF5311-1F42-498C-8EB8-E1B2FD8FB4B7}" destId="{0D81475A-83ED-A44D-8954-4C0862018A86}" srcOrd="1" destOrd="0" presId="urn:microsoft.com/office/officeart/2016/7/layout/RepeatingBendingProcessNew"/>
    <dgm:cxn modelId="{DCAE52F8-9E6B-2F48-805F-E8CDA6109209}" type="presOf" srcId="{6ED35165-15FE-410C-98A0-9F832355A656}" destId="{9DD3E0BC-2062-E245-830F-10A902D57F2A}" srcOrd="0" destOrd="3" presId="urn:microsoft.com/office/officeart/2016/7/layout/RepeatingBendingProcessNew"/>
    <dgm:cxn modelId="{1F4C12F9-4043-0643-97CF-F8AB728F713E}" type="presParOf" srcId="{B61F021F-D8FB-7F43-9A98-A3DA692AC6F2}" destId="{1C0C5569-F6B4-024F-B6F4-81CBBD8F327C}" srcOrd="0" destOrd="0" presId="urn:microsoft.com/office/officeart/2016/7/layout/RepeatingBendingProcessNew"/>
    <dgm:cxn modelId="{543EE5EC-36D2-204A-9DDC-801ABC35D4E2}" type="presParOf" srcId="{B61F021F-D8FB-7F43-9A98-A3DA692AC6F2}" destId="{5C437EC4-DD74-F543-A0CE-D808C7A11F9C}" srcOrd="1" destOrd="0" presId="urn:microsoft.com/office/officeart/2016/7/layout/RepeatingBendingProcessNew"/>
    <dgm:cxn modelId="{E72C0D03-C369-F244-8EFF-374E24FDEB15}" type="presParOf" srcId="{5C437EC4-DD74-F543-A0CE-D808C7A11F9C}" destId="{3BBFBA99-0BD3-8D4A-B4E9-89C21E96063B}" srcOrd="0" destOrd="0" presId="urn:microsoft.com/office/officeart/2016/7/layout/RepeatingBendingProcessNew"/>
    <dgm:cxn modelId="{399FFB2F-AE3B-2B4D-A41F-8C9C29510919}" type="presParOf" srcId="{B61F021F-D8FB-7F43-9A98-A3DA692AC6F2}" destId="{BFC2D8C0-9B48-1746-9416-DA08BC349024}" srcOrd="2" destOrd="0" presId="urn:microsoft.com/office/officeart/2016/7/layout/RepeatingBendingProcessNew"/>
    <dgm:cxn modelId="{A6E04F99-A6F2-FB43-9B59-762CB0D6231E}" type="presParOf" srcId="{B61F021F-D8FB-7F43-9A98-A3DA692AC6F2}" destId="{F73F775D-8D5C-1949-9716-B3FBB130366F}" srcOrd="3" destOrd="0" presId="urn:microsoft.com/office/officeart/2016/7/layout/RepeatingBendingProcessNew"/>
    <dgm:cxn modelId="{ADEA1035-20CE-664B-884F-3B4DF1C46559}" type="presParOf" srcId="{F73F775D-8D5C-1949-9716-B3FBB130366F}" destId="{0D81475A-83ED-A44D-8954-4C0862018A86}" srcOrd="0" destOrd="0" presId="urn:microsoft.com/office/officeart/2016/7/layout/RepeatingBendingProcessNew"/>
    <dgm:cxn modelId="{AB239A86-EC35-9E47-A763-7A84E494E0C0}" type="presParOf" srcId="{B61F021F-D8FB-7F43-9A98-A3DA692AC6F2}" destId="{9DD3E0BC-2062-E245-830F-10A902D57F2A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37EC4-DD74-F543-A0CE-D808C7A11F9C}">
      <dsp:nvSpPr>
        <dsp:cNvPr id="0" name=""/>
        <dsp:cNvSpPr/>
      </dsp:nvSpPr>
      <dsp:spPr>
        <a:xfrm>
          <a:off x="2825120" y="1562076"/>
          <a:ext cx="6192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928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8517" y="1604547"/>
        <a:ext cx="32494" cy="6498"/>
      </dsp:txXfrm>
    </dsp:sp>
    <dsp:sp modelId="{1C0C5569-F6B4-024F-B6F4-81CBBD8F327C}">
      <dsp:nvSpPr>
        <dsp:cNvPr id="0" name=""/>
        <dsp:cNvSpPr/>
      </dsp:nvSpPr>
      <dsp:spPr>
        <a:xfrm>
          <a:off x="1323" y="760117"/>
          <a:ext cx="2825597" cy="1695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57" tIns="145335" rIns="138457" bIns="145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/>
            <a:t>“Learning from experience”  </a:t>
          </a:r>
          <a:endParaRPr lang="en-US" sz="1600" kern="1200"/>
        </a:p>
      </dsp:txBody>
      <dsp:txXfrm>
        <a:off x="1323" y="760117"/>
        <a:ext cx="2825597" cy="1695358"/>
      </dsp:txXfrm>
    </dsp:sp>
    <dsp:sp modelId="{F73F775D-8D5C-1949-9716-B3FBB130366F}">
      <dsp:nvSpPr>
        <dsp:cNvPr id="0" name=""/>
        <dsp:cNvSpPr/>
      </dsp:nvSpPr>
      <dsp:spPr>
        <a:xfrm>
          <a:off x="2460313" y="2453675"/>
          <a:ext cx="2429293" cy="630714"/>
        </a:xfrm>
        <a:custGeom>
          <a:avLst/>
          <a:gdLst/>
          <a:ahLst/>
          <a:cxnLst/>
          <a:rect l="0" t="0" r="0" b="0"/>
          <a:pathLst>
            <a:path>
              <a:moveTo>
                <a:pt x="2429293" y="0"/>
              </a:moveTo>
              <a:lnTo>
                <a:pt x="2429293" y="332457"/>
              </a:lnTo>
              <a:lnTo>
                <a:pt x="0" y="332457"/>
              </a:lnTo>
              <a:lnTo>
                <a:pt x="0" y="63071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2017" y="2765783"/>
        <a:ext cx="125884" cy="6498"/>
      </dsp:txXfrm>
    </dsp:sp>
    <dsp:sp modelId="{BFC2D8C0-9B48-1746-9416-DA08BC349024}">
      <dsp:nvSpPr>
        <dsp:cNvPr id="0" name=""/>
        <dsp:cNvSpPr/>
      </dsp:nvSpPr>
      <dsp:spPr>
        <a:xfrm>
          <a:off x="3476808" y="760117"/>
          <a:ext cx="2825597" cy="16953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57" tIns="145335" rIns="138457" bIns="14533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Thinking back on our own actions  </a:t>
          </a:r>
          <a:endParaRPr lang="en-US" sz="1600" kern="1200" dirty="0"/>
        </a:p>
      </dsp:txBody>
      <dsp:txXfrm>
        <a:off x="3476808" y="760117"/>
        <a:ext cx="2825597" cy="1695358"/>
      </dsp:txXfrm>
    </dsp:sp>
    <dsp:sp modelId="{9DD3E0BC-2062-E245-830F-10A902D57F2A}">
      <dsp:nvSpPr>
        <dsp:cNvPr id="0" name=""/>
        <dsp:cNvSpPr/>
      </dsp:nvSpPr>
      <dsp:spPr>
        <a:xfrm>
          <a:off x="356077" y="3116789"/>
          <a:ext cx="4208472" cy="1695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57" tIns="145335" rIns="138457" bIns="145335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>
              <a:solidFill>
                <a:schemeClr val="tx1">
                  <a:lumMod val="95000"/>
                  <a:lumOff val="5000"/>
                </a:schemeClr>
              </a:solidFill>
            </a:rPr>
            <a:t>Thoughts for personal learning and development</a:t>
          </a:r>
          <a:endParaRPr lang="en-US" sz="16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Think of the positive and negative aspects of your experience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Think of the consequences of certain actions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 dirty="0">
              <a:solidFill>
                <a:schemeClr val="tx1">
                  <a:lumMod val="95000"/>
                  <a:lumOff val="5000"/>
                </a:schemeClr>
              </a:solidFill>
            </a:rPr>
            <a:t>Think of what could have been done differently</a:t>
          </a:r>
          <a:endParaRPr lang="en-US" sz="12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56077" y="3116789"/>
        <a:ext cx="4208472" cy="1695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3174C-86B7-4C4E-BB57-0FBC1D9AD67D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D4EBA-8EBB-6C44-A4BC-1524E49CB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9d7afe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9d7afe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https://i.ytimg.com/vi/3R5jdvKIlho/maxresdefault.jpg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d7afe6f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d7afe6f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https://www.sheffield.ac.uk/ssid/301/study-skills/university-study/reflective-practice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d7afe6f4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d7afe6f4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9d7afe6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9d7afe6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3B2C-FCFA-F26A-A4C2-D0814FD44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25424-94E6-A8B6-3464-4F302784F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48A5-C8D5-26FE-499E-6B710092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489BE-196F-2347-8068-17C710C3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3E57-27AB-C81B-32FB-CD43413C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0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2EAD-FD6B-2370-35A3-DFA46B8B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3D352-C063-F91D-3E13-7F49A78A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7B99-CA4F-80E7-1BF5-997C187D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6177-95F4-F434-9098-3D32FAD4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9E75-9DA3-D579-2D2D-E5ED22E5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2D6C0-C985-84FC-83DC-5BE3C21CA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C1845-5C7A-AE33-E9C0-177D268E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E396C-B2B5-B3F3-BB24-B2ED3583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FE80-A1F8-287B-FB44-D62476A8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DCED-BF12-2F60-F2C9-13901EDA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14,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4220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6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E691-B0D3-9202-3680-54B17A40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81D2D-A88B-D103-A554-ABCD8895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4FA9-0CCD-BDE3-B803-766DD14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2787-49EC-F75E-DE66-D1D37B87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DD89-F8F2-3DE0-F531-CDC4AB13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A079-C1B0-F618-0939-FE21F971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83D1A-C3CE-A32F-2D09-7A75174F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79582-86C8-A34C-B19F-059E29C3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A661B-C2B9-9D8B-A71B-9BC10DAC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98307-2C06-8665-6A6F-5A30EF97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130F-5DD9-348E-D69C-C8CB97AE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F451-B6FD-C537-E68D-E6A4DB463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EB388-84B3-BAA9-91AD-1353FB60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87208-838B-5288-B4FA-8E5AB351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725C9-B25D-E344-40DE-76F4DB9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CFAA9-ACE9-F78C-D45E-27E560E5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9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47A5-97F0-5FC0-559E-404DC24C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D9E44-B424-4413-DEBF-E994916B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5740-0607-9A05-0CBB-9333B1AA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22673-C68C-D4F2-DB2B-313B88F4D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63C08-AE2F-81A8-5EC1-8422457F9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1CB49-C250-DB6E-2FEC-E61F61B15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83BF9-26BD-2FFB-1896-60EE5705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635B7-79AF-E99F-E75D-2B45BF83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F198-4340-BC63-D5D5-8978CF76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6DDF7-3797-14F5-8793-BDCE03CB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BA09A-4932-F433-2050-5F692FC8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1C37A-5E86-BA65-98CF-FA787662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8A10E-BE6D-331A-2307-40FD43FE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F6D48-CF59-5E4D-E97E-B725B3E9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4C605-2967-E3E5-6108-34394B8B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2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AED5-6881-C595-580E-665957E9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6F1E-1183-D789-626D-3CBD7771C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F5E6E-43AE-172C-DBD8-B433242FB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3C771-FE71-715E-9B09-0E0B8A2D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1BBDD-3BE3-D3F5-4B9B-612E493F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A2EB1-34DB-397D-5106-47DEFEA3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702B-CD5A-D04C-E483-41BEAF0A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C8AA7-5FA1-E8CB-F8FD-C0D2FBB59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03143-DFC9-53AD-6B8B-A2BAC1389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CA82B-99D2-DE8E-9FE4-92205F28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65F2F-5B21-691D-260C-FF4AF2B8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09D7-EF50-7631-67A1-823F8ABD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1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2E753-DB48-9787-328B-CE30E22C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A890-9DFD-965C-6252-1958E629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82887-4768-9D5F-E841-F5F7517A0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00B8A-A52A-9640-A93B-5BD9306DABEA}" type="datetimeFigureOut">
              <a:rPr lang="en-US" smtClean="0"/>
              <a:t>5/14/22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B39A-FDA1-B491-2C35-10B97017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18A6-A042-40C5-EEFA-7AD46F08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7F9DF-A74D-E744-9B01-659BC6E7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9hyWVEG2x0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81E91-3513-E989-BE89-25DD8EF95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 dirty="0"/>
              <a:t>Reflective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7300E-5457-FCBE-CF58-2A82031F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US" dirty="0"/>
              <a:t>GNED400 – K Pandolfi</a:t>
            </a:r>
          </a:p>
        </p:txBody>
      </p:sp>
    </p:spTree>
    <p:extLst>
      <p:ext uri="{BB962C8B-B14F-4D97-AF65-F5344CB8AC3E}">
        <p14:creationId xmlns:p14="http://schemas.microsoft.com/office/powerpoint/2010/main" val="6492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Reflective Practice</a:t>
            </a:r>
          </a:p>
        </p:txBody>
      </p:sp>
      <p:sp>
        <p:nvSpPr>
          <p:cNvPr id="75" name="Slide Number Placeholder 6">
            <a:extLst>
              <a:ext uri="{FF2B5EF4-FFF2-40B4-BE49-F238E27FC236}">
                <a16:creationId xmlns:a16="http://schemas.microsoft.com/office/drawing/2014/main" id="{350F8F62-B9B0-40B4-B989-D4EED6D1AD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664504" y="6356350"/>
            <a:ext cx="168929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7" name="Google Shape;64;p14">
            <a:extLst>
              <a:ext uri="{FF2B5EF4-FFF2-40B4-BE49-F238E27FC236}">
                <a16:creationId xmlns:a16="http://schemas.microsoft.com/office/drawing/2014/main" id="{4A6CDB87-777E-8190-6F9E-799394A43A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020683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26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D3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57FB4-F950-4D68-806F-D382F4D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Reflective Practice</a:t>
            </a:r>
          </a:p>
        </p:txBody>
      </p:sp>
      <p:pic>
        <p:nvPicPr>
          <p:cNvPr id="4" name="Online Media 3" descr="Introduction to Reflective Practice">
            <a:hlinkClick r:id="" action="ppaction://media"/>
            <a:extLst>
              <a:ext uri="{FF2B5EF4-FFF2-40B4-BE49-F238E27FC236}">
                <a16:creationId xmlns:a16="http://schemas.microsoft.com/office/drawing/2014/main" id="{916EBB0B-A45F-841D-8EF6-976B0FB2F31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07933" y="1353809"/>
            <a:ext cx="7347537" cy="415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8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93" y="328974"/>
            <a:ext cx="8064877" cy="626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1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400" kern="1200">
                <a:ln w="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Gibbs’ Reflective Cycle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sz="quarter" idx="11"/>
          </p:nvPr>
        </p:nvSpPr>
        <p:spPr>
          <a:xfrm>
            <a:off x="838201" y="2623381"/>
            <a:ext cx="3888528" cy="3553581"/>
          </a:xfr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Gibbs’ Reflective Learning Cycle shows the process of thinking for reflective practice </a:t>
            </a:r>
          </a:p>
          <a:p>
            <a:pPr marL="609585" lvl="0" indent="-22860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steps in this cycle are: Description,</a:t>
            </a:r>
          </a:p>
          <a:p>
            <a:pPr marL="609585" lvl="0" indent="-22860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Feelings, Evaluation, Analysis, Conclusion</a:t>
            </a:r>
          </a:p>
          <a:p>
            <a:pPr marL="609585" lvl="0" indent="-228600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Action Plan</a:t>
            </a: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00986" y="784546"/>
            <a:ext cx="4747547" cy="5317252"/>
          </a:xfrm>
          <a:prstGeom prst="rect">
            <a:avLst/>
          </a:prstGeom>
          <a:noFill/>
        </p:spPr>
      </p:pic>
      <p:sp>
        <p:nvSpPr>
          <p:cNvPr id="82" name="Slide Number Placeholder 6">
            <a:extLst>
              <a:ext uri="{FF2B5EF4-FFF2-40B4-BE49-F238E27FC236}">
                <a16:creationId xmlns:a16="http://schemas.microsoft.com/office/drawing/2014/main" id="{83ED0700-18C6-4E51-A19D-6A9C835B65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2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281" y="387712"/>
            <a:ext cx="8923048" cy="1048039"/>
          </a:xfrm>
        </p:spPr>
        <p:txBody>
          <a:bodyPr/>
          <a:lstStyle/>
          <a:p>
            <a:r>
              <a:rPr lang="en-US" dirty="0"/>
              <a:t>Reflective Practice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529" y="1589059"/>
            <a:ext cx="3036454" cy="507710"/>
          </a:xfrm>
        </p:spPr>
        <p:txBody>
          <a:bodyPr>
            <a:normAutofit/>
          </a:bodyPr>
          <a:lstStyle/>
          <a:p>
            <a:r>
              <a:rPr lang="en-US" sz="2800" dirty="0"/>
              <a:t>Rolfe’s Framework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79320" y="2169599"/>
            <a:ext cx="4495080" cy="4249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00" b="1" dirty="0"/>
              <a:t>What</a:t>
            </a:r>
            <a:r>
              <a:rPr lang="en-US" sz="3500" dirty="0"/>
              <a:t> ...is the problem? ...was my role? ...happened? ...were their consequences?</a:t>
            </a:r>
          </a:p>
          <a:p>
            <a:endParaRPr lang="en-US" sz="3500" dirty="0"/>
          </a:p>
          <a:p>
            <a:r>
              <a:rPr lang="en-US" sz="3500" b="1" dirty="0"/>
              <a:t>So what</a:t>
            </a:r>
            <a:r>
              <a:rPr lang="en-US" sz="3500" dirty="0"/>
              <a:t> ...was going through my mind? ...should I have done? ...do I know about what happened now?</a:t>
            </a:r>
          </a:p>
          <a:p>
            <a:endParaRPr lang="en-US" sz="3500" dirty="0"/>
          </a:p>
          <a:p>
            <a:r>
              <a:rPr lang="en-US" sz="3500" b="1" dirty="0"/>
              <a:t>Now what</a:t>
            </a:r>
            <a:r>
              <a:rPr lang="en-US" sz="3500" dirty="0"/>
              <a:t> ...do I need to do? ...broader issues have been raised? ...might happen now?</a:t>
            </a:r>
          </a:p>
          <a:p>
            <a:endParaRPr lang="en-US" dirty="0"/>
          </a:p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Source: </a:t>
            </a:r>
            <a:r>
              <a:rPr lang="en-US" sz="2000" i="1" dirty="0"/>
              <a:t>What is Reflective Practice.</a:t>
            </a:r>
          </a:p>
          <a:p>
            <a:pPr marL="0" indent="0" algn="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Mind Tools: The Skills You Need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9DD201-8B08-011C-E7B0-8DAA24D3102C}"/>
              </a:ext>
            </a:extLst>
          </p:cNvPr>
          <p:cNvSpPr/>
          <p:nvPr/>
        </p:nvSpPr>
        <p:spPr>
          <a:xfrm>
            <a:off x="2674620" y="1639568"/>
            <a:ext cx="1600200" cy="1686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9FCF5C-C78C-F4A8-DF94-BAA70D3D0C8D}"/>
              </a:ext>
            </a:extLst>
          </p:cNvPr>
          <p:cNvSpPr/>
          <p:nvPr/>
        </p:nvSpPr>
        <p:spPr>
          <a:xfrm>
            <a:off x="4069631" y="3648856"/>
            <a:ext cx="1600200" cy="1686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 What?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C82084-0596-A689-1F3F-DDE1F47828F5}"/>
              </a:ext>
            </a:extLst>
          </p:cNvPr>
          <p:cNvSpPr/>
          <p:nvPr/>
        </p:nvSpPr>
        <p:spPr>
          <a:xfrm>
            <a:off x="1264920" y="3600450"/>
            <a:ext cx="1600200" cy="16865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Next?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EF5DBC89-EC25-D1DC-CD12-0EE6FF3C5BE9}"/>
              </a:ext>
            </a:extLst>
          </p:cNvPr>
          <p:cNvSpPr/>
          <p:nvPr/>
        </p:nvSpPr>
        <p:spPr>
          <a:xfrm rot="19656941">
            <a:off x="3900113" y="3107108"/>
            <a:ext cx="776892" cy="643780"/>
          </a:xfrm>
          <a:prstGeom prst="downArrow">
            <a:avLst>
              <a:gd name="adj1" fmla="val 448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7A447A9-1D4D-00E4-4572-774F1F1D099D}"/>
              </a:ext>
            </a:extLst>
          </p:cNvPr>
          <p:cNvSpPr/>
          <p:nvPr/>
        </p:nvSpPr>
        <p:spPr>
          <a:xfrm rot="13367380">
            <a:off x="2273954" y="3027100"/>
            <a:ext cx="776892" cy="643780"/>
          </a:xfrm>
          <a:prstGeom prst="downArrow">
            <a:avLst>
              <a:gd name="adj1" fmla="val 448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6DCD069-B518-BA0A-C1DF-471B8236AA3C}"/>
              </a:ext>
            </a:extLst>
          </p:cNvPr>
          <p:cNvSpPr/>
          <p:nvPr/>
        </p:nvSpPr>
        <p:spPr>
          <a:xfrm rot="5400000">
            <a:off x="3050783" y="4129851"/>
            <a:ext cx="776892" cy="1007450"/>
          </a:xfrm>
          <a:prstGeom prst="downArrow">
            <a:avLst>
              <a:gd name="adj1" fmla="val 4486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5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365125"/>
            <a:ext cx="10515600" cy="1325563"/>
          </a:xfrm>
        </p:spPr>
        <p:txBody>
          <a:bodyPr/>
          <a:lstStyle/>
          <a:p>
            <a:r>
              <a:rPr lang="en-US" dirty="0"/>
              <a:t>Using Reflective Practice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1673947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/>
              <a:t>Small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261" y="2730067"/>
            <a:ext cx="5440939" cy="3684588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Personal life experiences</a:t>
            </a:r>
          </a:p>
          <a:p>
            <a:pPr marL="457200" indent="-45720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Career development</a:t>
            </a:r>
          </a:p>
          <a:p>
            <a:pPr marL="457200" indent="-457200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Learning plan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510" y="1673947"/>
            <a:ext cx="4172527" cy="823912"/>
          </a:xfrm>
        </p:spPr>
        <p:txBody>
          <a:bodyPr>
            <a:normAutofit/>
          </a:bodyPr>
          <a:lstStyle/>
          <a:p>
            <a:r>
              <a:rPr lang="en-US" sz="4000" dirty="0"/>
              <a:t>Large Scale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53808"/>
            <a:ext cx="5432570" cy="3304598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Truth &amp; Reconciliation</a:t>
            </a:r>
          </a:p>
          <a:p>
            <a:pPr marL="0" indent="0">
              <a:buNone/>
            </a:pPr>
            <a:r>
              <a:rPr lang="en-CA" sz="1600" dirty="0"/>
              <a:t>Recognize the ongoing trauma caused by residential and day schools; it is also an opportunity to commit to the process of truth, reconciliation, and justice with Indigenous Peoples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Restorative Justice</a:t>
            </a:r>
          </a:p>
          <a:p>
            <a:pPr marL="457200" indent="-45720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Strategic Planning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 all aspects to ensure the organization and stakeholders benefits fully </a:t>
            </a:r>
          </a:p>
        </p:txBody>
      </p:sp>
    </p:spTree>
    <p:extLst>
      <p:ext uri="{BB962C8B-B14F-4D97-AF65-F5344CB8AC3E}">
        <p14:creationId xmlns:p14="http://schemas.microsoft.com/office/powerpoint/2010/main" val="315791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DE5EF7-126A-8442-BE9A-E5B141418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is reflective practice important?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Proxima Nova"/>
              </a:rPr>
              <a:t>Improve self-awareness.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Proxima Nova"/>
              </a:rPr>
              <a:t>Develop creative thinking skills.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Proxima Nova"/>
              </a:rPr>
              <a:t>Understanding others through emotional intelligence.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700"/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chemeClr val="tx1"/>
                </a:solidFill>
                <a:latin typeface="+mn-lt"/>
                <a:ea typeface="+mn-ea"/>
                <a:cs typeface="+mn-cs"/>
                <a:sym typeface="Proxima Nova"/>
              </a:rPr>
              <a:t>Learning from experience to improve future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9485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4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Activity: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sz="quarter" idx="11"/>
          </p:nvPr>
        </p:nvSpPr>
        <p:spPr>
          <a:xfrm>
            <a:off x="838201" y="2623381"/>
            <a:ext cx="3888528" cy="3553581"/>
          </a:xfr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a recent situation that made you feel upset, misunderstood, or mad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Analyze what was going on in that situation and what caused you to feel those emotions. Think about Who? What? Where? When? Why? 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there a good or bad outcome from the situation?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did you learn from the situation?</a:t>
            </a:r>
          </a:p>
          <a:p>
            <a:pPr marL="0" lvl="0" indent="-22860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NOW….</a:t>
            </a:r>
          </a:p>
          <a:p>
            <a:pPr marL="609585" lvl="0" indent="-228600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Reflect on how you reacted to the situation.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you have handled the situation in a better manner?</a:t>
            </a:r>
          </a:p>
          <a:p>
            <a:pPr marL="609585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will you do differently next time you’re placed in a situation like that?</a:t>
            </a:r>
          </a:p>
        </p:txBody>
      </p:sp>
      <p:pic>
        <p:nvPicPr>
          <p:cNvPr id="125" name="Picture 124" descr="Empty speech bubbles">
            <a:extLst>
              <a:ext uri="{FF2B5EF4-FFF2-40B4-BE49-F238E27FC236}">
                <a16:creationId xmlns:a16="http://schemas.microsoft.com/office/drawing/2014/main" id="{064E245D-FCA6-456F-9FD6-B574B8591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95" r="11348" b="1"/>
          <a:stretch/>
        </p:blipFill>
        <p:spPr>
          <a:xfrm>
            <a:off x="6800986" y="1142059"/>
            <a:ext cx="4747547" cy="4602226"/>
          </a:xfrm>
          <a:prstGeom prst="rect">
            <a:avLst/>
          </a:prstGeom>
          <a:noFill/>
        </p:spPr>
      </p:pic>
      <p:sp>
        <p:nvSpPr>
          <p:cNvPr id="133" name="Slide Number Placeholder 6">
            <a:extLst>
              <a:ext uri="{FF2B5EF4-FFF2-40B4-BE49-F238E27FC236}">
                <a16:creationId xmlns:a16="http://schemas.microsoft.com/office/drawing/2014/main" id="{8B46BFCA-C091-45BD-A438-BBA6D057D7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410</Words>
  <Application>Microsoft Macintosh PowerPoint</Application>
  <PresentationFormat>Widescreen</PresentationFormat>
  <Paragraphs>60</Paragraphs>
  <Slides>9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Reflective Practice</vt:lpstr>
      <vt:lpstr>Reflective Practice</vt:lpstr>
      <vt:lpstr>Reflective Practice</vt:lpstr>
      <vt:lpstr>PowerPoint Presentation</vt:lpstr>
      <vt:lpstr>Gibbs’ Reflective Cycle</vt:lpstr>
      <vt:lpstr>Reflective Practice Models</vt:lpstr>
      <vt:lpstr>Using Reflective Practice</vt:lpstr>
      <vt:lpstr>Why is reflective practice important? </vt:lpstr>
      <vt:lpstr>Activity: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Reflective Practice</dc:title>
  <dc:creator>Krysta Pandolfi</dc:creator>
  <cp:lastModifiedBy>Krysta Pandolfi</cp:lastModifiedBy>
  <cp:revision>7</cp:revision>
  <dcterms:created xsi:type="dcterms:W3CDTF">2022-05-14T14:43:44Z</dcterms:created>
  <dcterms:modified xsi:type="dcterms:W3CDTF">2022-05-14T15:39:38Z</dcterms:modified>
</cp:coreProperties>
</file>