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2" d="100"/>
          <a:sy n="82" d="100"/>
        </p:scale>
        <p:origin x="56"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8/16/2024</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6DE0D-F91A-8D96-A74D-BE8A95AE560E}"/>
              </a:ext>
            </a:extLst>
          </p:cNvPr>
          <p:cNvSpPr>
            <a:spLocks noGrp="1"/>
          </p:cNvSpPr>
          <p:nvPr>
            <p:ph type="ctrTitle"/>
          </p:nvPr>
        </p:nvSpPr>
        <p:spPr>
          <a:xfrm>
            <a:off x="1307909" y="1004965"/>
            <a:ext cx="9001462" cy="746343"/>
          </a:xfrm>
        </p:spPr>
        <p:txBody>
          <a:bodyPr>
            <a:normAutofit/>
          </a:bodyPr>
          <a:lstStyle/>
          <a:p>
            <a:r>
              <a:rPr lang="en-US" sz="4000" b="1" dirty="0">
                <a:effectLst/>
                <a:latin typeface="Times New Roman" panose="02020603050405020304" pitchFamily="18" charset="0"/>
                <a:ea typeface="Calibri" panose="020F0502020204030204" pitchFamily="34" charset="0"/>
              </a:rPr>
              <a:t>Server Lifeboat</a:t>
            </a:r>
            <a:endParaRPr lang="en-IN" sz="8800" dirty="0"/>
          </a:p>
        </p:txBody>
      </p:sp>
      <p:sp>
        <p:nvSpPr>
          <p:cNvPr id="3" name="Subtitle 2">
            <a:extLst>
              <a:ext uri="{FF2B5EF4-FFF2-40B4-BE49-F238E27FC236}">
                <a16:creationId xmlns:a16="http://schemas.microsoft.com/office/drawing/2014/main" id="{EC260E38-71DF-19A2-79F7-DB00FCAF1167}"/>
              </a:ext>
            </a:extLst>
          </p:cNvPr>
          <p:cNvSpPr>
            <a:spLocks noGrp="1"/>
          </p:cNvSpPr>
          <p:nvPr>
            <p:ph type="subTitle" idx="1"/>
          </p:nvPr>
        </p:nvSpPr>
        <p:spPr>
          <a:xfrm>
            <a:off x="6439190" y="3039495"/>
            <a:ext cx="4761619" cy="2732314"/>
          </a:xfrm>
        </p:spPr>
        <p:txBody>
          <a:bodyPr>
            <a:normAutofit/>
          </a:bodyPr>
          <a:lstStyle/>
          <a:p>
            <a:pPr algn="l"/>
            <a:r>
              <a:rPr lang="en-US" dirty="0"/>
              <a:t>Submitted By: </a:t>
            </a:r>
          </a:p>
          <a:p>
            <a:pPr algn="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Kaustubh Deochake: 240344223008</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Kiran Patil: 240344223024</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Rupesh Modi: 240344223019</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r"/>
            <a:r>
              <a:rPr lang="en-IN" sz="1800" b="1" dirty="0">
                <a:effectLst/>
                <a:latin typeface="Times New Roman" panose="02020603050405020304" pitchFamily="18" charset="0"/>
                <a:ea typeface="Calibri" panose="020F0502020204030204" pitchFamily="34" charset="0"/>
              </a:rPr>
              <a:t>Ujjwal </a:t>
            </a:r>
            <a:r>
              <a:rPr lang="en-IN" sz="1800" b="1" dirty="0" err="1">
                <a:effectLst/>
                <a:latin typeface="Times New Roman" panose="02020603050405020304" pitchFamily="18" charset="0"/>
                <a:ea typeface="Calibri" panose="020F0502020204030204" pitchFamily="34" charset="0"/>
              </a:rPr>
              <a:t>Shelke</a:t>
            </a:r>
            <a:r>
              <a:rPr lang="en-IN" sz="1800" b="1" dirty="0">
                <a:effectLst/>
                <a:latin typeface="Times New Roman" panose="02020603050405020304" pitchFamily="18" charset="0"/>
                <a:ea typeface="Calibri" panose="020F0502020204030204" pitchFamily="34" charset="0"/>
              </a:rPr>
              <a:t>: 240344223037</a:t>
            </a:r>
            <a:endParaRPr lang="en-IN" dirty="0"/>
          </a:p>
        </p:txBody>
      </p:sp>
      <p:pic>
        <p:nvPicPr>
          <p:cNvPr id="4" name="Picture 3">
            <a:extLst>
              <a:ext uri="{FF2B5EF4-FFF2-40B4-BE49-F238E27FC236}">
                <a16:creationId xmlns:a16="http://schemas.microsoft.com/office/drawing/2014/main" id="{86135543-51B3-76EB-C6BA-62DDAB39A83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9722" y="173264"/>
            <a:ext cx="1294266" cy="1294266"/>
          </a:xfrm>
          <a:prstGeom prst="rect">
            <a:avLst/>
          </a:prstGeom>
        </p:spPr>
      </p:pic>
      <p:pic>
        <p:nvPicPr>
          <p:cNvPr id="5" name="Picture 4">
            <a:extLst>
              <a:ext uri="{FF2B5EF4-FFF2-40B4-BE49-F238E27FC236}">
                <a16:creationId xmlns:a16="http://schemas.microsoft.com/office/drawing/2014/main" id="{00733645-28CA-6CA9-C004-53380E5343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93292" y="396694"/>
            <a:ext cx="1776730" cy="469265"/>
          </a:xfrm>
          <a:prstGeom prst="rect">
            <a:avLst/>
          </a:prstGeom>
        </p:spPr>
      </p:pic>
      <p:sp>
        <p:nvSpPr>
          <p:cNvPr id="6" name="TextBox 5">
            <a:extLst>
              <a:ext uri="{FF2B5EF4-FFF2-40B4-BE49-F238E27FC236}">
                <a16:creationId xmlns:a16="http://schemas.microsoft.com/office/drawing/2014/main" id="{4AA781DB-B5BD-DAC0-98C4-9AD2A2BE653D}"/>
              </a:ext>
            </a:extLst>
          </p:cNvPr>
          <p:cNvSpPr txBox="1"/>
          <p:nvPr/>
        </p:nvSpPr>
        <p:spPr>
          <a:xfrm>
            <a:off x="557939" y="2061276"/>
            <a:ext cx="4943959" cy="369331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Under the guidance of :</a:t>
            </a:r>
          </a:p>
          <a:p>
            <a:r>
              <a:rPr lang="en-US" dirty="0">
                <a:latin typeface="Times New Roman" panose="02020603050405020304" pitchFamily="18" charset="0"/>
                <a:cs typeface="Times New Roman" panose="02020603050405020304" pitchFamily="18" charset="0"/>
              </a:rPr>
              <a:t>	Mr. Sandeep </a:t>
            </a:r>
            <a:r>
              <a:rPr lang="en-US" dirty="0" err="1">
                <a:latin typeface="Times New Roman" panose="02020603050405020304" pitchFamily="18" charset="0"/>
                <a:cs typeface="Times New Roman" panose="02020603050405020304" pitchFamily="18" charset="0"/>
              </a:rPr>
              <a:t>Walvekar</a:t>
            </a:r>
            <a:r>
              <a:rPr lang="en-US" dirty="0">
                <a:latin typeface="Times New Roman" panose="02020603050405020304" pitchFamily="18" charset="0"/>
                <a:cs typeface="Times New Roman" panose="02020603050405020304" pitchFamily="18" charset="0"/>
              </a:rPr>
              <a:t> Sir </a:t>
            </a:r>
          </a:p>
          <a:p>
            <a:endParaRPr lang="en-US" dirty="0"/>
          </a:p>
          <a:p>
            <a:pPr algn="ctr"/>
            <a:r>
              <a:rPr lang="en-US" sz="1600" b="1" dirty="0">
                <a:latin typeface="Times New Roman" panose="02020603050405020304" pitchFamily="18" charset="0"/>
                <a:cs typeface="Times New Roman" panose="02020603050405020304" pitchFamily="18" charset="0"/>
              </a:rPr>
              <a:t>In partial fulfillment of the award of Post Graduate Diploma in</a:t>
            </a:r>
          </a:p>
          <a:p>
            <a:pPr algn="ctr"/>
            <a:r>
              <a:rPr lang="en-US" sz="1600" b="1" dirty="0">
                <a:latin typeface="Times New Roman" panose="02020603050405020304" pitchFamily="18" charset="0"/>
                <a:cs typeface="Times New Roman" panose="02020603050405020304" pitchFamily="18" charset="0"/>
              </a:rPr>
              <a:t>IT Infrastructure, Systems and Security</a:t>
            </a:r>
          </a:p>
          <a:p>
            <a:pPr algn="ctr"/>
            <a:r>
              <a:rPr lang="en-US" sz="1600" b="1" dirty="0">
                <a:latin typeface="Times New Roman" panose="02020603050405020304" pitchFamily="18" charset="0"/>
                <a:cs typeface="Times New Roman" panose="02020603050405020304" pitchFamily="18" charset="0"/>
              </a:rPr>
              <a:t>(PG-DITISS)</a:t>
            </a:r>
          </a:p>
          <a:p>
            <a:pPr algn="ctr"/>
            <a:endParaRPr lang="en-US" sz="1600" b="1" dirty="0">
              <a:latin typeface="Times New Roman" panose="02020603050405020304" pitchFamily="18" charset="0"/>
              <a:cs typeface="Times New Roman" panose="02020603050405020304" pitchFamily="18" charset="0"/>
            </a:endParaRPr>
          </a:p>
          <a:p>
            <a:pPr algn="ctr"/>
            <a:r>
              <a:rPr lang="en-US" sz="1600" b="1" dirty="0">
                <a:latin typeface="Times New Roman" panose="02020603050405020304" pitchFamily="18" charset="0"/>
                <a:cs typeface="Times New Roman" panose="02020603050405020304" pitchFamily="18" charset="0"/>
              </a:rPr>
              <a:t>Sunbeam Institute of Information Technology,</a:t>
            </a:r>
          </a:p>
          <a:p>
            <a:pPr algn="ctr"/>
            <a:endParaRPr lang="en-US" sz="1600" b="1" dirty="0">
              <a:latin typeface="Times New Roman" panose="02020603050405020304" pitchFamily="18" charset="0"/>
              <a:cs typeface="Times New Roman" panose="02020603050405020304" pitchFamily="18" charset="0"/>
            </a:endParaRPr>
          </a:p>
          <a:p>
            <a:pPr algn="ctr"/>
            <a:r>
              <a:rPr lang="en-US" sz="1600" b="1" dirty="0">
                <a:latin typeface="Times New Roman" panose="02020603050405020304" pitchFamily="18" charset="0"/>
                <a:cs typeface="Times New Roman" panose="02020603050405020304" pitchFamily="18" charset="0"/>
              </a:rPr>
              <a:t>Pune (Maharashtra)</a:t>
            </a:r>
          </a:p>
          <a:p>
            <a:pPr algn="ctr"/>
            <a:r>
              <a:rPr lang="en-US" sz="1600" b="1" dirty="0">
                <a:latin typeface="Times New Roman" panose="02020603050405020304" pitchFamily="18" charset="0"/>
                <a:cs typeface="Times New Roman" panose="02020603050405020304" pitchFamily="18" charset="0"/>
              </a:rPr>
              <a:t>PG-DITISS -2024</a:t>
            </a:r>
            <a:endParaRPr lang="en-US" sz="1600" dirty="0">
              <a:latin typeface="Times New Roman" panose="02020603050405020304" pitchFamily="18" charset="0"/>
              <a:cs typeface="Times New Roman" panose="02020603050405020304" pitchFamily="18" charset="0"/>
            </a:endParaRPr>
          </a:p>
          <a:p>
            <a:endParaRPr lang="en-US" dirty="0"/>
          </a:p>
          <a:p>
            <a:endParaRPr lang="en-IN" dirty="0"/>
          </a:p>
        </p:txBody>
      </p:sp>
      <p:pic>
        <p:nvPicPr>
          <p:cNvPr id="7" name="Picture 6">
            <a:extLst>
              <a:ext uri="{FF2B5EF4-FFF2-40B4-BE49-F238E27FC236}">
                <a16:creationId xmlns:a16="http://schemas.microsoft.com/office/drawing/2014/main" id="{7A760F93-07FF-282E-868F-76A553BAC64B}"/>
              </a:ext>
            </a:extLst>
          </p:cNvPr>
          <p:cNvPicPr>
            <a:picLocks noChangeAspect="1"/>
          </p:cNvPicPr>
          <p:nvPr/>
        </p:nvPicPr>
        <p:blipFill>
          <a:blip r:embed="rId4"/>
          <a:stretch>
            <a:fillRect/>
          </a:stretch>
        </p:blipFill>
        <p:spPr>
          <a:xfrm>
            <a:off x="4990985" y="1751308"/>
            <a:ext cx="1021825" cy="1004208"/>
          </a:xfrm>
          <a:prstGeom prst="rect">
            <a:avLst/>
          </a:prstGeom>
        </p:spPr>
      </p:pic>
    </p:spTree>
    <p:extLst>
      <p:ext uri="{BB962C8B-B14F-4D97-AF65-F5344CB8AC3E}">
        <p14:creationId xmlns:p14="http://schemas.microsoft.com/office/powerpoint/2010/main" val="2271697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FC2DB-FA28-36EC-CEDC-782820B08D49}"/>
              </a:ext>
            </a:extLst>
          </p:cNvPr>
          <p:cNvSpPr>
            <a:spLocks noGrp="1"/>
          </p:cNvSpPr>
          <p:nvPr>
            <p:ph type="title"/>
          </p:nvPr>
        </p:nvSpPr>
        <p:spPr/>
        <p:txBody>
          <a:bodyPr>
            <a:normAutofit/>
          </a:bodyPr>
          <a:lstStyle/>
          <a:p>
            <a:pPr algn="l"/>
            <a:r>
              <a:rPr lang="en-US" sz="3200" b="1" dirty="0">
                <a:effectLst/>
                <a:latin typeface="Times New Roman" panose="02020603050405020304" pitchFamily="18" charset="0"/>
                <a:ea typeface="Calibri" panose="020F0502020204030204" pitchFamily="34" charset="0"/>
              </a:rPr>
              <a:t>Conclusion</a:t>
            </a:r>
            <a:endParaRPr lang="en-IN" sz="4800" dirty="0"/>
          </a:p>
        </p:txBody>
      </p:sp>
      <p:sp>
        <p:nvSpPr>
          <p:cNvPr id="3" name="Content Placeholder 2">
            <a:extLst>
              <a:ext uri="{FF2B5EF4-FFF2-40B4-BE49-F238E27FC236}">
                <a16:creationId xmlns:a16="http://schemas.microsoft.com/office/drawing/2014/main" id="{2AB9D4A3-726A-BA1B-A173-EE4C07421846}"/>
              </a:ext>
            </a:extLst>
          </p:cNvPr>
          <p:cNvSpPr>
            <a:spLocks noGrp="1"/>
          </p:cNvSpPr>
          <p:nvPr>
            <p:ph idx="1"/>
          </p:nvPr>
        </p:nvSpPr>
        <p:spPr/>
        <p:txBody>
          <a:bodyPr>
            <a:normAutofit/>
          </a:bodyPr>
          <a:lstStyle/>
          <a:p>
            <a:r>
              <a:rPr lang="en-IN" sz="2800" b="0" i="0" dirty="0">
                <a:effectLst/>
                <a:latin typeface="Times New Roman" panose="02020603050405020304" pitchFamily="18" charset="0"/>
                <a:cs typeface="Times New Roman" panose="02020603050405020304" pitchFamily="18" charset="0"/>
              </a:rPr>
              <a:t>Accessibility and Speed</a:t>
            </a:r>
          </a:p>
          <a:p>
            <a:r>
              <a:rPr lang="en-IN" sz="2800" b="0" i="0" dirty="0">
                <a:effectLst/>
                <a:latin typeface="Times New Roman" panose="02020603050405020304" pitchFamily="18" charset="0"/>
                <a:cs typeface="Times New Roman" panose="02020603050405020304" pitchFamily="18" charset="0"/>
              </a:rPr>
              <a:t>Control and Security</a:t>
            </a:r>
            <a:endParaRPr lang="en-IN" sz="2800" dirty="0">
              <a:effectLst/>
              <a:latin typeface="Times New Roman" panose="02020603050405020304" pitchFamily="18" charset="0"/>
              <a:cs typeface="Times New Roman" panose="02020603050405020304" pitchFamily="18" charset="0"/>
            </a:endParaRPr>
          </a:p>
          <a:p>
            <a:r>
              <a:rPr lang="en-IN" sz="2800" b="0" i="0" dirty="0">
                <a:effectLst/>
                <a:latin typeface="Times New Roman" panose="02020603050405020304" pitchFamily="18" charset="0"/>
                <a:cs typeface="Times New Roman" panose="02020603050405020304" pitchFamily="18" charset="0"/>
              </a:rPr>
              <a:t>Cost Considerations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5952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6B02A-D619-B57E-56C6-50C3806171E3}"/>
              </a:ext>
            </a:extLst>
          </p:cNvPr>
          <p:cNvSpPr>
            <a:spLocks noGrp="1"/>
          </p:cNvSpPr>
          <p:nvPr>
            <p:ph type="title"/>
          </p:nvPr>
        </p:nvSpPr>
        <p:spPr/>
        <p:txBody>
          <a:bodyPr/>
          <a:lstStyle/>
          <a:p>
            <a:pPr algn="l"/>
            <a:r>
              <a:rPr lang="en-US" dirty="0"/>
              <a:t>Future Scope</a:t>
            </a:r>
            <a:endParaRPr lang="en-IN" dirty="0"/>
          </a:p>
        </p:txBody>
      </p:sp>
      <p:sp>
        <p:nvSpPr>
          <p:cNvPr id="3" name="Content Placeholder 2">
            <a:extLst>
              <a:ext uri="{FF2B5EF4-FFF2-40B4-BE49-F238E27FC236}">
                <a16:creationId xmlns:a16="http://schemas.microsoft.com/office/drawing/2014/main" id="{A85597B8-DD75-EE62-27EC-23C7D8E9693D}"/>
              </a:ext>
            </a:extLst>
          </p:cNvPr>
          <p:cNvSpPr>
            <a:spLocks noGrp="1"/>
          </p:cNvSpPr>
          <p:nvPr>
            <p:ph idx="1"/>
          </p:nvPr>
        </p:nvSpPr>
        <p:spPr/>
        <p:txBody>
          <a:bodyPr/>
          <a:lstStyle/>
          <a:p>
            <a:r>
              <a:rPr lang="en-IN" sz="2800" b="0" i="0" dirty="0">
                <a:effectLst/>
                <a:latin typeface="Times New Roman" panose="02020603050405020304" pitchFamily="18" charset="0"/>
                <a:cs typeface="Times New Roman" panose="02020603050405020304" pitchFamily="18" charset="0"/>
              </a:rPr>
              <a:t>Hybrid backup strategies</a:t>
            </a:r>
          </a:p>
          <a:p>
            <a:r>
              <a:rPr lang="en-US" sz="2400" dirty="0">
                <a:effectLst/>
                <a:latin typeface="Times New Roman" panose="02020603050405020304" pitchFamily="18" charset="0"/>
                <a:cs typeface="Times New Roman" panose="02020603050405020304" pitchFamily="18" charset="0"/>
              </a:rPr>
              <a:t>Focus on data </a:t>
            </a:r>
            <a:r>
              <a:rPr lang="en-IN" sz="2800" b="0" i="0" dirty="0">
                <a:effectLst/>
                <a:latin typeface="Times New Roman" panose="02020603050405020304" pitchFamily="18" charset="0"/>
                <a:cs typeface="Times New Roman" panose="02020603050405020304" pitchFamily="18" charset="0"/>
              </a:rPr>
              <a:t>Confidentiality, Integrity, and Availability</a:t>
            </a:r>
          </a:p>
          <a:p>
            <a:r>
              <a:rPr lang="en-US" sz="2400" dirty="0">
                <a:effectLst/>
                <a:latin typeface="Times New Roman" panose="02020603050405020304" pitchFamily="18" charset="0"/>
                <a:cs typeface="Times New Roman" panose="02020603050405020304" pitchFamily="18" charset="0"/>
              </a:rPr>
              <a:t>Compliance and regulatory requirements</a:t>
            </a:r>
            <a:endParaRPr lang="en-IN" sz="2400" dirty="0">
              <a:effectLst/>
              <a:latin typeface="Times New Roman" panose="02020603050405020304" pitchFamily="18" charset="0"/>
              <a:cs typeface="Times New Roman" panose="02020603050405020304" pitchFamily="18" charset="0"/>
            </a:endParaRPr>
          </a:p>
          <a:p>
            <a:r>
              <a:rPr lang="en-IN" sz="2800" b="0" i="0" dirty="0">
                <a:effectLst/>
                <a:latin typeface="Times New Roman" panose="02020603050405020304" pitchFamily="18" charset="0"/>
                <a:cs typeface="Times New Roman" panose="02020603050405020304" pitchFamily="18" charset="0"/>
              </a:rPr>
              <a:t>Enhanced Security Measures</a:t>
            </a:r>
          </a:p>
          <a:p>
            <a:pPr marL="0" indent="0">
              <a:buNone/>
            </a:pPr>
            <a:endParaRPr lang="en-IN" dirty="0"/>
          </a:p>
        </p:txBody>
      </p:sp>
    </p:spTree>
    <p:extLst>
      <p:ext uri="{BB962C8B-B14F-4D97-AF65-F5344CB8AC3E}">
        <p14:creationId xmlns:p14="http://schemas.microsoft.com/office/powerpoint/2010/main" val="4159946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79EEE5A-B794-0D6C-FA21-3BDE1128DF1B}"/>
              </a:ext>
            </a:extLst>
          </p:cNvPr>
          <p:cNvSpPr/>
          <p:nvPr/>
        </p:nvSpPr>
        <p:spPr>
          <a:xfrm>
            <a:off x="4177326" y="3572470"/>
            <a:ext cx="3397084" cy="923330"/>
          </a:xfrm>
          <a:prstGeom prst="rect">
            <a:avLst/>
          </a:prstGeom>
        </p:spPr>
        <p:style>
          <a:lnRef idx="2">
            <a:schemeClr val="accent1"/>
          </a:lnRef>
          <a:fillRef idx="1">
            <a:schemeClr val="lt1"/>
          </a:fillRef>
          <a:effectRef idx="0">
            <a:schemeClr val="accent1"/>
          </a:effectRef>
          <a:fontRef idx="minor">
            <a:schemeClr val="dk1"/>
          </a:fontRef>
        </p:style>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a:ln/>
                <a:solidFill>
                  <a:schemeClr val="accent3"/>
                </a:solidFill>
                <a:latin typeface="Times New Roman" panose="02020603050405020304" pitchFamily="18" charset="0"/>
                <a:cs typeface="Times New Roman" panose="02020603050405020304" pitchFamily="18" charset="0"/>
              </a:rPr>
              <a:t>Thank you</a:t>
            </a:r>
            <a:endParaRPr lang="en-IN" sz="5400" b="1" dirty="0">
              <a:ln/>
              <a:solidFill>
                <a:schemeClr val="accent3"/>
              </a:solidFill>
            </a:endParaRPr>
          </a:p>
        </p:txBody>
      </p:sp>
    </p:spTree>
    <p:extLst>
      <p:ext uri="{BB962C8B-B14F-4D97-AF65-F5344CB8AC3E}">
        <p14:creationId xmlns:p14="http://schemas.microsoft.com/office/powerpoint/2010/main" val="2616732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E68F6-F17B-A7E5-4D59-0D31D02B1431}"/>
              </a:ext>
            </a:extLst>
          </p:cNvPr>
          <p:cNvSpPr>
            <a:spLocks noGrp="1"/>
          </p:cNvSpPr>
          <p:nvPr>
            <p:ph type="title"/>
          </p:nvPr>
        </p:nvSpPr>
        <p:spPr>
          <a:xfrm>
            <a:off x="913795" y="609600"/>
            <a:ext cx="10353761" cy="892629"/>
          </a:xfrm>
        </p:spPr>
        <p:txBody>
          <a:bodyPr>
            <a:normAutofit/>
          </a:bodyPr>
          <a:lstStyle/>
          <a:p>
            <a:pPr algn="l"/>
            <a:r>
              <a:rPr lang="en-US" sz="3200" b="1" kern="100" dirty="0">
                <a:effectLst/>
                <a:latin typeface="Times New Roman" panose="02020603050405020304" pitchFamily="18" charset="0"/>
                <a:ea typeface="Calibri" panose="020F0502020204030204" pitchFamily="34" charset="0"/>
                <a:cs typeface="Times New Roman" panose="02020603050405020304" pitchFamily="18" charset="0"/>
              </a:rPr>
              <a:t>INTRODUCTION</a:t>
            </a:r>
            <a:endParaRPr lang="en-IN" sz="4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DD5A8BD-B56B-01BD-0A5C-0ECED4540AA0}"/>
              </a:ext>
            </a:extLst>
          </p:cNvPr>
          <p:cNvSpPr>
            <a:spLocks noGrp="1"/>
          </p:cNvSpPr>
          <p:nvPr>
            <p:ph idx="1"/>
          </p:nvPr>
        </p:nvSpPr>
        <p:spPr>
          <a:xfrm>
            <a:off x="913795" y="1415143"/>
            <a:ext cx="10353762" cy="4376057"/>
          </a:xfrm>
        </p:spPr>
        <p:txBody>
          <a:bodyPr>
            <a:normAutofit/>
          </a:bodyPr>
          <a:lstStyle/>
          <a:p>
            <a:r>
              <a:rPr lang="en-IN" sz="2800" dirty="0">
                <a:effectLst/>
                <a:latin typeface="Times New Roman" panose="02020603050405020304" pitchFamily="18" charset="0"/>
                <a:ea typeface="Calibri" panose="020F0502020204030204" pitchFamily="34" charset="0"/>
              </a:rPr>
              <a:t>Automate the backup process</a:t>
            </a:r>
          </a:p>
          <a:p>
            <a:r>
              <a:rPr lang="en-US" sz="2800" b="0" i="0" dirty="0">
                <a:effectLst/>
                <a:latin typeface="__fkGroteskNeue_598ab8"/>
              </a:rPr>
              <a:t> </a:t>
            </a:r>
            <a:r>
              <a:rPr lang="en-US" sz="2800" b="0" i="0" dirty="0">
                <a:effectLst/>
                <a:latin typeface="Times New Roman" panose="02020603050405020304" pitchFamily="18" charset="0"/>
                <a:cs typeface="Times New Roman" panose="02020603050405020304" pitchFamily="18" charset="0"/>
              </a:rPr>
              <a:t>Ensuring Data Integrity and Availability</a:t>
            </a:r>
          </a:p>
          <a:p>
            <a:r>
              <a:rPr lang="en-US" sz="2800" b="0" i="0" dirty="0">
                <a:effectLst/>
                <a:latin typeface="__fkGroteskNeue_598ab8"/>
              </a:rPr>
              <a:t> </a:t>
            </a:r>
            <a:r>
              <a:rPr lang="en-US" sz="2800" b="0" i="0" dirty="0">
                <a:effectLst/>
                <a:latin typeface="Times New Roman" panose="02020603050405020304" pitchFamily="18" charset="0"/>
                <a:cs typeface="Times New Roman" panose="02020603050405020304" pitchFamily="18" charset="0"/>
              </a:rPr>
              <a:t>To establish a reliable system for automatic data backup</a:t>
            </a:r>
          </a:p>
          <a:p>
            <a:r>
              <a:rPr lang="en-US" sz="2800" b="0" i="0" dirty="0">
                <a:effectLst/>
                <a:latin typeface="Times New Roman" panose="02020603050405020304" pitchFamily="18" charset="0"/>
                <a:cs typeface="Times New Roman" panose="02020603050405020304" pitchFamily="18" charset="0"/>
              </a:rPr>
              <a:t>Use of scheduled tasks to perform backups</a:t>
            </a:r>
          </a:p>
          <a:p>
            <a:r>
              <a:rPr lang="en-US" sz="2800" b="0" i="0" dirty="0">
                <a:effectLst/>
                <a:latin typeface="Times New Roman" panose="02020603050405020304" pitchFamily="18" charset="0"/>
                <a:cs typeface="Times New Roman" panose="02020603050405020304" pitchFamily="18" charset="0"/>
              </a:rPr>
              <a:t>Implementation of full, incremental backups to optimize storage</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3996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AAA26-2D4B-75AB-CD24-B55649F9E7A8}"/>
              </a:ext>
            </a:extLst>
          </p:cNvPr>
          <p:cNvSpPr>
            <a:spLocks noGrp="1"/>
          </p:cNvSpPr>
          <p:nvPr>
            <p:ph type="title"/>
          </p:nvPr>
        </p:nvSpPr>
        <p:spPr/>
        <p:txBody>
          <a:bodyPr>
            <a:normAutofit/>
          </a:bodyPr>
          <a:lstStyle/>
          <a:p>
            <a:pPr algn="l"/>
            <a:r>
              <a:rPr lang="en-IN" sz="2800" b="1" dirty="0">
                <a:effectLst/>
                <a:latin typeface="Times New Roman" panose="02020603050405020304" pitchFamily="18" charset="0"/>
                <a:ea typeface="Calibri" panose="020F0502020204030204" pitchFamily="34" charset="0"/>
              </a:rPr>
              <a:t>Project Scope</a:t>
            </a:r>
            <a:endParaRPr lang="en-IN" sz="2800" dirty="0"/>
          </a:p>
        </p:txBody>
      </p:sp>
      <p:sp>
        <p:nvSpPr>
          <p:cNvPr id="3" name="Content Placeholder 2">
            <a:extLst>
              <a:ext uri="{FF2B5EF4-FFF2-40B4-BE49-F238E27FC236}">
                <a16:creationId xmlns:a16="http://schemas.microsoft.com/office/drawing/2014/main" id="{C11ABC55-75CD-E2B0-3111-783871AC3217}"/>
              </a:ext>
            </a:extLst>
          </p:cNvPr>
          <p:cNvSpPr>
            <a:spLocks noGrp="1"/>
          </p:cNvSpPr>
          <p:nvPr>
            <p:ph idx="1"/>
          </p:nvPr>
        </p:nvSpPr>
        <p:spPr/>
        <p:txBody>
          <a:bodyPr>
            <a:normAutofit/>
          </a:bodyPr>
          <a:lstStyle/>
          <a:p>
            <a:r>
              <a:rPr lang="en-IN" sz="2400" b="0" i="0" dirty="0">
                <a:effectLst/>
                <a:latin typeface="Times New Roman" panose="02020603050405020304" pitchFamily="18" charset="0"/>
                <a:cs typeface="Times New Roman" panose="02020603050405020304" pitchFamily="18" charset="0"/>
              </a:rPr>
              <a:t>Infrastructure Assessment</a:t>
            </a:r>
          </a:p>
          <a:p>
            <a:pPr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Backup Strategies</a:t>
            </a:r>
          </a:p>
          <a:p>
            <a:pPr lvl="1"/>
            <a:r>
              <a:rPr lang="en-US" sz="2000" b="0" i="0" dirty="0">
                <a:effectLst/>
                <a:latin typeface="Times New Roman" panose="02020603050405020304" pitchFamily="18" charset="0"/>
                <a:cs typeface="Times New Roman" panose="02020603050405020304" pitchFamily="18" charset="0"/>
              </a:rPr>
              <a:t>Full Backups</a:t>
            </a:r>
          </a:p>
          <a:p>
            <a:pPr lvl="1"/>
            <a:r>
              <a:rPr lang="en-US" sz="2000" b="0" i="0" dirty="0">
                <a:effectLst/>
                <a:latin typeface="Times New Roman" panose="02020603050405020304" pitchFamily="18" charset="0"/>
                <a:cs typeface="Times New Roman" panose="02020603050405020304" pitchFamily="18" charset="0"/>
              </a:rPr>
              <a:t>Incremental Backups</a:t>
            </a:r>
          </a:p>
          <a:p>
            <a:r>
              <a:rPr lang="en-IN" sz="2400" b="0" i="0" dirty="0">
                <a:effectLst/>
                <a:latin typeface="Times New Roman" panose="02020603050405020304" pitchFamily="18" charset="0"/>
                <a:cs typeface="Times New Roman" panose="02020603050405020304" pitchFamily="18" charset="0"/>
              </a:rPr>
              <a:t>Automation and Scheduling</a:t>
            </a:r>
          </a:p>
          <a:p>
            <a:r>
              <a:rPr lang="en-IN" sz="2400" b="0" i="0" dirty="0">
                <a:effectLst/>
                <a:latin typeface="Times New Roman" panose="02020603050405020304" pitchFamily="18" charset="0"/>
                <a:cs typeface="Times New Roman" panose="02020603050405020304" pitchFamily="18" charset="0"/>
              </a:rPr>
              <a:t>Monitoring</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1423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A4908-5C78-E1DC-3D61-C3146D36C852}"/>
              </a:ext>
            </a:extLst>
          </p:cNvPr>
          <p:cNvSpPr>
            <a:spLocks noGrp="1"/>
          </p:cNvSpPr>
          <p:nvPr>
            <p:ph type="title"/>
          </p:nvPr>
        </p:nvSpPr>
        <p:spPr/>
        <p:txBody>
          <a:bodyPr/>
          <a:lstStyle/>
          <a:p>
            <a:pPr algn="l"/>
            <a:r>
              <a:rPr lang="en-IN" b="0" i="0" dirty="0">
                <a:effectLst/>
                <a:latin typeface="Times New Roman" panose="02020603050405020304" pitchFamily="18" charset="0"/>
                <a:cs typeface="Times New Roman" panose="02020603050405020304" pitchFamily="18" charset="0"/>
              </a:rPr>
              <a:t>Architecture Overview</a:t>
            </a:r>
            <a:endParaRPr lang="en-IN"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22BA09F4-293A-D156-BF7B-865792EE26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41916" y="2343150"/>
            <a:ext cx="4876799" cy="2740479"/>
          </a:xfrm>
          <a:prstGeom prst="rect">
            <a:avLst/>
          </a:prstGeom>
        </p:spPr>
      </p:pic>
      <p:pic>
        <p:nvPicPr>
          <p:cNvPr id="5" name="Picture 4">
            <a:extLst>
              <a:ext uri="{FF2B5EF4-FFF2-40B4-BE49-F238E27FC236}">
                <a16:creationId xmlns:a16="http://schemas.microsoft.com/office/drawing/2014/main" id="{F42CEC15-29EC-4858-1A80-87DFC65AC9B2}"/>
              </a:ext>
            </a:extLst>
          </p:cNvPr>
          <p:cNvPicPr>
            <a:picLocks noChangeAspect="1"/>
          </p:cNvPicPr>
          <p:nvPr/>
        </p:nvPicPr>
        <p:blipFill>
          <a:blip r:embed="rId3"/>
          <a:stretch>
            <a:fillRect/>
          </a:stretch>
        </p:blipFill>
        <p:spPr>
          <a:xfrm>
            <a:off x="4141424" y="5083629"/>
            <a:ext cx="3060065" cy="1080770"/>
          </a:xfrm>
          <a:prstGeom prst="rect">
            <a:avLst/>
          </a:prstGeom>
        </p:spPr>
      </p:pic>
    </p:spTree>
    <p:extLst>
      <p:ext uri="{BB962C8B-B14F-4D97-AF65-F5344CB8AC3E}">
        <p14:creationId xmlns:p14="http://schemas.microsoft.com/office/powerpoint/2010/main" val="1802100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D072F-117B-80F8-16A1-8E86BE00C812}"/>
              </a:ext>
            </a:extLst>
          </p:cNvPr>
          <p:cNvSpPr>
            <a:spLocks noGrp="1"/>
          </p:cNvSpPr>
          <p:nvPr>
            <p:ph type="title"/>
          </p:nvPr>
        </p:nvSpPr>
        <p:spPr>
          <a:xfrm>
            <a:off x="913795" y="403639"/>
            <a:ext cx="10353761" cy="1326321"/>
          </a:xfrm>
        </p:spPr>
        <p:txBody>
          <a:bodyPr/>
          <a:lstStyle/>
          <a:p>
            <a:pPr algn="l"/>
            <a:r>
              <a:rPr lang="en-IN" b="0" i="0" dirty="0">
                <a:effectLst/>
                <a:latin typeface="var(--font-fk-grotesk)"/>
              </a:rPr>
              <a:t>Backup Strategies</a:t>
            </a:r>
            <a:endParaRPr lang="en-IN" dirty="0"/>
          </a:p>
        </p:txBody>
      </p:sp>
      <p:sp>
        <p:nvSpPr>
          <p:cNvPr id="3" name="Content Placeholder 2">
            <a:extLst>
              <a:ext uri="{FF2B5EF4-FFF2-40B4-BE49-F238E27FC236}">
                <a16:creationId xmlns:a16="http://schemas.microsoft.com/office/drawing/2014/main" id="{E5C15B1B-D9D5-8736-EF29-72E190583BBD}"/>
              </a:ext>
            </a:extLst>
          </p:cNvPr>
          <p:cNvSpPr>
            <a:spLocks noGrp="1"/>
          </p:cNvSpPr>
          <p:nvPr>
            <p:ph idx="1"/>
          </p:nvPr>
        </p:nvSpPr>
        <p:spPr>
          <a:xfrm>
            <a:off x="913795" y="1469571"/>
            <a:ext cx="10353762" cy="4321629"/>
          </a:xfrm>
        </p:spPr>
        <p:txBody>
          <a:bodyPr/>
          <a:lstStyle/>
          <a:p>
            <a:pPr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Full Backup: A complete copy of all data at a specific point in time. While easy to restore, it requires significant storage space and time to complete.</a:t>
            </a:r>
          </a:p>
          <a:p>
            <a:pPr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Incremental Backup: Backs up only the data that has changed since the last backup (whether it was full or incremental). This method saves storage space and reduces backup time but can complicate the restore process.</a:t>
            </a:r>
          </a:p>
          <a:p>
            <a:pPr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Differential Backup: Captures all changes made since the last full backup. This strikes a balance between full and incremental backups, allowing for easier restoration while still saving space compared to full backups.</a:t>
            </a:r>
          </a:p>
          <a:p>
            <a:pPr marL="0" indent="0">
              <a:buNone/>
            </a:pPr>
            <a:endParaRPr lang="en-IN" dirty="0"/>
          </a:p>
        </p:txBody>
      </p:sp>
    </p:spTree>
    <p:extLst>
      <p:ext uri="{BB962C8B-B14F-4D97-AF65-F5344CB8AC3E}">
        <p14:creationId xmlns:p14="http://schemas.microsoft.com/office/powerpoint/2010/main" val="2053325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774AC-8154-904F-1F5C-A14031C29886}"/>
              </a:ext>
            </a:extLst>
          </p:cNvPr>
          <p:cNvSpPr>
            <a:spLocks noGrp="1"/>
          </p:cNvSpPr>
          <p:nvPr>
            <p:ph type="title"/>
          </p:nvPr>
        </p:nvSpPr>
        <p:spPr>
          <a:xfrm>
            <a:off x="913795" y="609600"/>
            <a:ext cx="10353761" cy="1088571"/>
          </a:xfrm>
        </p:spPr>
        <p:txBody>
          <a:bodyPr>
            <a:normAutofit/>
          </a:bodyPr>
          <a:lstStyle/>
          <a:p>
            <a:pPr algn="l"/>
            <a:r>
              <a:rPr lang="en-US" sz="2800" b="1" dirty="0">
                <a:effectLst/>
                <a:latin typeface="Times New Roman" panose="02020603050405020304" pitchFamily="18" charset="0"/>
                <a:ea typeface="Calibri" panose="020F0502020204030204" pitchFamily="34" charset="0"/>
              </a:rPr>
              <a:t>Technology used</a:t>
            </a:r>
            <a:endParaRPr lang="en-IN" sz="4400" dirty="0"/>
          </a:p>
        </p:txBody>
      </p:sp>
      <p:sp>
        <p:nvSpPr>
          <p:cNvPr id="3" name="Content Placeholder 2">
            <a:extLst>
              <a:ext uri="{FF2B5EF4-FFF2-40B4-BE49-F238E27FC236}">
                <a16:creationId xmlns:a16="http://schemas.microsoft.com/office/drawing/2014/main" id="{6640E58E-C520-92CB-8C53-FECB59D85867}"/>
              </a:ext>
            </a:extLst>
          </p:cNvPr>
          <p:cNvSpPr>
            <a:spLocks noGrp="1"/>
          </p:cNvSpPr>
          <p:nvPr>
            <p:ph idx="1"/>
          </p:nvPr>
        </p:nvSpPr>
        <p:spPr>
          <a:xfrm>
            <a:off x="924443" y="1447800"/>
            <a:ext cx="10343113" cy="4800600"/>
          </a:xfrm>
        </p:spPr>
        <p:txBody>
          <a:bodyPr>
            <a:normAutofit/>
          </a:bodyPr>
          <a:lstStyle/>
          <a:p>
            <a:pPr marL="495300">
              <a:lnSpc>
                <a:spcPct val="115000"/>
              </a:lnSpc>
            </a:pP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Web Server</a:t>
            </a:r>
          </a:p>
          <a:p>
            <a:pPr marL="495300">
              <a:lnSpc>
                <a:spcPct val="115000"/>
              </a:lnSpc>
            </a:pP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Database Server</a:t>
            </a:r>
          </a:p>
          <a:p>
            <a:pPr marL="495300">
              <a:lnSpc>
                <a:spcPct val="115000"/>
              </a:lnSpc>
            </a:pP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Mail Server</a:t>
            </a:r>
          </a:p>
          <a:p>
            <a:pPr marL="495300">
              <a:lnSpc>
                <a:spcPct val="115000"/>
              </a:lnSpc>
            </a:pPr>
            <a:r>
              <a:rPr lang="en-IN" sz="2400" b="1" kern="100" dirty="0" err="1">
                <a:effectLst/>
                <a:latin typeface="Times New Roman" panose="02020603050405020304" pitchFamily="18" charset="0"/>
                <a:ea typeface="Calibri" panose="020F0502020204030204" pitchFamily="34" charset="0"/>
                <a:cs typeface="Times New Roman" panose="02020603050405020304" pitchFamily="18" charset="0"/>
              </a:rPr>
              <a:t>rsync</a:t>
            </a: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 Command</a:t>
            </a:r>
          </a:p>
          <a:p>
            <a:pPr marL="495300">
              <a:lnSpc>
                <a:spcPct val="115000"/>
              </a:lnSpc>
            </a:pP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Crontab</a:t>
            </a:r>
          </a:p>
          <a:p>
            <a:pPr marL="495300">
              <a:lnSpc>
                <a:spcPct val="115000"/>
              </a:lnSpc>
            </a:pP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GIT</a:t>
            </a:r>
          </a:p>
          <a:p>
            <a:pPr marL="495300">
              <a:lnSpc>
                <a:spcPct val="115000"/>
              </a:lnSpc>
            </a:pP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Nagios</a:t>
            </a:r>
          </a:p>
          <a:p>
            <a:pPr marL="495300">
              <a:lnSpc>
                <a:spcPct val="115000"/>
              </a:lnSpc>
            </a:pP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Snort</a:t>
            </a:r>
          </a:p>
        </p:txBody>
      </p:sp>
    </p:spTree>
    <p:extLst>
      <p:ext uri="{BB962C8B-B14F-4D97-AF65-F5344CB8AC3E}">
        <p14:creationId xmlns:p14="http://schemas.microsoft.com/office/powerpoint/2010/main" val="1152887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A518B-B732-9332-4405-5AC09F9BDE35}"/>
              </a:ext>
            </a:extLst>
          </p:cNvPr>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Project </a:t>
            </a:r>
            <a:r>
              <a:rPr lang="en-US" dirty="0" err="1">
                <a:latin typeface="Times New Roman" panose="02020603050405020304" pitchFamily="18" charset="0"/>
                <a:cs typeface="Times New Roman" panose="02020603050405020304" pitchFamily="18" charset="0"/>
              </a:rPr>
              <a:t>OutPut</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9CAD5796-8278-D7A4-4971-D65F76992620}"/>
              </a:ext>
            </a:extLst>
          </p:cNvPr>
          <p:cNvPicPr>
            <a:picLocks noGrp="1" noChangeAspect="1"/>
          </p:cNvPicPr>
          <p:nvPr>
            <p:ph idx="1"/>
          </p:nvPr>
        </p:nvPicPr>
        <p:blipFill>
          <a:blip r:embed="rId2"/>
          <a:stretch>
            <a:fillRect/>
          </a:stretch>
        </p:blipFill>
        <p:spPr>
          <a:xfrm>
            <a:off x="555912" y="2242734"/>
            <a:ext cx="5100969" cy="3695700"/>
          </a:xfrm>
        </p:spPr>
      </p:pic>
      <p:pic>
        <p:nvPicPr>
          <p:cNvPr id="7" name="Picture 6">
            <a:extLst>
              <a:ext uri="{FF2B5EF4-FFF2-40B4-BE49-F238E27FC236}">
                <a16:creationId xmlns:a16="http://schemas.microsoft.com/office/drawing/2014/main" id="{50429989-5D46-FE7B-3066-6B4294DB0A1B}"/>
              </a:ext>
            </a:extLst>
          </p:cNvPr>
          <p:cNvPicPr>
            <a:picLocks noChangeAspect="1"/>
          </p:cNvPicPr>
          <p:nvPr/>
        </p:nvPicPr>
        <p:blipFill>
          <a:blip r:embed="rId3"/>
          <a:stretch>
            <a:fillRect/>
          </a:stretch>
        </p:blipFill>
        <p:spPr>
          <a:xfrm>
            <a:off x="5940696" y="2242735"/>
            <a:ext cx="5828084" cy="3695700"/>
          </a:xfrm>
          <a:prstGeom prst="rect">
            <a:avLst/>
          </a:prstGeom>
        </p:spPr>
      </p:pic>
    </p:spTree>
    <p:extLst>
      <p:ext uri="{BB962C8B-B14F-4D97-AF65-F5344CB8AC3E}">
        <p14:creationId xmlns:p14="http://schemas.microsoft.com/office/powerpoint/2010/main" val="1080962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DE642C8-ADBB-5649-9222-4A6B30C0DF74}"/>
              </a:ext>
            </a:extLst>
          </p:cNvPr>
          <p:cNvPicPr>
            <a:picLocks noChangeAspect="1"/>
          </p:cNvPicPr>
          <p:nvPr/>
        </p:nvPicPr>
        <p:blipFill>
          <a:blip r:embed="rId2"/>
          <a:stretch>
            <a:fillRect/>
          </a:stretch>
        </p:blipFill>
        <p:spPr>
          <a:xfrm>
            <a:off x="193729" y="512408"/>
            <a:ext cx="5652928" cy="2916592"/>
          </a:xfrm>
          <a:prstGeom prst="rect">
            <a:avLst/>
          </a:prstGeom>
        </p:spPr>
      </p:pic>
      <p:pic>
        <p:nvPicPr>
          <p:cNvPr id="7" name="Picture 6">
            <a:extLst>
              <a:ext uri="{FF2B5EF4-FFF2-40B4-BE49-F238E27FC236}">
                <a16:creationId xmlns:a16="http://schemas.microsoft.com/office/drawing/2014/main" id="{CE290369-8BA4-E208-8F2F-BC8279E912EF}"/>
              </a:ext>
            </a:extLst>
          </p:cNvPr>
          <p:cNvPicPr>
            <a:picLocks noChangeAspect="1"/>
          </p:cNvPicPr>
          <p:nvPr/>
        </p:nvPicPr>
        <p:blipFill>
          <a:blip r:embed="rId3"/>
          <a:stretch>
            <a:fillRect/>
          </a:stretch>
        </p:blipFill>
        <p:spPr>
          <a:xfrm>
            <a:off x="6096000" y="3246896"/>
            <a:ext cx="5652928" cy="3161654"/>
          </a:xfrm>
          <a:prstGeom prst="rect">
            <a:avLst/>
          </a:prstGeom>
        </p:spPr>
      </p:pic>
      <p:sp>
        <p:nvSpPr>
          <p:cNvPr id="8" name="TextBox 7">
            <a:extLst>
              <a:ext uri="{FF2B5EF4-FFF2-40B4-BE49-F238E27FC236}">
                <a16:creationId xmlns:a16="http://schemas.microsoft.com/office/drawing/2014/main" id="{6E45B06C-2362-AF20-BBA8-C8EDB9897AF9}"/>
              </a:ext>
            </a:extLst>
          </p:cNvPr>
          <p:cNvSpPr txBox="1"/>
          <p:nvPr/>
        </p:nvSpPr>
        <p:spPr>
          <a:xfrm>
            <a:off x="5959098" y="643180"/>
            <a:ext cx="4572000" cy="646331"/>
          </a:xfrm>
          <a:prstGeom prst="rect">
            <a:avLst/>
          </a:prstGeom>
          <a:noFill/>
        </p:spPr>
        <p:txBody>
          <a:bodyPr wrap="square" rtlCol="0">
            <a:spAutoFit/>
          </a:bodyPr>
          <a:lstStyle/>
          <a:p>
            <a:r>
              <a:rPr lang="en-US" dirty="0"/>
              <a:t>Remote machine with Web server machine backup</a:t>
            </a:r>
            <a:endParaRPr lang="en-IN" dirty="0"/>
          </a:p>
        </p:txBody>
      </p:sp>
      <p:sp>
        <p:nvSpPr>
          <p:cNvPr id="9" name="TextBox 8">
            <a:extLst>
              <a:ext uri="{FF2B5EF4-FFF2-40B4-BE49-F238E27FC236}">
                <a16:creationId xmlns:a16="http://schemas.microsoft.com/office/drawing/2014/main" id="{169E96CA-9665-61B9-A1AC-E7A131357DB5}"/>
              </a:ext>
            </a:extLst>
          </p:cNvPr>
          <p:cNvSpPr txBox="1"/>
          <p:nvPr/>
        </p:nvSpPr>
        <p:spPr>
          <a:xfrm>
            <a:off x="1864962" y="5443781"/>
            <a:ext cx="4572000" cy="646331"/>
          </a:xfrm>
          <a:prstGeom prst="rect">
            <a:avLst/>
          </a:prstGeom>
          <a:noFill/>
        </p:spPr>
        <p:txBody>
          <a:bodyPr wrap="square" rtlCol="0">
            <a:spAutoFit/>
          </a:bodyPr>
          <a:lstStyle/>
          <a:p>
            <a:r>
              <a:rPr lang="en-US" dirty="0"/>
              <a:t>Remote machine with Database server machine backup</a:t>
            </a:r>
            <a:endParaRPr lang="en-IN" dirty="0"/>
          </a:p>
        </p:txBody>
      </p:sp>
    </p:spTree>
    <p:extLst>
      <p:ext uri="{BB962C8B-B14F-4D97-AF65-F5344CB8AC3E}">
        <p14:creationId xmlns:p14="http://schemas.microsoft.com/office/powerpoint/2010/main" val="2843352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1A106F5-FCC2-35B4-C910-CB5210BBFC27}"/>
              </a:ext>
            </a:extLst>
          </p:cNvPr>
          <p:cNvPicPr>
            <a:picLocks noChangeAspect="1"/>
          </p:cNvPicPr>
          <p:nvPr/>
        </p:nvPicPr>
        <p:blipFill>
          <a:blip r:embed="rId2"/>
          <a:stretch>
            <a:fillRect/>
          </a:stretch>
        </p:blipFill>
        <p:spPr>
          <a:xfrm>
            <a:off x="304801" y="491424"/>
            <a:ext cx="5689600" cy="2947195"/>
          </a:xfrm>
          <a:prstGeom prst="rect">
            <a:avLst/>
          </a:prstGeom>
        </p:spPr>
      </p:pic>
      <p:sp>
        <p:nvSpPr>
          <p:cNvPr id="6" name="TextBox 5">
            <a:extLst>
              <a:ext uri="{FF2B5EF4-FFF2-40B4-BE49-F238E27FC236}">
                <a16:creationId xmlns:a16="http://schemas.microsoft.com/office/drawing/2014/main" id="{0539588F-9051-2850-8914-9857A926D52E}"/>
              </a:ext>
            </a:extLst>
          </p:cNvPr>
          <p:cNvSpPr txBox="1"/>
          <p:nvPr/>
        </p:nvSpPr>
        <p:spPr>
          <a:xfrm>
            <a:off x="6096000" y="677691"/>
            <a:ext cx="4572000" cy="646331"/>
          </a:xfrm>
          <a:prstGeom prst="rect">
            <a:avLst/>
          </a:prstGeom>
          <a:noFill/>
        </p:spPr>
        <p:txBody>
          <a:bodyPr wrap="square" rtlCol="0">
            <a:spAutoFit/>
          </a:bodyPr>
          <a:lstStyle/>
          <a:p>
            <a:r>
              <a:rPr lang="en-US" dirty="0"/>
              <a:t>web server machine web hosted files on Git</a:t>
            </a:r>
            <a:endParaRPr lang="en-IN" dirty="0"/>
          </a:p>
        </p:txBody>
      </p:sp>
      <p:pic>
        <p:nvPicPr>
          <p:cNvPr id="8" name="Picture 7">
            <a:extLst>
              <a:ext uri="{FF2B5EF4-FFF2-40B4-BE49-F238E27FC236}">
                <a16:creationId xmlns:a16="http://schemas.microsoft.com/office/drawing/2014/main" id="{A5234F30-B5E4-114E-649A-D4BD612011EB}"/>
              </a:ext>
            </a:extLst>
          </p:cNvPr>
          <p:cNvPicPr>
            <a:picLocks noChangeAspect="1"/>
          </p:cNvPicPr>
          <p:nvPr/>
        </p:nvPicPr>
        <p:blipFill>
          <a:blip r:embed="rId3"/>
          <a:stretch>
            <a:fillRect/>
          </a:stretch>
        </p:blipFill>
        <p:spPr>
          <a:xfrm>
            <a:off x="5994401" y="3429000"/>
            <a:ext cx="5850082" cy="3021169"/>
          </a:xfrm>
          <a:prstGeom prst="rect">
            <a:avLst/>
          </a:prstGeom>
        </p:spPr>
      </p:pic>
      <p:sp>
        <p:nvSpPr>
          <p:cNvPr id="9" name="TextBox 8">
            <a:extLst>
              <a:ext uri="{FF2B5EF4-FFF2-40B4-BE49-F238E27FC236}">
                <a16:creationId xmlns:a16="http://schemas.microsoft.com/office/drawing/2014/main" id="{7C6E7F1A-5D9E-AEF0-CC46-8BCF02B53249}"/>
              </a:ext>
            </a:extLst>
          </p:cNvPr>
          <p:cNvSpPr txBox="1"/>
          <p:nvPr/>
        </p:nvSpPr>
        <p:spPr>
          <a:xfrm>
            <a:off x="3605365" y="5810977"/>
            <a:ext cx="4572000" cy="369332"/>
          </a:xfrm>
          <a:prstGeom prst="rect">
            <a:avLst/>
          </a:prstGeom>
          <a:noFill/>
        </p:spPr>
        <p:txBody>
          <a:bodyPr wrap="square" rtlCol="0">
            <a:spAutoFit/>
          </a:bodyPr>
          <a:lstStyle/>
          <a:p>
            <a:r>
              <a:rPr lang="en-US" dirty="0"/>
              <a:t>Mail server machine </a:t>
            </a:r>
            <a:endParaRPr lang="en-IN" dirty="0"/>
          </a:p>
        </p:txBody>
      </p:sp>
    </p:spTree>
    <p:extLst>
      <p:ext uri="{BB962C8B-B14F-4D97-AF65-F5344CB8AC3E}">
        <p14:creationId xmlns:p14="http://schemas.microsoft.com/office/powerpoint/2010/main" val="10359790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742332"/>
      </a:dk2>
      <a:lt2>
        <a:srgbClr val="EE91A0"/>
      </a:lt2>
      <a:accent1>
        <a:srgbClr val="E03754"/>
      </a:accent1>
      <a:accent2>
        <a:srgbClr val="E86C2E"/>
      </a:accent2>
      <a:accent3>
        <a:srgbClr val="DAB250"/>
      </a:accent3>
      <a:accent4>
        <a:srgbClr val="60C4AA"/>
      </a:accent4>
      <a:accent5>
        <a:srgbClr val="51A9DB"/>
      </a:accent5>
      <a:accent6>
        <a:srgbClr val="976AC9"/>
      </a:accent6>
      <a:hlink>
        <a:srgbClr val="D5445E"/>
      </a:hlink>
      <a:folHlink>
        <a:srgbClr val="E17C8E"/>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6B2E858E-683F-40D9-B4CB-284D097F3AC0}"/>
    </a:ext>
  </a:extLst>
</a:theme>
</file>

<file path=docProps/app.xml><?xml version="1.0" encoding="utf-8"?>
<Properties xmlns="http://schemas.openxmlformats.org/officeDocument/2006/extended-properties" xmlns:vt="http://schemas.openxmlformats.org/officeDocument/2006/docPropsVTypes">
  <Template>TM04033921[[fn=Damask]]</Template>
  <TotalTime>250</TotalTime>
  <Words>300</Words>
  <Application>Microsoft Office PowerPoint</Application>
  <PresentationFormat>Widescreen</PresentationFormat>
  <Paragraphs>59</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__fkGroteskNeue_598ab8</vt:lpstr>
      <vt:lpstr>Arial</vt:lpstr>
      <vt:lpstr>Bookman Old Style</vt:lpstr>
      <vt:lpstr>Calibri</vt:lpstr>
      <vt:lpstr>Rockwell</vt:lpstr>
      <vt:lpstr>Times New Roman</vt:lpstr>
      <vt:lpstr>var(--font-fk-grotesk)</vt:lpstr>
      <vt:lpstr>Damask</vt:lpstr>
      <vt:lpstr>Server Lifeboat</vt:lpstr>
      <vt:lpstr>INTRODUCTION</vt:lpstr>
      <vt:lpstr>Project Scope</vt:lpstr>
      <vt:lpstr>Architecture Overview</vt:lpstr>
      <vt:lpstr>Backup Strategies</vt:lpstr>
      <vt:lpstr>Technology used</vt:lpstr>
      <vt:lpstr>Project OutPut:</vt:lpstr>
      <vt:lpstr>PowerPoint Presentation</vt:lpstr>
      <vt:lpstr>PowerPoint Presentation</vt:lpstr>
      <vt:lpstr>Conclusion</vt:lpstr>
      <vt:lpstr>Future Scope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Kaustubh Deochake</dc:creator>
  <cp:lastModifiedBy>Kaustubh Deochake</cp:lastModifiedBy>
  <cp:revision>5</cp:revision>
  <dcterms:created xsi:type="dcterms:W3CDTF">2024-08-13T05:48:55Z</dcterms:created>
  <dcterms:modified xsi:type="dcterms:W3CDTF">2024-08-16T09:23:25Z</dcterms:modified>
</cp:coreProperties>
</file>