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jjwal bisaria" userId="3cc1bab581328a8c" providerId="LiveId" clId="{AE88EAC4-78BE-497A-A175-5898FF8245AA}"/>
    <pc:docChg chg="modSld">
      <pc:chgData name="ujjwal bisaria" userId="3cc1bab581328a8c" providerId="LiveId" clId="{AE88EAC4-78BE-497A-A175-5898FF8245AA}" dt="2023-06-13T15:56:01.962" v="1" actId="20577"/>
      <pc:docMkLst>
        <pc:docMk/>
      </pc:docMkLst>
      <pc:sldChg chg="modSp mod">
        <pc:chgData name="ujjwal bisaria" userId="3cc1bab581328a8c" providerId="LiveId" clId="{AE88EAC4-78BE-497A-A175-5898FF8245AA}" dt="2023-06-13T15:56:01.962" v="1" actId="20577"/>
        <pc:sldMkLst>
          <pc:docMk/>
          <pc:sldMk cId="2528049140" sldId="261"/>
        </pc:sldMkLst>
        <pc:spChg chg="mod">
          <ac:chgData name="ujjwal bisaria" userId="3cc1bab581328a8c" providerId="LiveId" clId="{AE88EAC4-78BE-497A-A175-5898FF8245AA}" dt="2023-06-13T15:56:01.962" v="1" actId="20577"/>
          <ac:spMkLst>
            <pc:docMk/>
            <pc:sldMk cId="2528049140" sldId="261"/>
            <ac:spMk id="3" creationId="{E4BA7821-231D-53EA-B86C-D3275147287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4F65C2E-E121-4272-9B90-F0F917FE7339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4EF1CEA-698E-4C7C-A0EB-9F10D32C2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18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C2E-E121-4272-9B90-F0F917FE7339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1CEA-698E-4C7C-A0EB-9F10D32C2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906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C2E-E121-4272-9B90-F0F917FE7339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1CEA-698E-4C7C-A0EB-9F10D32C2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299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C2E-E121-4272-9B90-F0F917FE7339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1CEA-698E-4C7C-A0EB-9F10D32C2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3801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C2E-E121-4272-9B90-F0F917FE7339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1CEA-698E-4C7C-A0EB-9F10D32C2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698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C2E-E121-4272-9B90-F0F917FE7339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1CEA-698E-4C7C-A0EB-9F10D32C2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236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C2E-E121-4272-9B90-F0F917FE7339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1CEA-698E-4C7C-A0EB-9F10D32C2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5986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4F65C2E-E121-4272-9B90-F0F917FE7339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1CEA-698E-4C7C-A0EB-9F10D32C2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0440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4F65C2E-E121-4272-9B90-F0F917FE7339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1CEA-698E-4C7C-A0EB-9F10D32C2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1189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C2E-E121-4272-9B90-F0F917FE7339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1CEA-698E-4C7C-A0EB-9F10D32C2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05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C2E-E121-4272-9B90-F0F917FE7339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1CEA-698E-4C7C-A0EB-9F10D32C2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82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C2E-E121-4272-9B90-F0F917FE7339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1CEA-698E-4C7C-A0EB-9F10D32C2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3490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C2E-E121-4272-9B90-F0F917FE7339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1CEA-698E-4C7C-A0EB-9F10D32C2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702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C2E-E121-4272-9B90-F0F917FE7339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1CEA-698E-4C7C-A0EB-9F10D32C2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755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C2E-E121-4272-9B90-F0F917FE7339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1CEA-698E-4C7C-A0EB-9F10D32C2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89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C2E-E121-4272-9B90-F0F917FE7339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1CEA-698E-4C7C-A0EB-9F10D32C2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333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65C2E-E121-4272-9B90-F0F917FE7339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1CEA-698E-4C7C-A0EB-9F10D32C2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807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4F65C2E-E121-4272-9B90-F0F917FE7339}" type="datetimeFigureOut">
              <a:rPr lang="en-IN" smtClean="0"/>
              <a:t>13-06-2023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4EF1CEA-698E-4C7C-A0EB-9F10D32C2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4905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792EF-DED8-016B-0A4E-D281B152CE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4DBE4A-31FB-EC8B-B1BC-02ED1E5B92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A65E2B-69BF-4D74-5E3A-9E84B5AFE26F}"/>
              </a:ext>
            </a:extLst>
          </p:cNvPr>
          <p:cNvSpPr/>
          <p:nvPr/>
        </p:nvSpPr>
        <p:spPr>
          <a:xfrm>
            <a:off x="209552" y="2429925"/>
            <a:ext cx="1159644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HACKATHON</a:t>
            </a:r>
          </a:p>
          <a:p>
            <a:pPr algn="ctr"/>
            <a:r>
              <a:rPr lang="en-US" sz="5400" b="1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ALGOSTRATERGY - DEVELOPMENT</a:t>
            </a:r>
            <a:endParaRPr lang="en-US" sz="5400" b="1" cap="none" spc="0" dirty="0">
              <a:ln w="0"/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80779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A28C-E264-713D-AA9A-7FCE2D347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FF415-AD5B-20EE-BBF4-D22395C5D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355257" cy="3416300"/>
          </a:xfrm>
        </p:spPr>
        <p:txBody>
          <a:bodyPr>
            <a:normAutofit fontScale="92500" lnSpcReduction="20000"/>
          </a:bodyPr>
          <a:lstStyle/>
          <a:p>
            <a:r>
              <a:rPr lang="en-IN" sz="1800" b="1" dirty="0"/>
              <a:t>// Calculate RSI value</a:t>
            </a:r>
          </a:p>
          <a:p>
            <a:r>
              <a:rPr lang="en-IN" sz="1800" dirty="0" err="1"/>
              <a:t>rsiValue</a:t>
            </a:r>
            <a:r>
              <a:rPr lang="en-IN" sz="1800" dirty="0"/>
              <a:t> = </a:t>
            </a:r>
            <a:r>
              <a:rPr lang="en-IN" sz="1800" dirty="0" err="1"/>
              <a:t>ta.rsi</a:t>
            </a:r>
            <a:r>
              <a:rPr lang="en-IN" sz="1800" dirty="0"/>
              <a:t>(close, 14)</a:t>
            </a:r>
          </a:p>
          <a:p>
            <a:endParaRPr lang="en-IN" sz="1800" dirty="0"/>
          </a:p>
          <a:p>
            <a:r>
              <a:rPr lang="en-IN" sz="1800" b="1" dirty="0"/>
              <a:t>// Generate buy and sell signals</a:t>
            </a:r>
          </a:p>
          <a:p>
            <a:r>
              <a:rPr lang="en-IN" sz="1800" dirty="0" err="1"/>
              <a:t>buySignal</a:t>
            </a:r>
            <a:r>
              <a:rPr lang="en-IN" sz="1800" dirty="0"/>
              <a:t> = </a:t>
            </a:r>
            <a:r>
              <a:rPr lang="en-IN" sz="1800" dirty="0" err="1"/>
              <a:t>rsiValue</a:t>
            </a:r>
            <a:r>
              <a:rPr lang="en-IN" sz="1800" dirty="0"/>
              <a:t> &gt; </a:t>
            </a:r>
            <a:r>
              <a:rPr lang="en-IN" sz="1800" dirty="0" err="1"/>
              <a:t>rsiThreshold</a:t>
            </a:r>
            <a:r>
              <a:rPr lang="en-IN" sz="1800" dirty="0"/>
              <a:t> and close &gt; upper1 and close &gt; upper2</a:t>
            </a:r>
          </a:p>
          <a:p>
            <a:r>
              <a:rPr lang="en-IN" sz="1800" dirty="0" err="1"/>
              <a:t>sellSignal</a:t>
            </a:r>
            <a:r>
              <a:rPr lang="en-IN" sz="1800" dirty="0"/>
              <a:t> = </a:t>
            </a:r>
            <a:r>
              <a:rPr lang="en-IN" sz="1800" dirty="0" err="1"/>
              <a:t>rsiValue</a:t>
            </a:r>
            <a:r>
              <a:rPr lang="en-IN" sz="1800" dirty="0"/>
              <a:t> &lt; </a:t>
            </a:r>
            <a:r>
              <a:rPr lang="en-IN" sz="1800" dirty="0" err="1"/>
              <a:t>rsiThreshold</a:t>
            </a:r>
            <a:r>
              <a:rPr lang="en-IN" sz="1800" dirty="0"/>
              <a:t> and close &lt; lower1 and close &lt; lower2</a:t>
            </a:r>
          </a:p>
          <a:p>
            <a:endParaRPr lang="en-IN" sz="1800" dirty="0"/>
          </a:p>
          <a:p>
            <a:r>
              <a:rPr lang="en-IN" sz="1800" b="1" dirty="0"/>
              <a:t>// Execute trades based on signals</a:t>
            </a:r>
          </a:p>
          <a:p>
            <a:r>
              <a:rPr lang="en-IN" sz="1800" dirty="0" err="1"/>
              <a:t>strategy.entry</a:t>
            </a:r>
            <a:r>
              <a:rPr lang="en-IN" sz="1800" dirty="0"/>
              <a:t>("Buy", </a:t>
            </a:r>
            <a:r>
              <a:rPr lang="en-IN" sz="1800" dirty="0" err="1"/>
              <a:t>strategy.long</a:t>
            </a:r>
            <a:r>
              <a:rPr lang="en-IN" sz="1800" dirty="0"/>
              <a:t>, when=</a:t>
            </a:r>
            <a:r>
              <a:rPr lang="en-IN" sz="1800" dirty="0" err="1"/>
              <a:t>buySignal</a:t>
            </a:r>
            <a:r>
              <a:rPr lang="en-IN" sz="1800" dirty="0"/>
              <a:t>)</a:t>
            </a:r>
          </a:p>
          <a:p>
            <a:r>
              <a:rPr lang="en-IN" sz="1800" dirty="0" err="1"/>
              <a:t>strategy.close</a:t>
            </a:r>
            <a:r>
              <a:rPr lang="en-IN" sz="1800" dirty="0"/>
              <a:t>("Buy", when=</a:t>
            </a:r>
            <a:r>
              <a:rPr lang="en-IN" sz="1800" dirty="0" err="1"/>
              <a:t>sellSignal</a:t>
            </a:r>
            <a:r>
              <a:rPr lang="en-IN" sz="1800" dirty="0"/>
              <a:t>)</a:t>
            </a:r>
          </a:p>
          <a:p>
            <a:endParaRPr lang="en-IN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6477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FE4A7-9278-BE6D-82C6-7ED019BC3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49250-7834-E8CD-D4EC-0EBD27D50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09E05E-9AF4-F6BF-08CB-00C9E5766317}"/>
              </a:ext>
            </a:extLst>
          </p:cNvPr>
          <p:cNvSpPr txBox="1"/>
          <p:nvPr/>
        </p:nvSpPr>
        <p:spPr>
          <a:xfrm>
            <a:off x="1066800" y="3018988"/>
            <a:ext cx="943275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// Plot </a:t>
            </a:r>
            <a:r>
              <a:rPr lang="en-IN" sz="1800" dirty="0" err="1"/>
              <a:t>SuperTrend</a:t>
            </a:r>
            <a:r>
              <a:rPr lang="en-IN" sz="1800" dirty="0"/>
              <a:t> values</a:t>
            </a:r>
          </a:p>
          <a:p>
            <a:r>
              <a:rPr lang="en-IN" sz="1800" dirty="0"/>
              <a:t>plot(upper1, </a:t>
            </a:r>
            <a:r>
              <a:rPr lang="en-IN" sz="1800" dirty="0" err="1"/>
              <a:t>color</a:t>
            </a:r>
            <a:r>
              <a:rPr lang="en-IN" sz="1800" dirty="0"/>
              <a:t>=</a:t>
            </a:r>
            <a:r>
              <a:rPr lang="en-IN" sz="1800" dirty="0" err="1"/>
              <a:t>color.green</a:t>
            </a:r>
            <a:r>
              <a:rPr lang="en-IN" sz="1800" dirty="0"/>
              <a:t>, title="</a:t>
            </a:r>
            <a:r>
              <a:rPr lang="en-IN" sz="1800" dirty="0" err="1"/>
              <a:t>SuperTrend</a:t>
            </a:r>
            <a:r>
              <a:rPr lang="en-IN" sz="1800" dirty="0"/>
              <a:t> Upper 1")</a:t>
            </a:r>
          </a:p>
          <a:p>
            <a:r>
              <a:rPr lang="en-IN" sz="1800" dirty="0"/>
              <a:t>plot(lower1, </a:t>
            </a:r>
            <a:r>
              <a:rPr lang="en-IN" sz="1800" dirty="0" err="1"/>
              <a:t>color</a:t>
            </a:r>
            <a:r>
              <a:rPr lang="en-IN" sz="1800" dirty="0"/>
              <a:t>=</a:t>
            </a:r>
            <a:r>
              <a:rPr lang="en-IN" sz="1800" dirty="0" err="1"/>
              <a:t>color.red</a:t>
            </a:r>
            <a:r>
              <a:rPr lang="en-IN" sz="1800" dirty="0"/>
              <a:t>, title="</a:t>
            </a:r>
            <a:r>
              <a:rPr lang="en-IN" sz="1800" dirty="0" err="1"/>
              <a:t>SuperTrend</a:t>
            </a:r>
            <a:r>
              <a:rPr lang="en-IN" sz="1800" dirty="0"/>
              <a:t> Lower 1")</a:t>
            </a:r>
          </a:p>
          <a:p>
            <a:r>
              <a:rPr lang="en-IN" sz="1800" dirty="0"/>
              <a:t>plot(upper2, </a:t>
            </a:r>
            <a:r>
              <a:rPr lang="en-IN" sz="1800" dirty="0" err="1"/>
              <a:t>color</a:t>
            </a:r>
            <a:r>
              <a:rPr lang="en-IN" sz="1800" dirty="0"/>
              <a:t>=</a:t>
            </a:r>
            <a:r>
              <a:rPr lang="en-IN" sz="1800" dirty="0" err="1"/>
              <a:t>color.blue</a:t>
            </a:r>
            <a:r>
              <a:rPr lang="en-IN" sz="1800" dirty="0"/>
              <a:t>, title="</a:t>
            </a:r>
            <a:r>
              <a:rPr lang="en-IN" sz="1800" dirty="0" err="1"/>
              <a:t>SuperTrend</a:t>
            </a:r>
            <a:r>
              <a:rPr lang="en-IN" sz="1800" dirty="0"/>
              <a:t> Upper 2")</a:t>
            </a:r>
          </a:p>
          <a:p>
            <a:r>
              <a:rPr lang="en-IN" sz="1800" dirty="0"/>
              <a:t>plot(lower2, </a:t>
            </a:r>
            <a:r>
              <a:rPr lang="en-IN" sz="1800" dirty="0" err="1"/>
              <a:t>color</a:t>
            </a:r>
            <a:r>
              <a:rPr lang="en-IN" sz="1800" dirty="0"/>
              <a:t>=</a:t>
            </a:r>
            <a:r>
              <a:rPr lang="en-IN" sz="1800" dirty="0" err="1"/>
              <a:t>color.orange</a:t>
            </a:r>
            <a:r>
              <a:rPr lang="en-IN" sz="1800" dirty="0"/>
              <a:t>, title="</a:t>
            </a:r>
            <a:r>
              <a:rPr lang="en-IN" sz="1800" dirty="0" err="1"/>
              <a:t>SuperTrend</a:t>
            </a:r>
            <a:r>
              <a:rPr lang="en-IN" sz="1800" dirty="0"/>
              <a:t> Lower 2")</a:t>
            </a:r>
          </a:p>
          <a:p>
            <a:endParaRPr lang="en-IN" sz="1800" dirty="0"/>
          </a:p>
          <a:p>
            <a:r>
              <a:rPr lang="en-IN" sz="1800" dirty="0"/>
              <a:t>// Plot RSI value</a:t>
            </a:r>
          </a:p>
          <a:p>
            <a:r>
              <a:rPr lang="en-IN" sz="1800" dirty="0" err="1"/>
              <a:t>hline</a:t>
            </a:r>
            <a:r>
              <a:rPr lang="en-IN" sz="1800" dirty="0"/>
              <a:t>(</a:t>
            </a:r>
            <a:r>
              <a:rPr lang="en-IN" sz="1800" dirty="0" err="1"/>
              <a:t>rsiThreshold</a:t>
            </a:r>
            <a:r>
              <a:rPr lang="en-IN" sz="1800" dirty="0"/>
              <a:t>, "RSI Threshold", </a:t>
            </a:r>
            <a:r>
              <a:rPr lang="en-IN" sz="1800" dirty="0" err="1"/>
              <a:t>color</a:t>
            </a:r>
            <a:r>
              <a:rPr lang="en-IN" sz="1800" dirty="0"/>
              <a:t>=</a:t>
            </a:r>
            <a:r>
              <a:rPr lang="en-IN" sz="1800" dirty="0" err="1"/>
              <a:t>color.gray</a:t>
            </a:r>
            <a:r>
              <a:rPr lang="en-IN" sz="1800" dirty="0"/>
              <a:t>)</a:t>
            </a:r>
          </a:p>
          <a:p>
            <a:r>
              <a:rPr lang="en-IN" sz="1800" dirty="0"/>
              <a:t>plot(</a:t>
            </a:r>
            <a:r>
              <a:rPr lang="en-IN" sz="1800" dirty="0" err="1"/>
              <a:t>rsiValue</a:t>
            </a:r>
            <a:r>
              <a:rPr lang="en-IN" sz="1800" dirty="0"/>
              <a:t>, title="RSI", </a:t>
            </a:r>
            <a:r>
              <a:rPr lang="en-IN" sz="1800" dirty="0" err="1"/>
              <a:t>color</a:t>
            </a:r>
            <a:r>
              <a:rPr lang="en-IN" sz="1800" dirty="0"/>
              <a:t>=</a:t>
            </a:r>
            <a:r>
              <a:rPr lang="en-IN" sz="1800" dirty="0" err="1"/>
              <a:t>color.black</a:t>
            </a:r>
            <a:r>
              <a:rPr lang="en-IN" sz="1800" dirty="0"/>
              <a:t>, linewidth=2)</a:t>
            </a:r>
          </a:p>
        </p:txBody>
      </p:sp>
    </p:spTree>
    <p:extLst>
      <p:ext uri="{BB962C8B-B14F-4D97-AF65-F5344CB8AC3E}">
        <p14:creationId xmlns:p14="http://schemas.microsoft.com/office/powerpoint/2010/main" val="2682696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222A7-2636-067C-46AB-B715A4A0B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MANUAL BACKTESTING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FBBEC-BCD1-5F92-738F-9FEB85268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WHEN WE BACKTESTED ON NIFTY AND BANK NIFTY –</a:t>
            </a:r>
          </a:p>
          <a:p>
            <a:r>
              <a:rPr lang="en-IN" dirty="0"/>
              <a:t>FOR NIFTY, OUT OF 20 TRADES TAKEN 15 OF THEM WAS IN OUR FAVOUR</a:t>
            </a:r>
          </a:p>
          <a:p>
            <a:r>
              <a:rPr lang="en-IN" dirty="0"/>
              <a:t>FOR BANK NIFTY OUT OF 25 TRADES TAKEN 19 WERE IN OUR FAVOUR</a:t>
            </a:r>
          </a:p>
          <a:p>
            <a:r>
              <a:rPr lang="en-IN" dirty="0"/>
              <a:t>SO FOR MANUAL ACCURACY, WE CAN SAY IT IS:</a:t>
            </a:r>
            <a:r>
              <a:rPr lang="en-IN" b="1" dirty="0"/>
              <a:t>75% +-5% </a:t>
            </a:r>
            <a:r>
              <a:rPr lang="en-IN" dirty="0"/>
              <a:t>ON INDICES </a:t>
            </a:r>
          </a:p>
          <a:p>
            <a:r>
              <a:rPr lang="en-IN" dirty="0"/>
              <a:t>BUT WHEN WE TRIED ON STOCKS THERE WAS A DRASTIC CHANGE IN OUR ACCURACY IT WHEN UP TO </a:t>
            </a:r>
            <a:r>
              <a:rPr lang="en-IN" b="1" dirty="0"/>
              <a:t>90 % </a:t>
            </a:r>
            <a:r>
              <a:rPr lang="en-IN" dirty="0"/>
              <a:t>CONSIDERING STOCKS LIKE HDFC, BAJAJ, ADANI, AND CIPLA.</a:t>
            </a:r>
          </a:p>
          <a:p>
            <a:r>
              <a:rPr lang="en-IN" dirty="0"/>
              <a:t>BAJAJ FIN AND TCS  STOCKS RETURN RATE WAS </a:t>
            </a:r>
            <a:r>
              <a:rPr lang="en-IN" b="1" dirty="0"/>
              <a:t>AROUND  95%.</a:t>
            </a:r>
          </a:p>
        </p:txBody>
      </p:sp>
    </p:spTree>
    <p:extLst>
      <p:ext uri="{BB962C8B-B14F-4D97-AF65-F5344CB8AC3E}">
        <p14:creationId xmlns:p14="http://schemas.microsoft.com/office/powerpoint/2010/main" val="2100715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980A8-7F22-C116-8A7C-3878E5BFC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657726"/>
            <a:ext cx="8761413" cy="1219200"/>
          </a:xfrm>
        </p:spPr>
        <p:txBody>
          <a:bodyPr/>
          <a:lstStyle/>
          <a:p>
            <a:r>
              <a:rPr lang="en-IN" dirty="0"/>
              <a:t>Some snippets of our manual back testing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7F5762FD-7354-698E-5DFA-36C8817D65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92" y="2432718"/>
            <a:ext cx="3500387" cy="1992563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8E68022-3260-70DB-C3F8-7890A2E0D1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231" y="2432717"/>
            <a:ext cx="3500387" cy="199256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BC2727A-89F7-CDC5-ADFE-EC7113012A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270" y="2432716"/>
            <a:ext cx="4095550" cy="199256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D4C253B-3B06-99DB-E20D-0A14476322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99" y="4761903"/>
            <a:ext cx="5223829" cy="192678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0152744-C4F1-788E-4003-0840AABCC3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399" y="4820652"/>
            <a:ext cx="5365001" cy="186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289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0C442-7E4D-9C87-7CF2-2E5A6844A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 LITTLE CHANGE IN STRATERGY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2618C-8809-57AE-876E-3E3E13584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b="1" dirty="0"/>
              <a:t>Initially, we were using a Fibonacci and </a:t>
            </a:r>
            <a:r>
              <a:rPr lang="en-IN" sz="2000" b="1" dirty="0" err="1"/>
              <a:t>supertrend</a:t>
            </a:r>
            <a:r>
              <a:rPr lang="en-IN" sz="2000" b="1" dirty="0"/>
              <a:t> with </a:t>
            </a:r>
            <a:r>
              <a:rPr lang="en-IN" sz="2000" b="1" dirty="0" err="1"/>
              <a:t>rsi</a:t>
            </a:r>
            <a:r>
              <a:rPr lang="en-IN" sz="2000" b="1" dirty="0"/>
              <a:t>.</a:t>
            </a:r>
          </a:p>
          <a:p>
            <a:r>
              <a:rPr lang="en-IN" sz="2000" b="1" dirty="0"/>
              <a:t>But now we are using  2 </a:t>
            </a:r>
            <a:r>
              <a:rPr lang="en-IN" sz="2000" b="1" dirty="0" err="1"/>
              <a:t>supertrend</a:t>
            </a:r>
            <a:r>
              <a:rPr lang="en-IN" sz="2000" b="1" dirty="0"/>
              <a:t> with different settings with </a:t>
            </a:r>
            <a:r>
              <a:rPr lang="en-IN" sz="2000" b="1" dirty="0" err="1"/>
              <a:t>atr</a:t>
            </a:r>
            <a:r>
              <a:rPr lang="en-IN" sz="2000" b="1" dirty="0"/>
              <a:t> and </a:t>
            </a:r>
            <a:r>
              <a:rPr lang="en-IN" sz="2000" b="1" dirty="0" err="1"/>
              <a:t>rsi</a:t>
            </a:r>
            <a:r>
              <a:rPr lang="en-IN" sz="2000" b="1" dirty="0"/>
              <a:t> for much better performance.</a:t>
            </a:r>
          </a:p>
          <a:p>
            <a:r>
              <a:rPr lang="en-IN" sz="2000" b="1" dirty="0"/>
              <a:t> we changed this because it was giving us a much better performance</a:t>
            </a:r>
          </a:p>
          <a:p>
            <a:r>
              <a:rPr lang="en-IN" sz="2000" b="1" dirty="0"/>
              <a:t>We will be using a timeframe of 15 min so there is not much volatility.</a:t>
            </a:r>
          </a:p>
        </p:txBody>
      </p:sp>
    </p:spTree>
    <p:extLst>
      <p:ext uri="{BB962C8B-B14F-4D97-AF65-F5344CB8AC3E}">
        <p14:creationId xmlns:p14="http://schemas.microsoft.com/office/powerpoint/2010/main" val="4192544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AE1E1-2DBA-B07B-ABFE-31CBF9D20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setting of the indicators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55C4EB-D983-F04F-D6EF-F18B6488FC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194" y="2759241"/>
            <a:ext cx="2577702" cy="37219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26CD74B-35C3-5A18-3135-214B118F04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596" y="2759241"/>
            <a:ext cx="2256983" cy="3590239"/>
          </a:xfrm>
          <a:prstGeom prst="rect">
            <a:avLst/>
          </a:prstGeo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B95ED96E-975A-3F7D-BFBA-72DB5D6764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843" y="2468032"/>
            <a:ext cx="2513755" cy="3416300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006323E-CCAE-6D4F-3EA7-7B8A685489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469" y="2717538"/>
            <a:ext cx="2677769" cy="295639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4CF1BB5-0534-A509-CE8F-48053D295D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840" y="2759241"/>
            <a:ext cx="2613887" cy="287298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7DA5EA4-C734-4E02-16EE-49654F34C000}"/>
              </a:ext>
            </a:extLst>
          </p:cNvPr>
          <p:cNvSpPr/>
          <p:nvPr/>
        </p:nvSpPr>
        <p:spPr>
          <a:xfrm>
            <a:off x="3979663" y="5507016"/>
            <a:ext cx="2878337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Supertrend</a:t>
            </a:r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2BB8FE8-D796-CD33-322C-4A2C75B9BF78}"/>
              </a:ext>
            </a:extLst>
          </p:cNvPr>
          <p:cNvSpPr/>
          <p:nvPr/>
        </p:nvSpPr>
        <p:spPr>
          <a:xfrm>
            <a:off x="6218718" y="5507016"/>
            <a:ext cx="2752918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Supertrend</a:t>
            </a:r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CB1C7E1-E5CD-9FEE-15E3-439A8AEC182A}"/>
              </a:ext>
            </a:extLst>
          </p:cNvPr>
          <p:cNvSpPr/>
          <p:nvPr/>
        </p:nvSpPr>
        <p:spPr>
          <a:xfrm>
            <a:off x="1624415" y="6519446"/>
            <a:ext cx="45877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RSI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3F32DD-AEFA-DBFE-42ED-B60BA6175A7F}"/>
              </a:ext>
            </a:extLst>
          </p:cNvPr>
          <p:cNvSpPr/>
          <p:nvPr/>
        </p:nvSpPr>
        <p:spPr>
          <a:xfrm>
            <a:off x="10465511" y="5715055"/>
            <a:ext cx="550151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ATR</a:t>
            </a:r>
          </a:p>
        </p:txBody>
      </p:sp>
    </p:spTree>
    <p:extLst>
      <p:ext uri="{BB962C8B-B14F-4D97-AF65-F5344CB8AC3E}">
        <p14:creationId xmlns:p14="http://schemas.microsoft.com/office/powerpoint/2010/main" val="3095221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8E992-CBD6-4600-8EEC-E84AD758C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THESE SETTINGS????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0374E-A52E-C43A-79BC-FC01B6062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Instead of using a naked </a:t>
            </a:r>
            <a:r>
              <a:rPr lang="en-IN" dirty="0" err="1"/>
              <a:t>supertrend</a:t>
            </a:r>
            <a:r>
              <a:rPr lang="en-IN" dirty="0"/>
              <a:t>,  we are using 2 </a:t>
            </a:r>
            <a:r>
              <a:rPr lang="en-IN" dirty="0" err="1"/>
              <a:t>supertrends</a:t>
            </a:r>
            <a:r>
              <a:rPr lang="en-IN" dirty="0"/>
              <a:t> to prevent more fall signals in the market for a short-term market trend change.</a:t>
            </a:r>
          </a:p>
          <a:p>
            <a:r>
              <a:rPr lang="en-IN" dirty="0" err="1"/>
              <a:t>Supertrend</a:t>
            </a:r>
            <a:r>
              <a:rPr lang="en-IN" dirty="0"/>
              <a:t> 1- to prevent false trend reversals/trap trading as the </a:t>
            </a:r>
            <a:r>
              <a:rPr lang="en-IN" dirty="0" err="1"/>
              <a:t>atr</a:t>
            </a:r>
            <a:r>
              <a:rPr lang="en-IN" dirty="0"/>
              <a:t> factor is 7, which takes into account a large range.</a:t>
            </a:r>
          </a:p>
          <a:p>
            <a:r>
              <a:rPr lang="en-IN" dirty="0" err="1"/>
              <a:t>Supertrend</a:t>
            </a:r>
            <a:r>
              <a:rPr lang="en-IN" dirty="0"/>
              <a:t> 2- to grab the moment quickly as </a:t>
            </a:r>
            <a:r>
              <a:rPr lang="en-IN" dirty="0" err="1"/>
              <a:t>atr</a:t>
            </a:r>
            <a:r>
              <a:rPr lang="en-IN" dirty="0"/>
              <a:t> factor is 3.</a:t>
            </a:r>
          </a:p>
          <a:p>
            <a:r>
              <a:rPr lang="en-IN" dirty="0"/>
              <a:t>RSI – above 55 it is considered as bullish and below 55 it is considered as bearish.</a:t>
            </a:r>
          </a:p>
          <a:p>
            <a:r>
              <a:rPr lang="en-IN" dirty="0"/>
              <a:t>ATR-help us to get the stop-loss and the target as it tells us and the average value till the price moves.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3615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C6CA5-8B1B-5E12-D54A-02CE84B8A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OF THE STRATEGY.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EEF1E-41B3-B376-BC91-F44AE47E8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dirty="0"/>
              <a:t>FOR BUY TRADE—</a:t>
            </a:r>
          </a:p>
          <a:p>
            <a:r>
              <a:rPr lang="en-IN" dirty="0"/>
              <a:t>We will first check whether the super trend is the same </a:t>
            </a:r>
            <a:r>
              <a:rPr lang="en-IN" dirty="0" err="1"/>
              <a:t>color</a:t>
            </a:r>
            <a:r>
              <a:rPr lang="en-IN" dirty="0"/>
              <a:t>, indicating the buy signal.</a:t>
            </a:r>
          </a:p>
          <a:p>
            <a:r>
              <a:rPr lang="en-IN" dirty="0"/>
              <a:t>Then we will check whether </a:t>
            </a:r>
            <a:r>
              <a:rPr lang="en-IN" b="1" dirty="0" err="1"/>
              <a:t>rsi</a:t>
            </a:r>
            <a:r>
              <a:rPr lang="en-IN" b="1" dirty="0"/>
              <a:t> is above 55 </a:t>
            </a:r>
            <a:r>
              <a:rPr lang="en-IN" dirty="0"/>
              <a:t>or not. If it is check the </a:t>
            </a:r>
            <a:r>
              <a:rPr lang="en-IN" dirty="0" err="1"/>
              <a:t>atr</a:t>
            </a:r>
            <a:r>
              <a:rPr lang="en-IN" dirty="0"/>
              <a:t> value upon candle closing. If the </a:t>
            </a:r>
            <a:r>
              <a:rPr lang="en-IN" dirty="0" err="1"/>
              <a:t>atr</a:t>
            </a:r>
            <a:r>
              <a:rPr lang="en-IN" dirty="0"/>
              <a:t> value is under our stop-loss limit, we would enter into trade with the </a:t>
            </a:r>
            <a:r>
              <a:rPr lang="en-IN" b="1" dirty="0"/>
              <a:t>stop loss off </a:t>
            </a:r>
            <a:r>
              <a:rPr lang="en-IN" b="1" dirty="0" err="1"/>
              <a:t>atr</a:t>
            </a:r>
            <a:r>
              <a:rPr lang="en-IN" b="1" dirty="0"/>
              <a:t>(if </a:t>
            </a:r>
            <a:r>
              <a:rPr lang="en-IN" b="1" dirty="0" err="1"/>
              <a:t>atr</a:t>
            </a:r>
            <a:r>
              <a:rPr lang="en-IN" b="1" dirty="0"/>
              <a:t> less than 30 we would set our stop to 30 points other wise our </a:t>
            </a:r>
            <a:r>
              <a:rPr lang="en-IN" b="1" dirty="0" err="1"/>
              <a:t>sl</a:t>
            </a:r>
            <a:r>
              <a:rPr lang="en-IN" b="1" dirty="0"/>
              <a:t> will be </a:t>
            </a:r>
            <a:r>
              <a:rPr lang="en-IN" b="1" dirty="0" err="1"/>
              <a:t>atr</a:t>
            </a:r>
            <a:r>
              <a:rPr lang="en-IN" b="1" dirty="0"/>
              <a:t>) </a:t>
            </a:r>
            <a:r>
              <a:rPr lang="en-IN" dirty="0"/>
              <a:t>and </a:t>
            </a:r>
            <a:r>
              <a:rPr lang="en-IN" b="1" dirty="0"/>
              <a:t>target 2*</a:t>
            </a:r>
            <a:r>
              <a:rPr lang="en-IN" b="1" dirty="0" err="1"/>
              <a:t>atr</a:t>
            </a:r>
            <a:r>
              <a:rPr lang="en-IN" b="1" dirty="0"/>
              <a:t>, </a:t>
            </a:r>
            <a:r>
              <a:rPr lang="en-IN" dirty="0"/>
              <a:t>keeping the </a:t>
            </a:r>
            <a:r>
              <a:rPr lang="en-IN" b="1" dirty="0"/>
              <a:t>reward ratio 1:2</a:t>
            </a:r>
            <a:r>
              <a:rPr lang="en-IN" dirty="0"/>
              <a:t>. Once the target is achieved  we would trail our stop-loss to our entry, and then check the </a:t>
            </a:r>
            <a:r>
              <a:rPr lang="en-IN" dirty="0" err="1"/>
              <a:t>atr</a:t>
            </a:r>
            <a:r>
              <a:rPr lang="en-IN" dirty="0"/>
              <a:t> value of current candle and same we would mark the target2 above that much points form target 1 and this continues until us trailing </a:t>
            </a:r>
            <a:r>
              <a:rPr lang="en-IN" dirty="0" err="1"/>
              <a:t>sl</a:t>
            </a:r>
            <a:r>
              <a:rPr lang="en-IN" dirty="0"/>
              <a:t> hits or the trading time end, we would </a:t>
            </a:r>
            <a:r>
              <a:rPr lang="en-IN" b="1" dirty="0"/>
              <a:t>not do BTST </a:t>
            </a:r>
            <a:r>
              <a:rPr lang="en-IN" dirty="0"/>
              <a:t>trade in this. </a:t>
            </a:r>
            <a:r>
              <a:rPr lang="en-IN" b="1" dirty="0"/>
              <a:t>We would accept our stop loss only if the candle closes above our stop loss line.</a:t>
            </a:r>
          </a:p>
        </p:txBody>
      </p:sp>
    </p:spTree>
    <p:extLst>
      <p:ext uri="{BB962C8B-B14F-4D97-AF65-F5344CB8AC3E}">
        <p14:creationId xmlns:p14="http://schemas.microsoft.com/office/powerpoint/2010/main" val="2037644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11A2F-B7E3-686B-9931-2886BAE93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A7821-231D-53EA-B86C-D32751472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FOR THE SELL SIGNAL--</a:t>
            </a:r>
            <a:endParaRPr lang="en-IN" dirty="0"/>
          </a:p>
          <a:p>
            <a:r>
              <a:rPr lang="en-IN" dirty="0"/>
              <a:t>We would check the super trend signal and both should be the same upon candle closing and </a:t>
            </a:r>
            <a:r>
              <a:rPr lang="en-IN" dirty="0" err="1"/>
              <a:t>rsi</a:t>
            </a:r>
            <a:r>
              <a:rPr lang="en-IN" dirty="0"/>
              <a:t> below lev 55 and then we will check </a:t>
            </a:r>
            <a:r>
              <a:rPr lang="en-IN" dirty="0" err="1"/>
              <a:t>atr</a:t>
            </a:r>
            <a:r>
              <a:rPr lang="en-IN" dirty="0"/>
              <a:t> value.</a:t>
            </a:r>
          </a:p>
          <a:p>
            <a:r>
              <a:rPr lang="en-IN" dirty="0"/>
              <a:t>If everything goes fine, we will enter in the trade with target, stoploss, and other things as mentioned earlier.</a:t>
            </a:r>
          </a:p>
        </p:txBody>
      </p:sp>
    </p:spTree>
    <p:extLst>
      <p:ext uri="{BB962C8B-B14F-4D97-AF65-F5344CB8AC3E}">
        <p14:creationId xmlns:p14="http://schemas.microsoft.com/office/powerpoint/2010/main" val="2528049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6F4BE-29C1-C817-519E-718D8A059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06" y="660847"/>
            <a:ext cx="8761413" cy="706964"/>
          </a:xfrm>
        </p:spPr>
        <p:txBody>
          <a:bodyPr/>
          <a:lstStyle/>
          <a:p>
            <a:r>
              <a:rPr lang="en-IN" dirty="0"/>
              <a:t>How does the screen look like….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E0308C-83EA-965E-7CD7-7991661F48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117557"/>
            <a:ext cx="9577214" cy="4628147"/>
          </a:xfrm>
        </p:spPr>
      </p:pic>
    </p:spTree>
    <p:extLst>
      <p:ext uri="{BB962C8B-B14F-4D97-AF65-F5344CB8AC3E}">
        <p14:creationId xmlns:p14="http://schemas.microsoft.com/office/powerpoint/2010/main" val="2314616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03678-EDCE-EC27-39E8-3204FE18C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it looks like.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60506DC-4BD7-9914-E87B-3B6837582D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09" y="2454442"/>
            <a:ext cx="3864528" cy="3049647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36C6D65-1D9D-EE62-87EA-2855521080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948" y="2454442"/>
            <a:ext cx="5021178" cy="342988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1B156A4-9A67-6427-2924-7EE5338E8099}"/>
              </a:ext>
            </a:extLst>
          </p:cNvPr>
          <p:cNvSpPr/>
          <p:nvPr/>
        </p:nvSpPr>
        <p:spPr>
          <a:xfrm>
            <a:off x="1543250" y="5758662"/>
            <a:ext cx="2544286" cy="129266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LONG POSITION</a:t>
            </a:r>
          </a:p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48E551-DF6F-8E33-FF74-E4E8321F3F71}"/>
              </a:ext>
            </a:extLst>
          </p:cNvPr>
          <p:cNvSpPr/>
          <p:nvPr/>
        </p:nvSpPr>
        <p:spPr>
          <a:xfrm>
            <a:off x="6497552" y="5622721"/>
            <a:ext cx="258917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SHORT POSITION</a:t>
            </a:r>
          </a:p>
        </p:txBody>
      </p:sp>
    </p:spTree>
    <p:extLst>
      <p:ext uri="{BB962C8B-B14F-4D97-AF65-F5344CB8AC3E}">
        <p14:creationId xmlns:p14="http://schemas.microsoft.com/office/powerpoint/2010/main" val="1317361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77842-AB16-FB42-DFC2-6A65E8CE7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621" y="973668"/>
            <a:ext cx="8761413" cy="706964"/>
          </a:xfrm>
        </p:spPr>
        <p:txBody>
          <a:bodyPr/>
          <a:lstStyle/>
          <a:p>
            <a:r>
              <a:rPr lang="en-IN" dirty="0"/>
              <a:t>OUR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A9B5E-D218-474A-8249-7D0FB5BE2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21" y="2266616"/>
            <a:ext cx="10956758" cy="4254500"/>
          </a:xfrm>
        </p:spPr>
        <p:txBody>
          <a:bodyPr>
            <a:normAutofit fontScale="25000" lnSpcReduction="20000"/>
          </a:bodyPr>
          <a:lstStyle/>
          <a:p>
            <a:r>
              <a:rPr lang="en-IN" sz="7200" dirty="0"/>
              <a:t>strategy("</a:t>
            </a:r>
            <a:r>
              <a:rPr lang="en-IN" sz="7200" dirty="0" err="1"/>
              <a:t>SuperTrend</a:t>
            </a:r>
            <a:r>
              <a:rPr lang="en-IN" sz="7200" dirty="0"/>
              <a:t> with RSI Strategy", overlay=true)</a:t>
            </a:r>
          </a:p>
          <a:p>
            <a:pPr marL="0" indent="0">
              <a:buNone/>
            </a:pPr>
            <a:r>
              <a:rPr lang="en-IN" sz="7200" b="1" dirty="0"/>
              <a:t>// Define input variables</a:t>
            </a:r>
          </a:p>
          <a:p>
            <a:r>
              <a:rPr lang="en-IN" sz="7200" dirty="0"/>
              <a:t>length1 = input(20, title="</a:t>
            </a:r>
            <a:r>
              <a:rPr lang="en-IN" sz="7200" dirty="0" err="1"/>
              <a:t>SuperTrend</a:t>
            </a:r>
            <a:r>
              <a:rPr lang="en-IN" sz="7200" dirty="0"/>
              <a:t> Length 1")</a:t>
            </a:r>
          </a:p>
          <a:p>
            <a:r>
              <a:rPr lang="en-IN" sz="7200" dirty="0"/>
              <a:t>length2 = input(21, title="</a:t>
            </a:r>
            <a:r>
              <a:rPr lang="en-IN" sz="7200" dirty="0" err="1"/>
              <a:t>SuperTrend</a:t>
            </a:r>
            <a:r>
              <a:rPr lang="en-IN" sz="7200" dirty="0"/>
              <a:t> Length 2")</a:t>
            </a:r>
          </a:p>
          <a:p>
            <a:r>
              <a:rPr lang="en-IN" sz="7200" dirty="0"/>
              <a:t>factor1 = input(7, title="</a:t>
            </a:r>
            <a:r>
              <a:rPr lang="en-IN" sz="7200" dirty="0" err="1"/>
              <a:t>SuperTrend</a:t>
            </a:r>
            <a:r>
              <a:rPr lang="en-IN" sz="7200" dirty="0"/>
              <a:t> ATR Factor 1")</a:t>
            </a:r>
          </a:p>
          <a:p>
            <a:r>
              <a:rPr lang="en-IN" sz="7200" dirty="0"/>
              <a:t>factor2 = input(3, title="</a:t>
            </a:r>
            <a:r>
              <a:rPr lang="en-IN" sz="7200" dirty="0" err="1"/>
              <a:t>SuperTrend</a:t>
            </a:r>
            <a:r>
              <a:rPr lang="en-IN" sz="7200" dirty="0"/>
              <a:t> ATR Factor 2")</a:t>
            </a:r>
          </a:p>
          <a:p>
            <a:r>
              <a:rPr lang="en-IN" sz="7200" dirty="0" err="1"/>
              <a:t>rsiThreshold</a:t>
            </a:r>
            <a:r>
              <a:rPr lang="en-IN" sz="7200" dirty="0"/>
              <a:t> = input(55, title="RSI Threshold")</a:t>
            </a:r>
          </a:p>
          <a:p>
            <a:pPr marL="0" indent="0">
              <a:buNone/>
            </a:pPr>
            <a:r>
              <a:rPr lang="en-IN" sz="7200" b="1" dirty="0"/>
              <a:t>// Calculate </a:t>
            </a:r>
            <a:r>
              <a:rPr lang="en-IN" sz="7200" b="1" dirty="0" err="1"/>
              <a:t>SuperTrend</a:t>
            </a:r>
            <a:r>
              <a:rPr lang="en-IN" sz="7200" b="1" dirty="0"/>
              <a:t> values</a:t>
            </a:r>
          </a:p>
          <a:p>
            <a:r>
              <a:rPr lang="en-IN" sz="7200" dirty="0"/>
              <a:t>[upper1, lower1] = </a:t>
            </a:r>
            <a:r>
              <a:rPr lang="en-IN" sz="7200" dirty="0" err="1"/>
              <a:t>ta.supertrend</a:t>
            </a:r>
            <a:r>
              <a:rPr lang="en-IN" sz="7200" dirty="0"/>
              <a:t>(close, length1, factor1)</a:t>
            </a:r>
          </a:p>
          <a:p>
            <a:r>
              <a:rPr lang="en-IN" sz="7200" dirty="0"/>
              <a:t>[upper2, lower2] = </a:t>
            </a:r>
            <a:r>
              <a:rPr lang="en-IN" sz="7200" dirty="0" err="1"/>
              <a:t>ta.supertrend</a:t>
            </a:r>
            <a:r>
              <a:rPr lang="en-IN" sz="7200" dirty="0"/>
              <a:t>(close, length2, factor2)</a:t>
            </a:r>
          </a:p>
          <a:p>
            <a:pPr marL="0" indent="0">
              <a:buNone/>
            </a:pPr>
            <a:r>
              <a:rPr lang="en-IN" sz="7200" b="1" dirty="0"/>
              <a:t>// Calculate RSI value</a:t>
            </a:r>
          </a:p>
          <a:p>
            <a:r>
              <a:rPr lang="en-IN" sz="7200" dirty="0" err="1"/>
              <a:t>rsiValue</a:t>
            </a:r>
            <a:r>
              <a:rPr lang="en-IN" sz="7200" dirty="0"/>
              <a:t> = </a:t>
            </a:r>
            <a:r>
              <a:rPr lang="en-IN" sz="7200" dirty="0" err="1"/>
              <a:t>ta.rsi</a:t>
            </a:r>
            <a:r>
              <a:rPr lang="en-IN" sz="7200" dirty="0"/>
              <a:t>(close, 14)</a:t>
            </a:r>
          </a:p>
          <a:p>
            <a:endParaRPr lang="en-IN" sz="8000" dirty="0"/>
          </a:p>
          <a:p>
            <a:r>
              <a:rPr lang="en-IN" sz="8000" dirty="0"/>
              <a:t>// Generate buy and sell signals</a:t>
            </a:r>
          </a:p>
          <a:p>
            <a:r>
              <a:rPr lang="en-IN" sz="8000" dirty="0" err="1"/>
              <a:t>buySignal</a:t>
            </a:r>
            <a:r>
              <a:rPr lang="en-IN" sz="8000" dirty="0"/>
              <a:t> = </a:t>
            </a:r>
            <a:r>
              <a:rPr lang="en-IN" sz="8000" dirty="0" err="1"/>
              <a:t>rsiValue</a:t>
            </a:r>
            <a:r>
              <a:rPr lang="en-IN" sz="8000" dirty="0"/>
              <a:t> &gt; </a:t>
            </a:r>
            <a:r>
              <a:rPr lang="en-IN" sz="8000" dirty="0" err="1"/>
              <a:t>rsiThreshold</a:t>
            </a:r>
            <a:r>
              <a:rPr lang="en-IN" sz="8000" dirty="0"/>
              <a:t> and close &gt; upper1 and close &gt; upper2</a:t>
            </a:r>
          </a:p>
          <a:p>
            <a:r>
              <a:rPr lang="en-IN" sz="8000" dirty="0" err="1"/>
              <a:t>sellSignal</a:t>
            </a:r>
            <a:r>
              <a:rPr lang="en-IN" sz="8000" dirty="0"/>
              <a:t> = </a:t>
            </a:r>
            <a:r>
              <a:rPr lang="en-IN" sz="8000" dirty="0" err="1"/>
              <a:t>rsiValue</a:t>
            </a:r>
            <a:r>
              <a:rPr lang="en-IN" sz="8000" dirty="0"/>
              <a:t> &lt; </a:t>
            </a:r>
            <a:r>
              <a:rPr lang="en-IN" sz="8000" dirty="0" err="1"/>
              <a:t>rsiThreshold</a:t>
            </a:r>
            <a:r>
              <a:rPr lang="en-IN" sz="8000" dirty="0"/>
              <a:t> and close &lt; lower1 and close &lt; lower2</a:t>
            </a:r>
          </a:p>
          <a:p>
            <a:endParaRPr lang="en-IN" sz="8000" dirty="0"/>
          </a:p>
          <a:p>
            <a:r>
              <a:rPr lang="en-IN" sz="8000" dirty="0"/>
              <a:t>// Execute trades based on signals</a:t>
            </a:r>
          </a:p>
          <a:p>
            <a:r>
              <a:rPr lang="en-IN" sz="8000" dirty="0" err="1"/>
              <a:t>strategy.entry</a:t>
            </a:r>
            <a:r>
              <a:rPr lang="en-IN" sz="8000" dirty="0"/>
              <a:t>("Buy", </a:t>
            </a:r>
            <a:r>
              <a:rPr lang="en-IN" sz="8000" dirty="0" err="1"/>
              <a:t>strategy.long</a:t>
            </a:r>
            <a:r>
              <a:rPr lang="en-IN" sz="8000" dirty="0"/>
              <a:t>, when=</a:t>
            </a:r>
            <a:r>
              <a:rPr lang="en-IN" sz="8000" dirty="0" err="1"/>
              <a:t>buySignal</a:t>
            </a:r>
            <a:r>
              <a:rPr lang="en-IN" sz="8000" dirty="0"/>
              <a:t>)</a:t>
            </a:r>
          </a:p>
          <a:p>
            <a:r>
              <a:rPr lang="en-IN" sz="8000" dirty="0" err="1"/>
              <a:t>strategy.close</a:t>
            </a:r>
            <a:r>
              <a:rPr lang="en-IN" sz="8000" dirty="0"/>
              <a:t>("Buy", when=</a:t>
            </a:r>
            <a:r>
              <a:rPr lang="en-IN" sz="8000" dirty="0" err="1"/>
              <a:t>sellSignal</a:t>
            </a:r>
            <a:r>
              <a:rPr lang="en-IN" sz="8000" dirty="0"/>
              <a:t>)</a:t>
            </a:r>
          </a:p>
          <a:p>
            <a:endParaRPr lang="en-IN" sz="8000" dirty="0"/>
          </a:p>
          <a:p>
            <a:r>
              <a:rPr lang="en-IN" sz="8000" dirty="0"/>
              <a:t>// Plot </a:t>
            </a:r>
            <a:r>
              <a:rPr lang="en-IN" sz="8000" dirty="0" err="1"/>
              <a:t>SuperTrend</a:t>
            </a:r>
            <a:r>
              <a:rPr lang="en-IN" sz="8000" dirty="0"/>
              <a:t> values</a:t>
            </a:r>
          </a:p>
          <a:p>
            <a:r>
              <a:rPr lang="en-IN" sz="8000" dirty="0"/>
              <a:t>plot(upper1, </a:t>
            </a:r>
            <a:r>
              <a:rPr lang="en-IN" sz="8000" dirty="0" err="1"/>
              <a:t>color</a:t>
            </a:r>
            <a:r>
              <a:rPr lang="en-IN" sz="8000" dirty="0"/>
              <a:t>=</a:t>
            </a:r>
            <a:r>
              <a:rPr lang="en-IN" sz="8000" dirty="0" err="1"/>
              <a:t>color.green</a:t>
            </a:r>
            <a:r>
              <a:rPr lang="en-IN" sz="8000" dirty="0"/>
              <a:t>, title="</a:t>
            </a:r>
            <a:r>
              <a:rPr lang="en-IN" sz="8000" dirty="0" err="1"/>
              <a:t>SuperTrend</a:t>
            </a:r>
            <a:r>
              <a:rPr lang="en-IN" sz="8000" dirty="0"/>
              <a:t> Upper 1")</a:t>
            </a:r>
          </a:p>
          <a:p>
            <a:r>
              <a:rPr lang="en-IN" sz="8000" dirty="0"/>
              <a:t>plot(lower1, </a:t>
            </a:r>
            <a:r>
              <a:rPr lang="en-IN" sz="8000" dirty="0" err="1"/>
              <a:t>color</a:t>
            </a:r>
            <a:r>
              <a:rPr lang="en-IN" sz="8000" dirty="0"/>
              <a:t>=</a:t>
            </a:r>
            <a:r>
              <a:rPr lang="en-IN" sz="8000" dirty="0" err="1"/>
              <a:t>color.red</a:t>
            </a:r>
            <a:r>
              <a:rPr lang="en-IN" sz="8000" dirty="0"/>
              <a:t>, title="</a:t>
            </a:r>
            <a:r>
              <a:rPr lang="en-IN" sz="8000" dirty="0" err="1"/>
              <a:t>SuperTrend</a:t>
            </a:r>
            <a:r>
              <a:rPr lang="en-IN" sz="8000" dirty="0"/>
              <a:t> Lower 1")</a:t>
            </a:r>
          </a:p>
          <a:p>
            <a:r>
              <a:rPr lang="en-IN" sz="8000" dirty="0"/>
              <a:t>plot(upper2, </a:t>
            </a:r>
            <a:r>
              <a:rPr lang="en-IN" sz="8000" dirty="0" err="1"/>
              <a:t>color</a:t>
            </a:r>
            <a:r>
              <a:rPr lang="en-IN" sz="8000" dirty="0"/>
              <a:t>=</a:t>
            </a:r>
            <a:r>
              <a:rPr lang="en-IN" sz="8000" dirty="0" err="1"/>
              <a:t>color.blue</a:t>
            </a:r>
            <a:r>
              <a:rPr lang="en-IN" sz="8000" dirty="0"/>
              <a:t>, title="</a:t>
            </a:r>
            <a:r>
              <a:rPr lang="en-IN" sz="8000" dirty="0" err="1"/>
              <a:t>SuperTrend</a:t>
            </a:r>
            <a:r>
              <a:rPr lang="en-IN" sz="8000" dirty="0"/>
              <a:t> Upper 2")</a:t>
            </a:r>
          </a:p>
          <a:p>
            <a:r>
              <a:rPr lang="en-IN" sz="8000" dirty="0"/>
              <a:t>plot(lower2, </a:t>
            </a:r>
            <a:r>
              <a:rPr lang="en-IN" sz="8000" dirty="0" err="1"/>
              <a:t>color</a:t>
            </a:r>
            <a:r>
              <a:rPr lang="en-IN" sz="8000" dirty="0"/>
              <a:t>=</a:t>
            </a:r>
            <a:r>
              <a:rPr lang="en-IN" sz="8000" dirty="0" err="1"/>
              <a:t>color.orange</a:t>
            </a:r>
            <a:r>
              <a:rPr lang="en-IN" sz="8000" dirty="0"/>
              <a:t>, title="</a:t>
            </a:r>
            <a:r>
              <a:rPr lang="en-IN" sz="8000" dirty="0" err="1"/>
              <a:t>SuperTrend</a:t>
            </a:r>
            <a:r>
              <a:rPr lang="en-IN" sz="8000" dirty="0"/>
              <a:t> Lower 2")</a:t>
            </a:r>
          </a:p>
          <a:p>
            <a:endParaRPr lang="en-IN" sz="8000" dirty="0"/>
          </a:p>
          <a:p>
            <a:r>
              <a:rPr lang="en-IN" sz="8000" dirty="0"/>
              <a:t>// Plot RSI value</a:t>
            </a:r>
          </a:p>
          <a:p>
            <a:r>
              <a:rPr lang="en-IN" sz="8000" dirty="0" err="1"/>
              <a:t>hline</a:t>
            </a:r>
            <a:r>
              <a:rPr lang="en-IN" sz="8000" dirty="0"/>
              <a:t>(</a:t>
            </a:r>
            <a:r>
              <a:rPr lang="en-IN" sz="8000" dirty="0" err="1"/>
              <a:t>rsiThreshold</a:t>
            </a:r>
            <a:r>
              <a:rPr lang="en-IN" sz="8000" dirty="0"/>
              <a:t>, "RSI Threshold", </a:t>
            </a:r>
            <a:r>
              <a:rPr lang="en-IN" sz="8000" dirty="0" err="1"/>
              <a:t>color</a:t>
            </a:r>
            <a:r>
              <a:rPr lang="en-IN" sz="8000" dirty="0"/>
              <a:t>=</a:t>
            </a:r>
            <a:r>
              <a:rPr lang="en-IN" sz="8000" dirty="0" err="1"/>
              <a:t>color.gray</a:t>
            </a:r>
            <a:r>
              <a:rPr lang="en-IN" sz="8000" dirty="0"/>
              <a:t>)</a:t>
            </a:r>
          </a:p>
          <a:p>
            <a:r>
              <a:rPr lang="en-IN" sz="8000" dirty="0"/>
              <a:t>plot(</a:t>
            </a:r>
            <a:r>
              <a:rPr lang="en-IN" sz="8000" dirty="0" err="1"/>
              <a:t>rsiValue</a:t>
            </a:r>
            <a:r>
              <a:rPr lang="en-IN" sz="8000" dirty="0"/>
              <a:t>, title="RSI", </a:t>
            </a:r>
            <a:r>
              <a:rPr lang="en-IN" sz="8000" dirty="0" err="1"/>
              <a:t>color</a:t>
            </a:r>
            <a:r>
              <a:rPr lang="en-IN" sz="8000" dirty="0"/>
              <a:t>=</a:t>
            </a:r>
            <a:r>
              <a:rPr lang="en-IN" sz="8000" dirty="0" err="1"/>
              <a:t>color.black</a:t>
            </a:r>
            <a:r>
              <a:rPr lang="en-IN" sz="8000" dirty="0"/>
              <a:t>, linewidth=2)</a:t>
            </a:r>
          </a:p>
          <a:p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87AEF80-8390-BE7E-8D19-215BC9E9C318}"/>
              </a:ext>
            </a:extLst>
          </p:cNvPr>
          <p:cNvSpPr/>
          <p:nvPr/>
        </p:nvSpPr>
        <p:spPr>
          <a:xfrm>
            <a:off x="3501100" y="477558"/>
            <a:ext cx="8422105" cy="16991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We tried to test the code through Algo but couldn’t because our code didn’t work.</a:t>
            </a:r>
          </a:p>
          <a:p>
            <a:pPr algn="ctr"/>
            <a:r>
              <a:rPr lang="en-US" sz="1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And then our team took the help of a </a:t>
            </a:r>
            <a:r>
              <a:rPr lang="en-US" sz="18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chatgpt</a:t>
            </a:r>
            <a:r>
              <a:rPr lang="en-US" sz="1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, which </a:t>
            </a:r>
            <a:r>
              <a:rPr lang="en-US" sz="1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j-lt"/>
              </a:rPr>
              <a:t>wasn’t </a:t>
            </a:r>
            <a:r>
              <a:rPr lang="en-IN" b="1" i="0" dirty="0">
                <a:solidFill>
                  <a:srgbClr val="E8EAED"/>
                </a:solidFill>
                <a:effectLst/>
              </a:rPr>
              <a:t>successful</a:t>
            </a:r>
            <a:r>
              <a:rPr lang="en-US" sz="18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. Here is what we tried.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71501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401</TotalTime>
  <Words>1063</Words>
  <Application>Microsoft Office PowerPoint</Application>
  <PresentationFormat>Widescreen</PresentationFormat>
  <Paragraphs>89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 Boardroom</vt:lpstr>
      <vt:lpstr>PowerPoint Presentation</vt:lpstr>
      <vt:lpstr>A LITTLE CHANGE IN STRATERGY</vt:lpstr>
      <vt:lpstr>The setting of the indicators</vt:lpstr>
      <vt:lpstr>WHY THESE SETTINGS????</vt:lpstr>
      <vt:lpstr>IMPLEMENTATION OF THE STRATEGY.</vt:lpstr>
      <vt:lpstr>PowerPoint Presentation</vt:lpstr>
      <vt:lpstr>How does the screen look like….</vt:lpstr>
      <vt:lpstr>How it looks like.</vt:lpstr>
      <vt:lpstr>OUR CODE</vt:lpstr>
      <vt:lpstr>PowerPoint Presentation</vt:lpstr>
      <vt:lpstr>PowerPoint Presentation</vt:lpstr>
      <vt:lpstr>MANUAL BACKTESTING</vt:lpstr>
      <vt:lpstr>Some snippets of our manual back 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ujjwal bisaria</dc:creator>
  <cp:lastModifiedBy>ujjwal bisaria</cp:lastModifiedBy>
  <cp:revision>1</cp:revision>
  <dcterms:created xsi:type="dcterms:W3CDTF">2023-06-12T15:01:10Z</dcterms:created>
  <dcterms:modified xsi:type="dcterms:W3CDTF">2023-06-13T15:56:09Z</dcterms:modified>
</cp:coreProperties>
</file>