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6" r:id="rId17"/>
    <p:sldId id="265" r:id="rId18"/>
    <p:sldId id="267" r:id="rId19"/>
    <p:sldId id="268" r:id="rId2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sti shrivastav" initials="ss" lastIdx="1" clrIdx="0">
    <p:extLst>
      <p:ext uri="{19B8F6BF-5375-455C-9EA6-DF929625EA0E}">
        <p15:presenceInfo xmlns:p15="http://schemas.microsoft.com/office/powerpoint/2012/main" userId="shristi shrivasta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7E0B2-AD06-428E-A890-CEC2CE79A2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E8E0425-8E0E-4719-9594-5E6148BB033E}">
      <dgm:prSet/>
      <dgm:spPr/>
      <dgm:t>
        <a:bodyPr/>
        <a:lstStyle/>
        <a:p>
          <a:pPr rtl="0"/>
          <a:r>
            <a:rPr lang="en-IN" smtClean="0"/>
            <a:t>It consists of 1470 rows. i.e., total entries</a:t>
          </a:r>
          <a:endParaRPr lang="en-IN"/>
        </a:p>
      </dgm:t>
    </dgm:pt>
    <dgm:pt modelId="{EF32E4A1-8FF5-4F36-A8D6-A95E04EA04D8}" type="parTrans" cxnId="{4AA4178E-DF01-4946-B6D5-C1873B8590B0}">
      <dgm:prSet/>
      <dgm:spPr/>
      <dgm:t>
        <a:bodyPr/>
        <a:lstStyle/>
        <a:p>
          <a:endParaRPr lang="en-IN"/>
        </a:p>
      </dgm:t>
    </dgm:pt>
    <dgm:pt modelId="{477798D4-7917-4C8A-ABCC-46FFB8FD1797}" type="sibTrans" cxnId="{4AA4178E-DF01-4946-B6D5-C1873B8590B0}">
      <dgm:prSet/>
      <dgm:spPr/>
      <dgm:t>
        <a:bodyPr/>
        <a:lstStyle/>
        <a:p>
          <a:endParaRPr lang="en-IN"/>
        </a:p>
      </dgm:t>
    </dgm:pt>
    <dgm:pt modelId="{F3246542-B239-4661-9AC5-0E14D84CFF66}" type="pres">
      <dgm:prSet presAssocID="{A767E0B2-AD06-428E-A890-CEC2CE79A2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55C447C-BAA1-4490-87F2-C01B91AD6F15}" type="pres">
      <dgm:prSet presAssocID="{7E8E0425-8E0E-4719-9594-5E6148BB033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496E523-CF2C-4E3D-A7CC-9936EE77AEEA}" type="presOf" srcId="{7E8E0425-8E0E-4719-9594-5E6148BB033E}" destId="{755C447C-BAA1-4490-87F2-C01B91AD6F15}" srcOrd="0" destOrd="0" presId="urn:microsoft.com/office/officeart/2005/8/layout/vList2"/>
    <dgm:cxn modelId="{B47E3995-BBA6-4B77-BCAA-5C1AA09C3404}" type="presOf" srcId="{A767E0B2-AD06-428E-A890-CEC2CE79A2B4}" destId="{F3246542-B239-4661-9AC5-0E14D84CFF66}" srcOrd="0" destOrd="0" presId="urn:microsoft.com/office/officeart/2005/8/layout/vList2"/>
    <dgm:cxn modelId="{4AA4178E-DF01-4946-B6D5-C1873B8590B0}" srcId="{A767E0B2-AD06-428E-A890-CEC2CE79A2B4}" destId="{7E8E0425-8E0E-4719-9594-5E6148BB033E}" srcOrd="0" destOrd="0" parTransId="{EF32E4A1-8FF5-4F36-A8D6-A95E04EA04D8}" sibTransId="{477798D4-7917-4C8A-ABCC-46FFB8FD1797}"/>
    <dgm:cxn modelId="{E0BD431A-E395-4B49-A8D1-319FDD883258}" type="presParOf" srcId="{F3246542-B239-4661-9AC5-0E14D84CFF66}" destId="{755C447C-BAA1-4490-87F2-C01B91AD6F1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8BD517D-1F59-4B55-B5FA-AC65684AA1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F0BDC37-10D5-429B-8ABB-B4E2D7DD957E}">
      <dgm:prSet/>
      <dgm:spPr/>
      <dgm:t>
        <a:bodyPr/>
        <a:lstStyle/>
        <a:p>
          <a:pPr rtl="0"/>
          <a:r>
            <a:rPr lang="en-US" dirty="0" smtClean="0"/>
            <a:t>This graph helps us to analyze number of employees by age group in a company.</a:t>
          </a:r>
          <a:endParaRPr lang="en-IN" dirty="0"/>
        </a:p>
      </dgm:t>
    </dgm:pt>
    <dgm:pt modelId="{58F6764F-3B58-4EE8-8898-DF40065AC022}" type="parTrans" cxnId="{8EEAAA50-C6F5-4FBE-B6CA-9696174C75ED}">
      <dgm:prSet/>
      <dgm:spPr/>
      <dgm:t>
        <a:bodyPr/>
        <a:lstStyle/>
        <a:p>
          <a:endParaRPr lang="en-IN"/>
        </a:p>
      </dgm:t>
    </dgm:pt>
    <dgm:pt modelId="{6FFEE587-690B-44F0-AD32-CDDE3468F2CC}" type="sibTrans" cxnId="{8EEAAA50-C6F5-4FBE-B6CA-9696174C75ED}">
      <dgm:prSet/>
      <dgm:spPr/>
      <dgm:t>
        <a:bodyPr/>
        <a:lstStyle/>
        <a:p>
          <a:endParaRPr lang="en-IN"/>
        </a:p>
      </dgm:t>
    </dgm:pt>
    <dgm:pt modelId="{1C3EE4B9-3191-4F68-BA0F-B48DE472A63B}" type="pres">
      <dgm:prSet presAssocID="{38BD517D-1F59-4B55-B5FA-AC65684AA1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CBEEC5E-9CDB-4991-999A-54DF6600C3C4}" type="pres">
      <dgm:prSet presAssocID="{4F0BDC37-10D5-429B-8ABB-B4E2D7DD957E}" presName="parentText" presStyleLbl="node1" presStyleIdx="0" presStyleCnt="1">
        <dgm:presLayoutVars>
          <dgm:chMax val="0"/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IN"/>
        </a:p>
      </dgm:t>
    </dgm:pt>
  </dgm:ptLst>
  <dgm:cxnLst>
    <dgm:cxn modelId="{97F3E881-DD37-4105-9D50-64B34A25E5E2}" type="presOf" srcId="{38BD517D-1F59-4B55-B5FA-AC65684AA158}" destId="{1C3EE4B9-3191-4F68-BA0F-B48DE472A63B}" srcOrd="0" destOrd="0" presId="urn:microsoft.com/office/officeart/2005/8/layout/vList2"/>
    <dgm:cxn modelId="{C8EF5A22-708E-4B39-972B-5375ECC7E54E}" type="presOf" srcId="{4F0BDC37-10D5-429B-8ABB-B4E2D7DD957E}" destId="{7CBEEC5E-9CDB-4991-999A-54DF6600C3C4}" srcOrd="0" destOrd="0" presId="urn:microsoft.com/office/officeart/2005/8/layout/vList2"/>
    <dgm:cxn modelId="{8EEAAA50-C6F5-4FBE-B6CA-9696174C75ED}" srcId="{38BD517D-1F59-4B55-B5FA-AC65684AA158}" destId="{4F0BDC37-10D5-429B-8ABB-B4E2D7DD957E}" srcOrd="0" destOrd="0" parTransId="{58F6764F-3B58-4EE8-8898-DF40065AC022}" sibTransId="{6FFEE587-690B-44F0-AD32-CDDE3468F2CC}"/>
    <dgm:cxn modelId="{AA6338AC-7C70-4D49-AE76-CC02BE4902E6}" type="presParOf" srcId="{1C3EE4B9-3191-4F68-BA0F-B48DE472A63B}" destId="{7CBEEC5E-9CDB-4991-999A-54DF6600C3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672BD1A-1D1A-40BC-A302-97891C9585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550664B-68EB-482F-AAC8-0D140FC30600}">
      <dgm:prSet/>
      <dgm:spPr/>
      <dgm:t>
        <a:bodyPr/>
        <a:lstStyle/>
        <a:p>
          <a:pPr rtl="0"/>
          <a:r>
            <a:rPr lang="en-US" smtClean="0"/>
            <a:t>This chart shows us the composition of department wise attrition .</a:t>
          </a:r>
          <a:endParaRPr lang="en-IN"/>
        </a:p>
      </dgm:t>
    </dgm:pt>
    <dgm:pt modelId="{2C250BF8-39B1-4E4A-B302-E02A1CF59EDC}" type="parTrans" cxnId="{C34B0F34-0C4B-4C57-98F3-CE440EC0E53B}">
      <dgm:prSet/>
      <dgm:spPr/>
      <dgm:t>
        <a:bodyPr/>
        <a:lstStyle/>
        <a:p>
          <a:endParaRPr lang="en-IN"/>
        </a:p>
      </dgm:t>
    </dgm:pt>
    <dgm:pt modelId="{3100F13E-606A-44AF-8E11-089E05733C60}" type="sibTrans" cxnId="{C34B0F34-0C4B-4C57-98F3-CE440EC0E53B}">
      <dgm:prSet/>
      <dgm:spPr/>
      <dgm:t>
        <a:bodyPr/>
        <a:lstStyle/>
        <a:p>
          <a:endParaRPr lang="en-IN"/>
        </a:p>
      </dgm:t>
    </dgm:pt>
    <dgm:pt modelId="{E6F720AB-6367-4715-B629-78E58D3E1A3C}" type="pres">
      <dgm:prSet presAssocID="{0672BD1A-1D1A-40BC-A302-97891C9585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607998-FFCD-4F31-8523-125D9BDB2E5F}" type="pres">
      <dgm:prSet presAssocID="{C550664B-68EB-482F-AAC8-0D140FC3060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2FCC27C-D1EE-4967-AAD1-1CF111F073E4}" type="presOf" srcId="{C550664B-68EB-482F-AAC8-0D140FC30600}" destId="{97607998-FFCD-4F31-8523-125D9BDB2E5F}" srcOrd="0" destOrd="0" presId="urn:microsoft.com/office/officeart/2005/8/layout/vList2"/>
    <dgm:cxn modelId="{524E2EA6-B7AB-4BE5-9400-80AA8938E6FD}" type="presOf" srcId="{0672BD1A-1D1A-40BC-A302-97891C958599}" destId="{E6F720AB-6367-4715-B629-78E58D3E1A3C}" srcOrd="0" destOrd="0" presId="urn:microsoft.com/office/officeart/2005/8/layout/vList2"/>
    <dgm:cxn modelId="{C34B0F34-0C4B-4C57-98F3-CE440EC0E53B}" srcId="{0672BD1A-1D1A-40BC-A302-97891C958599}" destId="{C550664B-68EB-482F-AAC8-0D140FC30600}" srcOrd="0" destOrd="0" parTransId="{2C250BF8-39B1-4E4A-B302-E02A1CF59EDC}" sibTransId="{3100F13E-606A-44AF-8E11-089E05733C60}"/>
    <dgm:cxn modelId="{2F3D5404-15B6-4CEB-82E6-23427A077C5C}" type="presParOf" srcId="{E6F720AB-6367-4715-B629-78E58D3E1A3C}" destId="{97607998-FFCD-4F31-8523-125D9BDB2E5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D53FC95-44B3-4F9D-83A3-BEB9696BBB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A65B5A-C1EB-47FE-8E5C-45D42D33E0DB}">
      <dgm:prSet/>
      <dgm:spPr/>
      <dgm:t>
        <a:bodyPr/>
        <a:lstStyle/>
        <a:p>
          <a:pPr rtl="0"/>
          <a:r>
            <a:rPr lang="en-US" dirty="0" smtClean="0"/>
            <a:t>This chart help us to analyze the Education from which the employees leave the job most.</a:t>
          </a:r>
          <a:endParaRPr lang="en-IN" dirty="0"/>
        </a:p>
      </dgm:t>
    </dgm:pt>
    <dgm:pt modelId="{B83E1665-0727-4391-9692-10FCB35452DD}" type="parTrans" cxnId="{B64A83F6-5266-4991-B744-8483A3442E67}">
      <dgm:prSet/>
      <dgm:spPr/>
      <dgm:t>
        <a:bodyPr/>
        <a:lstStyle/>
        <a:p>
          <a:endParaRPr lang="en-IN"/>
        </a:p>
      </dgm:t>
    </dgm:pt>
    <dgm:pt modelId="{AB87325F-B05E-4D22-B50A-D1A7E5B89404}" type="sibTrans" cxnId="{B64A83F6-5266-4991-B744-8483A3442E67}">
      <dgm:prSet/>
      <dgm:spPr/>
      <dgm:t>
        <a:bodyPr/>
        <a:lstStyle/>
        <a:p>
          <a:endParaRPr lang="en-IN"/>
        </a:p>
      </dgm:t>
    </dgm:pt>
    <dgm:pt modelId="{17D8AE21-B97E-4CAB-AE92-70C74388D693}" type="pres">
      <dgm:prSet presAssocID="{8D53FC95-44B3-4F9D-83A3-BEB9696BBBB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E697B51-BEAA-4FE2-910C-CE5213612E7E}" type="pres">
      <dgm:prSet presAssocID="{12A65B5A-C1EB-47FE-8E5C-45D42D33E0DB}" presName="parentText" presStyleLbl="node1" presStyleIdx="0" presStyleCnt="1" custLinFactY="-8880" custLinFactNeighborX="26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64A83F6-5266-4991-B744-8483A3442E67}" srcId="{8D53FC95-44B3-4F9D-83A3-BEB9696BBBB9}" destId="{12A65B5A-C1EB-47FE-8E5C-45D42D33E0DB}" srcOrd="0" destOrd="0" parTransId="{B83E1665-0727-4391-9692-10FCB35452DD}" sibTransId="{AB87325F-B05E-4D22-B50A-D1A7E5B89404}"/>
    <dgm:cxn modelId="{F2D8FA3D-9DBF-4822-8C96-8CDB23C376E0}" type="presOf" srcId="{12A65B5A-C1EB-47FE-8E5C-45D42D33E0DB}" destId="{5E697B51-BEAA-4FE2-910C-CE5213612E7E}" srcOrd="0" destOrd="0" presId="urn:microsoft.com/office/officeart/2005/8/layout/vList2"/>
    <dgm:cxn modelId="{8398ECD8-F857-49B2-B9D7-40613531712F}" type="presOf" srcId="{8D53FC95-44B3-4F9D-83A3-BEB9696BBBB9}" destId="{17D8AE21-B97E-4CAB-AE92-70C74388D693}" srcOrd="0" destOrd="0" presId="urn:microsoft.com/office/officeart/2005/8/layout/vList2"/>
    <dgm:cxn modelId="{4E751527-C773-451B-B0F6-DF7CC2B9ABCC}" type="presParOf" srcId="{17D8AE21-B97E-4CAB-AE92-70C74388D693}" destId="{5E697B51-BEAA-4FE2-910C-CE5213612E7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C9B3C0-0591-4809-802E-B78FCD223E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45B0B53-F04C-498B-8EA6-E5BDD700B6B1}">
      <dgm:prSet/>
      <dgm:spPr/>
      <dgm:t>
        <a:bodyPr/>
        <a:lstStyle/>
        <a:p>
          <a:pPr rtl="0"/>
          <a:r>
            <a:rPr lang="en-IN" dirty="0" smtClean="0"/>
            <a:t>This donut chart represents the attrition of employees by gender in particular age group.</a:t>
          </a:r>
          <a:endParaRPr lang="en-IN" dirty="0"/>
        </a:p>
      </dgm:t>
    </dgm:pt>
    <dgm:pt modelId="{3656508E-7DD9-45D1-A685-F15342A5D68B}" type="parTrans" cxnId="{EF77E918-67E3-4698-9BBC-464DD1D86DE9}">
      <dgm:prSet/>
      <dgm:spPr/>
      <dgm:t>
        <a:bodyPr/>
        <a:lstStyle/>
        <a:p>
          <a:endParaRPr lang="en-IN"/>
        </a:p>
      </dgm:t>
    </dgm:pt>
    <dgm:pt modelId="{5907AAC5-59D1-4784-93EA-6035C0C577F6}" type="sibTrans" cxnId="{EF77E918-67E3-4698-9BBC-464DD1D86DE9}">
      <dgm:prSet/>
      <dgm:spPr/>
      <dgm:t>
        <a:bodyPr/>
        <a:lstStyle/>
        <a:p>
          <a:endParaRPr lang="en-IN"/>
        </a:p>
      </dgm:t>
    </dgm:pt>
    <dgm:pt modelId="{998B0145-2C05-4341-8FF3-085FDC77FFCD}" type="pres">
      <dgm:prSet presAssocID="{B1C9B3C0-0591-4809-802E-B78FCD223E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73080F4-D33B-45E3-AB5F-F8050F9647F0}" type="pres">
      <dgm:prSet presAssocID="{845B0B53-F04C-498B-8EA6-E5BDD700B6B1}" presName="parentText" presStyleLbl="node1" presStyleIdx="0" presStyleCnt="1" custLinFactNeighborY="4698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C4522F4-D6AD-407F-B996-050F85793B5E}" type="presOf" srcId="{B1C9B3C0-0591-4809-802E-B78FCD223E0F}" destId="{998B0145-2C05-4341-8FF3-085FDC77FFCD}" srcOrd="0" destOrd="0" presId="urn:microsoft.com/office/officeart/2005/8/layout/vList2"/>
    <dgm:cxn modelId="{C188723D-D5FB-44E3-B110-B2208B9A51DC}" type="presOf" srcId="{845B0B53-F04C-498B-8EA6-E5BDD700B6B1}" destId="{D73080F4-D33B-45E3-AB5F-F8050F9647F0}" srcOrd="0" destOrd="0" presId="urn:microsoft.com/office/officeart/2005/8/layout/vList2"/>
    <dgm:cxn modelId="{EF77E918-67E3-4698-9BBC-464DD1D86DE9}" srcId="{B1C9B3C0-0591-4809-802E-B78FCD223E0F}" destId="{845B0B53-F04C-498B-8EA6-E5BDD700B6B1}" srcOrd="0" destOrd="0" parTransId="{3656508E-7DD9-45D1-A685-F15342A5D68B}" sibTransId="{5907AAC5-59D1-4784-93EA-6035C0C577F6}"/>
    <dgm:cxn modelId="{D901A232-8C63-43AC-9ED9-526D8CEB3F4B}" type="presParOf" srcId="{998B0145-2C05-4341-8FF3-085FDC77FFCD}" destId="{D73080F4-D33B-45E3-AB5F-F8050F9647F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4AFE44B-49C3-48A9-AD44-2A3100080B4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42ABF6F-2D7D-4AA3-A758-10CDA50497B9}">
      <dgm:prSet/>
      <dgm:spPr/>
      <dgm:t>
        <a:bodyPr/>
        <a:lstStyle/>
        <a:p>
          <a:pPr rtl="0"/>
          <a:r>
            <a:rPr lang="en-IN" dirty="0" smtClean="0"/>
            <a:t>This tree map shows the composition of the active employees in Education Field</a:t>
          </a:r>
          <a:endParaRPr lang="en-IN" dirty="0"/>
        </a:p>
      </dgm:t>
    </dgm:pt>
    <dgm:pt modelId="{D2496415-7ACC-41C9-8D78-D13CE2291D09}" type="parTrans" cxnId="{1B3C737D-C290-4BDF-93BE-0146F0AEB46C}">
      <dgm:prSet/>
      <dgm:spPr/>
      <dgm:t>
        <a:bodyPr/>
        <a:lstStyle/>
        <a:p>
          <a:endParaRPr lang="en-IN"/>
        </a:p>
      </dgm:t>
    </dgm:pt>
    <dgm:pt modelId="{E79A91ED-2749-44CE-AF20-46F8A03F6B15}" type="sibTrans" cxnId="{1B3C737D-C290-4BDF-93BE-0146F0AEB46C}">
      <dgm:prSet/>
      <dgm:spPr/>
      <dgm:t>
        <a:bodyPr/>
        <a:lstStyle/>
        <a:p>
          <a:endParaRPr lang="en-IN"/>
        </a:p>
      </dgm:t>
    </dgm:pt>
    <dgm:pt modelId="{A72C81F0-5B71-48E9-B04D-4CD01D33482F}" type="pres">
      <dgm:prSet presAssocID="{D4AFE44B-49C3-48A9-AD44-2A3100080B4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5F173AB-C0E2-49E6-B01D-4063EA7D30B3}" type="pres">
      <dgm:prSet presAssocID="{842ABF6F-2D7D-4AA3-A758-10CDA50497B9}" presName="parentText" presStyleLbl="node1" presStyleIdx="0" presStyleCnt="1" custLinFactNeighborX="23039" custLinFactNeighborY="-103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B3C737D-C290-4BDF-93BE-0146F0AEB46C}" srcId="{D4AFE44B-49C3-48A9-AD44-2A3100080B42}" destId="{842ABF6F-2D7D-4AA3-A758-10CDA50497B9}" srcOrd="0" destOrd="0" parTransId="{D2496415-7ACC-41C9-8D78-D13CE2291D09}" sibTransId="{E79A91ED-2749-44CE-AF20-46F8A03F6B15}"/>
    <dgm:cxn modelId="{6FC871C5-72BF-423C-83EC-588FBCA3E789}" type="presOf" srcId="{842ABF6F-2D7D-4AA3-A758-10CDA50497B9}" destId="{25F173AB-C0E2-49E6-B01D-4063EA7D30B3}" srcOrd="0" destOrd="0" presId="urn:microsoft.com/office/officeart/2005/8/layout/vList2"/>
    <dgm:cxn modelId="{8176565F-EA6D-4531-8A11-D9334F6AFEF9}" type="presOf" srcId="{D4AFE44B-49C3-48A9-AD44-2A3100080B42}" destId="{A72C81F0-5B71-48E9-B04D-4CD01D33482F}" srcOrd="0" destOrd="0" presId="urn:microsoft.com/office/officeart/2005/8/layout/vList2"/>
    <dgm:cxn modelId="{676AE4A6-8BC5-44DF-AB2D-D20E114CC1C7}" type="presParOf" srcId="{A72C81F0-5B71-48E9-B04D-4CD01D33482F}" destId="{25F173AB-C0E2-49E6-B01D-4063EA7D30B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AB7A975-F245-4D03-9F5A-C20484D8F6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B59B943-7530-46BC-940D-0BCF1F32BFF6}">
      <dgm:prSet/>
      <dgm:spPr/>
      <dgm:t>
        <a:bodyPr/>
        <a:lstStyle/>
        <a:p>
          <a:pPr rtl="0"/>
          <a:r>
            <a:rPr lang="en-IN" smtClean="0"/>
            <a:t>This tree map shows Active Employee composition by Degree.</a:t>
          </a:r>
          <a:endParaRPr lang="en-IN"/>
        </a:p>
      </dgm:t>
    </dgm:pt>
    <dgm:pt modelId="{724BBA09-BB3F-45B3-8352-2E3305770157}" type="parTrans" cxnId="{0FFF1F21-EC73-4474-8A35-DDED731AEE96}">
      <dgm:prSet/>
      <dgm:spPr/>
      <dgm:t>
        <a:bodyPr/>
        <a:lstStyle/>
        <a:p>
          <a:endParaRPr lang="en-IN"/>
        </a:p>
      </dgm:t>
    </dgm:pt>
    <dgm:pt modelId="{6FA9EE7C-9C1D-49EB-957E-23911A477140}" type="sibTrans" cxnId="{0FFF1F21-EC73-4474-8A35-DDED731AEE96}">
      <dgm:prSet/>
      <dgm:spPr/>
      <dgm:t>
        <a:bodyPr/>
        <a:lstStyle/>
        <a:p>
          <a:endParaRPr lang="en-IN"/>
        </a:p>
      </dgm:t>
    </dgm:pt>
    <dgm:pt modelId="{480A29A2-DC41-4F04-B7EF-98F836915F0F}" type="pres">
      <dgm:prSet presAssocID="{8AB7A975-F245-4D03-9F5A-C20484D8F6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CAA0369-BF93-4436-9EAE-30C4234D8A70}" type="pres">
      <dgm:prSet presAssocID="{7B59B943-7530-46BC-940D-0BCF1F32BFF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FFF1F21-EC73-4474-8A35-DDED731AEE96}" srcId="{8AB7A975-F245-4D03-9F5A-C20484D8F660}" destId="{7B59B943-7530-46BC-940D-0BCF1F32BFF6}" srcOrd="0" destOrd="0" parTransId="{724BBA09-BB3F-45B3-8352-2E3305770157}" sibTransId="{6FA9EE7C-9C1D-49EB-957E-23911A477140}"/>
    <dgm:cxn modelId="{CCD23141-D338-43F1-87B7-876E21D7938B}" type="presOf" srcId="{7B59B943-7530-46BC-940D-0BCF1F32BFF6}" destId="{ECAA0369-BF93-4436-9EAE-30C4234D8A70}" srcOrd="0" destOrd="0" presId="urn:microsoft.com/office/officeart/2005/8/layout/vList2"/>
    <dgm:cxn modelId="{A35A2035-38B9-4E53-B1BA-CA4A06B6809C}" type="presOf" srcId="{8AB7A975-F245-4D03-9F5A-C20484D8F660}" destId="{480A29A2-DC41-4F04-B7EF-98F836915F0F}" srcOrd="0" destOrd="0" presId="urn:microsoft.com/office/officeart/2005/8/layout/vList2"/>
    <dgm:cxn modelId="{259D6BA0-C954-49A3-87BC-8C72BCA867A2}" type="presParOf" srcId="{480A29A2-DC41-4F04-B7EF-98F836915F0F}" destId="{ECAA0369-BF93-4436-9EAE-30C4234D8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54CD8A8-1C4F-49BC-947F-995C6EE08D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653C9EE-74C2-4579-B2F9-A12EFB1B3C94}">
      <dgm:prSet/>
      <dgm:spPr>
        <a:ln w="19050">
          <a:solidFill>
            <a:schemeClr val="bg1"/>
          </a:solidFill>
        </a:ln>
      </dgm:spPr>
      <dgm:t>
        <a:bodyPr/>
        <a:lstStyle/>
        <a:p>
          <a:pPr rtl="0"/>
          <a:r>
            <a:rPr lang="en-IN" dirty="0" smtClean="0"/>
            <a:t>We can observe that maximum employees are from Bachelor’s degree. All the values represent the rating by no. of employees.</a:t>
          </a:r>
          <a:endParaRPr lang="en-IN" dirty="0"/>
        </a:p>
      </dgm:t>
    </dgm:pt>
    <dgm:pt modelId="{739B17F1-7F41-4935-8EB8-831C2B331C33}" type="parTrans" cxnId="{4ACC1358-9C5A-44C9-BCB1-32800365B04E}">
      <dgm:prSet/>
      <dgm:spPr/>
      <dgm:t>
        <a:bodyPr/>
        <a:lstStyle/>
        <a:p>
          <a:endParaRPr lang="en-IN"/>
        </a:p>
      </dgm:t>
    </dgm:pt>
    <dgm:pt modelId="{A70BC45D-105C-43D5-9E3C-264E9A6FDE19}" type="sibTrans" cxnId="{4ACC1358-9C5A-44C9-BCB1-32800365B04E}">
      <dgm:prSet/>
      <dgm:spPr/>
      <dgm:t>
        <a:bodyPr/>
        <a:lstStyle/>
        <a:p>
          <a:endParaRPr lang="en-IN"/>
        </a:p>
      </dgm:t>
    </dgm:pt>
    <dgm:pt modelId="{03DE4949-46E2-4175-BEA9-749CE1F7A56E}" type="pres">
      <dgm:prSet presAssocID="{954CD8A8-1C4F-49BC-947F-995C6EE08D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590ECB5-6CF1-4155-8AD2-198809B9B943}" type="pres">
      <dgm:prSet presAssocID="{4653C9EE-74C2-4579-B2F9-A12EFB1B3C94}" presName="parentText" presStyleLbl="node1" presStyleIdx="0" presStyleCnt="1" custLinFactNeighborX="3679" custLinFactNeighborY="-1180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ACC1358-9C5A-44C9-BCB1-32800365B04E}" srcId="{954CD8A8-1C4F-49BC-947F-995C6EE08D66}" destId="{4653C9EE-74C2-4579-B2F9-A12EFB1B3C94}" srcOrd="0" destOrd="0" parTransId="{739B17F1-7F41-4935-8EB8-831C2B331C33}" sibTransId="{A70BC45D-105C-43D5-9E3C-264E9A6FDE19}"/>
    <dgm:cxn modelId="{DB6FFBA7-B1F4-4F09-AAA1-86A2AEEC80F1}" type="presOf" srcId="{4653C9EE-74C2-4579-B2F9-A12EFB1B3C94}" destId="{3590ECB5-6CF1-4155-8AD2-198809B9B943}" srcOrd="0" destOrd="0" presId="urn:microsoft.com/office/officeart/2005/8/layout/vList2"/>
    <dgm:cxn modelId="{E5832D93-BF99-4485-9D80-3E5A85EDA18B}" type="presOf" srcId="{954CD8A8-1C4F-49BC-947F-995C6EE08D66}" destId="{03DE4949-46E2-4175-BEA9-749CE1F7A56E}" srcOrd="0" destOrd="0" presId="urn:microsoft.com/office/officeart/2005/8/layout/vList2"/>
    <dgm:cxn modelId="{7B987362-D312-4C1A-9CC9-6C5973C1FDA0}" type="presParOf" srcId="{03DE4949-46E2-4175-BEA9-749CE1F7A56E}" destId="{3590ECB5-6CF1-4155-8AD2-198809B9B94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B55296B-6F94-4289-A138-6B1059722B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76574E1-51AF-4067-8366-E9C15B3FF814}">
      <dgm:prSet/>
      <dgm:spPr/>
      <dgm:t>
        <a:bodyPr/>
        <a:lstStyle/>
        <a:p>
          <a:pPr rtl="0"/>
          <a:r>
            <a:rPr lang="en-IN" smtClean="0"/>
            <a:t>With this table we can see that there are 138 active employees do not travel.</a:t>
          </a:r>
          <a:endParaRPr lang="en-IN"/>
        </a:p>
      </dgm:t>
    </dgm:pt>
    <dgm:pt modelId="{6ED853BD-E8EF-4F53-8271-0C75114A004D}" type="parTrans" cxnId="{9570AC8F-49C5-4EE0-81D2-4EF3D9557500}">
      <dgm:prSet/>
      <dgm:spPr/>
      <dgm:t>
        <a:bodyPr/>
        <a:lstStyle/>
        <a:p>
          <a:endParaRPr lang="en-IN"/>
        </a:p>
      </dgm:t>
    </dgm:pt>
    <dgm:pt modelId="{28470151-748F-4583-A111-AD96B637C885}" type="sibTrans" cxnId="{9570AC8F-49C5-4EE0-81D2-4EF3D9557500}">
      <dgm:prSet/>
      <dgm:spPr/>
      <dgm:t>
        <a:bodyPr/>
        <a:lstStyle/>
        <a:p>
          <a:endParaRPr lang="en-IN"/>
        </a:p>
      </dgm:t>
    </dgm:pt>
    <dgm:pt modelId="{E0DE367C-D6AE-48FF-A5D4-A60B7C88A0E8}" type="pres">
      <dgm:prSet presAssocID="{3B55296B-6F94-4289-A138-6B1059722B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AB2A901-745A-49EA-9B1A-FD21C836C7E1}" type="pres">
      <dgm:prSet presAssocID="{376574E1-51AF-4067-8366-E9C15B3FF814}" presName="parentText" presStyleLbl="node1" presStyleIdx="0" presStyleCnt="1" custLinFactNeighborX="2748" custLinFactNeighborY="-2525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570AC8F-49C5-4EE0-81D2-4EF3D9557500}" srcId="{3B55296B-6F94-4289-A138-6B1059722BD8}" destId="{376574E1-51AF-4067-8366-E9C15B3FF814}" srcOrd="0" destOrd="0" parTransId="{6ED853BD-E8EF-4F53-8271-0C75114A004D}" sibTransId="{28470151-748F-4583-A111-AD96B637C885}"/>
    <dgm:cxn modelId="{F7CC4EE8-6D82-4483-A368-F7A7481D4172}" type="presOf" srcId="{376574E1-51AF-4067-8366-E9C15B3FF814}" destId="{8AB2A901-745A-49EA-9B1A-FD21C836C7E1}" srcOrd="0" destOrd="0" presId="urn:microsoft.com/office/officeart/2005/8/layout/vList2"/>
    <dgm:cxn modelId="{02A9EB90-D815-467B-B984-99B9AFF7D4C7}" type="presOf" srcId="{3B55296B-6F94-4289-A138-6B1059722BD8}" destId="{E0DE367C-D6AE-48FF-A5D4-A60B7C88A0E8}" srcOrd="0" destOrd="0" presId="urn:microsoft.com/office/officeart/2005/8/layout/vList2"/>
    <dgm:cxn modelId="{3DDDCD23-A6E5-4A5E-BD56-23C8D57C4F9A}" type="presParOf" srcId="{E0DE367C-D6AE-48FF-A5D4-A60B7C88A0E8}" destId="{8AB2A901-745A-49EA-9B1A-FD21C836C7E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A9C59FB-9ED0-4107-A12C-F4E9130268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3C2B840-5F62-46F3-B26A-496BCE222D8F}">
      <dgm:prSet/>
      <dgm:spPr/>
      <dgm:t>
        <a:bodyPr/>
        <a:lstStyle/>
        <a:p>
          <a:pPr rtl="0"/>
          <a:r>
            <a:rPr lang="en-IN" smtClean="0"/>
            <a:t>208 who travel frequently.</a:t>
          </a:r>
          <a:endParaRPr lang="en-IN"/>
        </a:p>
      </dgm:t>
    </dgm:pt>
    <dgm:pt modelId="{B862636E-F3F4-4D8D-B5D0-EA215B0500A9}" type="parTrans" cxnId="{156ACFA7-821F-4015-A6F4-8D6D4F89B595}">
      <dgm:prSet/>
      <dgm:spPr/>
      <dgm:t>
        <a:bodyPr/>
        <a:lstStyle/>
        <a:p>
          <a:endParaRPr lang="en-IN"/>
        </a:p>
      </dgm:t>
    </dgm:pt>
    <dgm:pt modelId="{08CE9EE2-915B-4518-A472-ED71551602B2}" type="sibTrans" cxnId="{156ACFA7-821F-4015-A6F4-8D6D4F89B595}">
      <dgm:prSet/>
      <dgm:spPr/>
      <dgm:t>
        <a:bodyPr/>
        <a:lstStyle/>
        <a:p>
          <a:endParaRPr lang="en-IN"/>
        </a:p>
      </dgm:t>
    </dgm:pt>
    <dgm:pt modelId="{CF374E2D-98A3-4E02-A4C9-404E2B718E70}" type="pres">
      <dgm:prSet presAssocID="{FA9C59FB-9ED0-4107-A12C-F4E9130268C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AB3CEBF-4B07-4C67-9805-3349E82C6721}" type="pres">
      <dgm:prSet presAssocID="{93C2B840-5F62-46F3-B26A-496BCE222D8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651B7B9-8E41-45E9-8F44-479366E47544}" type="presOf" srcId="{FA9C59FB-9ED0-4107-A12C-F4E9130268CF}" destId="{CF374E2D-98A3-4E02-A4C9-404E2B718E70}" srcOrd="0" destOrd="0" presId="urn:microsoft.com/office/officeart/2005/8/layout/vList2"/>
    <dgm:cxn modelId="{C6CE65BF-7865-4B6D-9231-B9A2DE21BF1A}" type="presOf" srcId="{93C2B840-5F62-46F3-B26A-496BCE222D8F}" destId="{2AB3CEBF-4B07-4C67-9805-3349E82C6721}" srcOrd="0" destOrd="0" presId="urn:microsoft.com/office/officeart/2005/8/layout/vList2"/>
    <dgm:cxn modelId="{156ACFA7-821F-4015-A6F4-8D6D4F89B595}" srcId="{FA9C59FB-9ED0-4107-A12C-F4E9130268CF}" destId="{93C2B840-5F62-46F3-B26A-496BCE222D8F}" srcOrd="0" destOrd="0" parTransId="{B862636E-F3F4-4D8D-B5D0-EA215B0500A9}" sibTransId="{08CE9EE2-915B-4518-A472-ED71551602B2}"/>
    <dgm:cxn modelId="{F3CD6903-65D6-4E0C-B112-3A936FF8FED9}" type="presParOf" srcId="{CF374E2D-98A3-4E02-A4C9-404E2B718E70}" destId="{2AB3CEBF-4B07-4C67-9805-3349E82C67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45CA4C0-327B-401B-B74E-EFF8C056B3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7AF32DA-D925-4DDB-B98C-7E51F1A1B3E1}">
      <dgm:prSet/>
      <dgm:spPr/>
      <dgm:t>
        <a:bodyPr/>
        <a:lstStyle/>
        <a:p>
          <a:pPr rtl="0"/>
          <a:r>
            <a:rPr lang="en-IN" smtClean="0"/>
            <a:t>887 who travel rarely. Since the colour of that block is dark we can clearly observe the majority.</a:t>
          </a:r>
          <a:endParaRPr lang="en-IN"/>
        </a:p>
      </dgm:t>
    </dgm:pt>
    <dgm:pt modelId="{D72E0C3B-DA07-4609-A3E3-7865AE2DB735}" type="parTrans" cxnId="{57020371-39FE-43D4-B499-2EFE98D08684}">
      <dgm:prSet/>
      <dgm:spPr/>
      <dgm:t>
        <a:bodyPr/>
        <a:lstStyle/>
        <a:p>
          <a:endParaRPr lang="en-IN"/>
        </a:p>
      </dgm:t>
    </dgm:pt>
    <dgm:pt modelId="{4130AD9B-313D-41CE-9679-DA61803BA636}" type="sibTrans" cxnId="{57020371-39FE-43D4-B499-2EFE98D08684}">
      <dgm:prSet/>
      <dgm:spPr/>
      <dgm:t>
        <a:bodyPr/>
        <a:lstStyle/>
        <a:p>
          <a:endParaRPr lang="en-IN"/>
        </a:p>
      </dgm:t>
    </dgm:pt>
    <dgm:pt modelId="{F1ACB6FF-F1D1-448E-87D5-B5727CEE0B71}" type="pres">
      <dgm:prSet presAssocID="{C45CA4C0-327B-401B-B74E-EFF8C056B31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1BEFAF6-3E24-4010-9A74-1B583098DF8D}" type="pres">
      <dgm:prSet presAssocID="{77AF32DA-D925-4DDB-B98C-7E51F1A1B3E1}" presName="parentText" presStyleLbl="node1" presStyleIdx="0" presStyleCnt="1" custLinFactNeighborX="476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ED69B16-6473-4652-A306-9F47D8976A54}" type="presOf" srcId="{77AF32DA-D925-4DDB-B98C-7E51F1A1B3E1}" destId="{31BEFAF6-3E24-4010-9A74-1B583098DF8D}" srcOrd="0" destOrd="0" presId="urn:microsoft.com/office/officeart/2005/8/layout/vList2"/>
    <dgm:cxn modelId="{DE6DFEEB-32F7-4A83-A70C-D5632EBFB439}" type="presOf" srcId="{C45CA4C0-327B-401B-B74E-EFF8C056B314}" destId="{F1ACB6FF-F1D1-448E-87D5-B5727CEE0B71}" srcOrd="0" destOrd="0" presId="urn:microsoft.com/office/officeart/2005/8/layout/vList2"/>
    <dgm:cxn modelId="{57020371-39FE-43D4-B499-2EFE98D08684}" srcId="{C45CA4C0-327B-401B-B74E-EFF8C056B314}" destId="{77AF32DA-D925-4DDB-B98C-7E51F1A1B3E1}" srcOrd="0" destOrd="0" parTransId="{D72E0C3B-DA07-4609-A3E3-7865AE2DB735}" sibTransId="{4130AD9B-313D-41CE-9679-DA61803BA636}"/>
    <dgm:cxn modelId="{3BB92411-A59B-451D-BAAA-4E1DC70A1821}" type="presParOf" srcId="{F1ACB6FF-F1D1-448E-87D5-B5727CEE0B71}" destId="{31BEFAF6-3E24-4010-9A74-1B583098DF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3E2D4F-775E-4187-83BA-3D16088B29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2D1C3F4-02AF-41A4-B244-2581ECC22041}">
      <dgm:prSet/>
      <dgm:spPr/>
      <dgm:t>
        <a:bodyPr/>
        <a:lstStyle/>
        <a:p>
          <a:pPr rtl="0"/>
          <a:r>
            <a:rPr lang="en-IN" smtClean="0"/>
            <a:t>There are total of 43 fields i.e., columns</a:t>
          </a:r>
          <a:endParaRPr lang="en-IN"/>
        </a:p>
      </dgm:t>
    </dgm:pt>
    <dgm:pt modelId="{57297A28-BB5D-4AE2-9EFA-D1039C7AAA02}" type="parTrans" cxnId="{77F3142C-F613-4C02-A02F-46CE760F5118}">
      <dgm:prSet/>
      <dgm:spPr/>
      <dgm:t>
        <a:bodyPr/>
        <a:lstStyle/>
        <a:p>
          <a:endParaRPr lang="en-IN"/>
        </a:p>
      </dgm:t>
    </dgm:pt>
    <dgm:pt modelId="{A38803B4-5F36-4475-9789-0DA97297036F}" type="sibTrans" cxnId="{77F3142C-F613-4C02-A02F-46CE760F5118}">
      <dgm:prSet/>
      <dgm:spPr/>
      <dgm:t>
        <a:bodyPr/>
        <a:lstStyle/>
        <a:p>
          <a:endParaRPr lang="en-IN"/>
        </a:p>
      </dgm:t>
    </dgm:pt>
    <dgm:pt modelId="{B416014E-BC72-4BFC-9AC3-E715E72F527C}" type="pres">
      <dgm:prSet presAssocID="{163E2D4F-775E-4187-83BA-3D16088B29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C77F30B-CA3E-4611-B321-EB0B3B6B34F9}" type="pres">
      <dgm:prSet presAssocID="{92D1C3F4-02AF-41A4-B244-2581ECC2204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7F3142C-F613-4C02-A02F-46CE760F5118}" srcId="{163E2D4F-775E-4187-83BA-3D16088B2945}" destId="{92D1C3F4-02AF-41A4-B244-2581ECC22041}" srcOrd="0" destOrd="0" parTransId="{57297A28-BB5D-4AE2-9EFA-D1039C7AAA02}" sibTransId="{A38803B4-5F36-4475-9789-0DA97297036F}"/>
    <dgm:cxn modelId="{8B314C00-C39E-4DEC-BE74-0861734796A4}" type="presOf" srcId="{163E2D4F-775E-4187-83BA-3D16088B2945}" destId="{B416014E-BC72-4BFC-9AC3-E715E72F527C}" srcOrd="0" destOrd="0" presId="urn:microsoft.com/office/officeart/2005/8/layout/vList2"/>
    <dgm:cxn modelId="{F3E2D5C9-731A-4866-B4CF-82C45A29678C}" type="presOf" srcId="{92D1C3F4-02AF-41A4-B244-2581ECC22041}" destId="{AC77F30B-CA3E-4611-B321-EB0B3B6B34F9}" srcOrd="0" destOrd="0" presId="urn:microsoft.com/office/officeart/2005/8/layout/vList2"/>
    <dgm:cxn modelId="{2C34807A-641B-401D-915F-6532FB22F5C5}" type="presParOf" srcId="{B416014E-BC72-4BFC-9AC3-E715E72F527C}" destId="{AC77F30B-CA3E-4611-B321-EB0B3B6B3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D6F572E-EEE1-425F-93A8-7C311B0ECA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75596B-B973-46A5-8F61-CEF1F8A2418B}">
      <dgm:prSet/>
      <dgm:spPr>
        <a:ln>
          <a:solidFill>
            <a:schemeClr val="bg1"/>
          </a:solidFill>
        </a:ln>
      </dgm:spPr>
      <dgm:t>
        <a:bodyPr/>
        <a:lstStyle/>
        <a:p>
          <a:pPr rtl="0"/>
          <a:r>
            <a:rPr lang="en-IN" dirty="0" smtClean="0"/>
            <a:t>This bar shows that the maximum salary hike% given to employees lies b/w 13-15%</a:t>
          </a:r>
          <a:endParaRPr lang="en-IN" dirty="0"/>
        </a:p>
      </dgm:t>
    </dgm:pt>
    <dgm:pt modelId="{F0C354CE-3C83-4018-9CCF-D68E4AE0246D}" type="parTrans" cxnId="{2D3A8AED-46CA-4D8E-B0F5-BA5C2205E0E7}">
      <dgm:prSet/>
      <dgm:spPr/>
      <dgm:t>
        <a:bodyPr/>
        <a:lstStyle/>
        <a:p>
          <a:endParaRPr lang="en-IN"/>
        </a:p>
      </dgm:t>
    </dgm:pt>
    <dgm:pt modelId="{3E8315DD-09EC-49B8-A260-6D398450E343}" type="sibTrans" cxnId="{2D3A8AED-46CA-4D8E-B0F5-BA5C2205E0E7}">
      <dgm:prSet/>
      <dgm:spPr/>
      <dgm:t>
        <a:bodyPr/>
        <a:lstStyle/>
        <a:p>
          <a:endParaRPr lang="en-IN"/>
        </a:p>
      </dgm:t>
    </dgm:pt>
    <dgm:pt modelId="{BE004EC0-1654-4AA7-AF17-0B108091A084}" type="pres">
      <dgm:prSet presAssocID="{7D6F572E-EEE1-425F-93A8-7C311B0ECA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3200227-4842-4DF7-9211-A84F2AF32162}" type="pres">
      <dgm:prSet presAssocID="{5975596B-B973-46A5-8F61-CEF1F8A241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33CB62A-6F52-460F-851D-DCA4C50749FE}" type="presOf" srcId="{7D6F572E-EEE1-425F-93A8-7C311B0ECA03}" destId="{BE004EC0-1654-4AA7-AF17-0B108091A084}" srcOrd="0" destOrd="0" presId="urn:microsoft.com/office/officeart/2005/8/layout/vList2"/>
    <dgm:cxn modelId="{2D3A8AED-46CA-4D8E-B0F5-BA5C2205E0E7}" srcId="{7D6F572E-EEE1-425F-93A8-7C311B0ECA03}" destId="{5975596B-B973-46A5-8F61-CEF1F8A2418B}" srcOrd="0" destOrd="0" parTransId="{F0C354CE-3C83-4018-9CCF-D68E4AE0246D}" sibTransId="{3E8315DD-09EC-49B8-A260-6D398450E343}"/>
    <dgm:cxn modelId="{3E84887A-5FB8-4B09-A97D-672F62C228D5}" type="presOf" srcId="{5975596B-B973-46A5-8F61-CEF1F8A2418B}" destId="{E3200227-4842-4DF7-9211-A84F2AF32162}" srcOrd="0" destOrd="0" presId="urn:microsoft.com/office/officeart/2005/8/layout/vList2"/>
    <dgm:cxn modelId="{222F988A-D6B4-4D24-8046-2034B9363F25}" type="presParOf" srcId="{BE004EC0-1654-4AA7-AF17-0B108091A084}" destId="{E3200227-4842-4DF7-9211-A84F2AF3216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A11E2F0-E2A6-4311-8E5D-4E8EF677032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E2FE202-491E-4294-8A82-994A2B62B0C9}">
      <dgm:prSet/>
      <dgm:spPr/>
      <dgm:t>
        <a:bodyPr/>
        <a:lstStyle/>
        <a:p>
          <a:pPr rtl="0"/>
          <a:r>
            <a:rPr lang="en-IN" dirty="0" smtClean="0"/>
            <a:t>Our Database consists of total 2 dashboards and 10 KPIs.</a:t>
          </a:r>
          <a:endParaRPr lang="en-IN" dirty="0"/>
        </a:p>
      </dgm:t>
    </dgm:pt>
    <dgm:pt modelId="{A3EBF3D8-85FD-46CA-AB7D-31A29A9AA138}" type="parTrans" cxnId="{82150569-F52E-4FFD-8815-AB67D94895D8}">
      <dgm:prSet/>
      <dgm:spPr/>
      <dgm:t>
        <a:bodyPr/>
        <a:lstStyle/>
        <a:p>
          <a:endParaRPr lang="en-IN"/>
        </a:p>
      </dgm:t>
    </dgm:pt>
    <dgm:pt modelId="{01C6C46E-E5D6-4902-A8C1-6B79774E7DB7}" type="sibTrans" cxnId="{82150569-F52E-4FFD-8815-AB67D94895D8}">
      <dgm:prSet/>
      <dgm:spPr/>
      <dgm:t>
        <a:bodyPr/>
        <a:lstStyle/>
        <a:p>
          <a:endParaRPr lang="en-IN"/>
        </a:p>
      </dgm:t>
    </dgm:pt>
    <dgm:pt modelId="{121D9665-B7CC-4558-B11C-A68F667B016B}">
      <dgm:prSet/>
      <dgm:spPr/>
      <dgm:t>
        <a:bodyPr/>
        <a:lstStyle/>
        <a:p>
          <a:pPr rtl="0"/>
          <a:r>
            <a:rPr lang="en-IN" smtClean="0"/>
            <a:t>We have provided the snapshot of both the databases in the next slide.</a:t>
          </a:r>
          <a:endParaRPr lang="en-IN"/>
        </a:p>
      </dgm:t>
    </dgm:pt>
    <dgm:pt modelId="{BB838748-D0CC-473B-A87C-266E7B3F43FB}" type="parTrans" cxnId="{335F7E7A-786B-4EDB-B333-D94B6A16427C}">
      <dgm:prSet/>
      <dgm:spPr/>
      <dgm:t>
        <a:bodyPr/>
        <a:lstStyle/>
        <a:p>
          <a:endParaRPr lang="en-IN"/>
        </a:p>
      </dgm:t>
    </dgm:pt>
    <dgm:pt modelId="{5F1F6257-4031-4D23-A411-C11E6095884D}" type="sibTrans" cxnId="{335F7E7A-786B-4EDB-B333-D94B6A16427C}">
      <dgm:prSet/>
      <dgm:spPr/>
      <dgm:t>
        <a:bodyPr/>
        <a:lstStyle/>
        <a:p>
          <a:endParaRPr lang="en-IN"/>
        </a:p>
      </dgm:t>
    </dgm:pt>
    <dgm:pt modelId="{A742DDBD-0F32-4F9C-ADA5-27115B9DBBA9}">
      <dgm:prSet/>
      <dgm:spPr/>
      <dgm:t>
        <a:bodyPr/>
        <a:lstStyle/>
        <a:p>
          <a:pPr rtl="0"/>
          <a:r>
            <a:rPr lang="en-IN" smtClean="0"/>
            <a:t>To access the dashboard kindly continue with tableau book.</a:t>
          </a:r>
          <a:endParaRPr lang="en-IN"/>
        </a:p>
      </dgm:t>
    </dgm:pt>
    <dgm:pt modelId="{D8E3D1A1-06F3-4BDC-9CD6-84AC9DFB5935}" type="parTrans" cxnId="{1511A747-63BB-438C-8B9A-AF4B6BF93E0D}">
      <dgm:prSet/>
      <dgm:spPr/>
      <dgm:t>
        <a:bodyPr/>
        <a:lstStyle/>
        <a:p>
          <a:endParaRPr lang="en-IN"/>
        </a:p>
      </dgm:t>
    </dgm:pt>
    <dgm:pt modelId="{5DE9F802-0009-4C7B-91B4-55BCF2354089}" type="sibTrans" cxnId="{1511A747-63BB-438C-8B9A-AF4B6BF93E0D}">
      <dgm:prSet/>
      <dgm:spPr/>
      <dgm:t>
        <a:bodyPr/>
        <a:lstStyle/>
        <a:p>
          <a:endParaRPr lang="en-IN"/>
        </a:p>
      </dgm:t>
    </dgm:pt>
    <dgm:pt modelId="{9431227D-51C9-4D73-BE55-3986CECF2ED8}" type="pres">
      <dgm:prSet presAssocID="{7A11E2F0-E2A6-4311-8E5D-4E8EF677032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E9C32F3-9A79-472A-A1B2-DC33186ACF27}" type="pres">
      <dgm:prSet presAssocID="{BE2FE202-491E-4294-8A82-994A2B62B0C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94315D5-223A-40F0-9259-F3760A537B28}" type="pres">
      <dgm:prSet presAssocID="{01C6C46E-E5D6-4902-A8C1-6B79774E7DB7}" presName="sibTrans" presStyleCnt="0"/>
      <dgm:spPr/>
    </dgm:pt>
    <dgm:pt modelId="{D6DDF67E-C7C9-4203-89A6-C9D7CF679510}" type="pres">
      <dgm:prSet presAssocID="{121D9665-B7CC-4558-B11C-A68F667B016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6188E4-378B-4E89-931D-D38F6D97BB63}" type="pres">
      <dgm:prSet presAssocID="{5F1F6257-4031-4D23-A411-C11E6095884D}" presName="sibTrans" presStyleCnt="0"/>
      <dgm:spPr/>
    </dgm:pt>
    <dgm:pt modelId="{81BD862D-B5EC-4CAF-939F-94536F63D286}" type="pres">
      <dgm:prSet presAssocID="{A742DDBD-0F32-4F9C-ADA5-27115B9DBBA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6A0A60A-4306-4722-805B-98336684712B}" type="presOf" srcId="{121D9665-B7CC-4558-B11C-A68F667B016B}" destId="{D6DDF67E-C7C9-4203-89A6-C9D7CF679510}" srcOrd="0" destOrd="0" presId="urn:microsoft.com/office/officeart/2005/8/layout/default"/>
    <dgm:cxn modelId="{9BADCAE9-939F-4B64-B057-C2697BDD2732}" type="presOf" srcId="{A742DDBD-0F32-4F9C-ADA5-27115B9DBBA9}" destId="{81BD862D-B5EC-4CAF-939F-94536F63D286}" srcOrd="0" destOrd="0" presId="urn:microsoft.com/office/officeart/2005/8/layout/default"/>
    <dgm:cxn modelId="{8EBC5830-EB83-4D79-AD31-C2142DDC673C}" type="presOf" srcId="{BE2FE202-491E-4294-8A82-994A2B62B0C9}" destId="{7E9C32F3-9A79-472A-A1B2-DC33186ACF27}" srcOrd="0" destOrd="0" presId="urn:microsoft.com/office/officeart/2005/8/layout/default"/>
    <dgm:cxn modelId="{82150569-F52E-4FFD-8815-AB67D94895D8}" srcId="{7A11E2F0-E2A6-4311-8E5D-4E8EF677032B}" destId="{BE2FE202-491E-4294-8A82-994A2B62B0C9}" srcOrd="0" destOrd="0" parTransId="{A3EBF3D8-85FD-46CA-AB7D-31A29A9AA138}" sibTransId="{01C6C46E-E5D6-4902-A8C1-6B79774E7DB7}"/>
    <dgm:cxn modelId="{335F7E7A-786B-4EDB-B333-D94B6A16427C}" srcId="{7A11E2F0-E2A6-4311-8E5D-4E8EF677032B}" destId="{121D9665-B7CC-4558-B11C-A68F667B016B}" srcOrd="1" destOrd="0" parTransId="{BB838748-D0CC-473B-A87C-266E7B3F43FB}" sibTransId="{5F1F6257-4031-4D23-A411-C11E6095884D}"/>
    <dgm:cxn modelId="{031227FE-7A8B-4C48-BDC1-A7735C7B91D6}" type="presOf" srcId="{7A11E2F0-E2A6-4311-8E5D-4E8EF677032B}" destId="{9431227D-51C9-4D73-BE55-3986CECF2ED8}" srcOrd="0" destOrd="0" presId="urn:microsoft.com/office/officeart/2005/8/layout/default"/>
    <dgm:cxn modelId="{1511A747-63BB-438C-8B9A-AF4B6BF93E0D}" srcId="{7A11E2F0-E2A6-4311-8E5D-4E8EF677032B}" destId="{A742DDBD-0F32-4F9C-ADA5-27115B9DBBA9}" srcOrd="2" destOrd="0" parTransId="{D8E3D1A1-06F3-4BDC-9CD6-84AC9DFB5935}" sibTransId="{5DE9F802-0009-4C7B-91B4-55BCF2354089}"/>
    <dgm:cxn modelId="{0BEC9BC1-A181-4F15-844C-646C57F85BB3}" type="presParOf" srcId="{9431227D-51C9-4D73-BE55-3986CECF2ED8}" destId="{7E9C32F3-9A79-472A-A1B2-DC33186ACF27}" srcOrd="0" destOrd="0" presId="urn:microsoft.com/office/officeart/2005/8/layout/default"/>
    <dgm:cxn modelId="{F464019E-9E7F-4C95-98BA-F4EA23979F7A}" type="presParOf" srcId="{9431227D-51C9-4D73-BE55-3986CECF2ED8}" destId="{094315D5-223A-40F0-9259-F3760A537B28}" srcOrd="1" destOrd="0" presId="urn:microsoft.com/office/officeart/2005/8/layout/default"/>
    <dgm:cxn modelId="{672D5605-0944-4B14-BAAC-3069E8CA197B}" type="presParOf" srcId="{9431227D-51C9-4D73-BE55-3986CECF2ED8}" destId="{D6DDF67E-C7C9-4203-89A6-C9D7CF679510}" srcOrd="2" destOrd="0" presId="urn:microsoft.com/office/officeart/2005/8/layout/default"/>
    <dgm:cxn modelId="{60C07B49-BAA5-4408-9C6E-09AE4E216F55}" type="presParOf" srcId="{9431227D-51C9-4D73-BE55-3986CECF2ED8}" destId="{5F6188E4-378B-4E89-931D-D38F6D97BB63}" srcOrd="3" destOrd="0" presId="urn:microsoft.com/office/officeart/2005/8/layout/default"/>
    <dgm:cxn modelId="{26D1F24B-E063-4816-BD9B-8E3C1F00260E}" type="presParOf" srcId="{9431227D-51C9-4D73-BE55-3986CECF2ED8}" destId="{81BD862D-B5EC-4CAF-939F-94536F63D28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67BDC6-0C75-46D2-A48F-F84BE00FD6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EF3D41A-E974-4173-B554-A65B51E9EDDB}">
      <dgm:prSet/>
      <dgm:spPr/>
      <dgm:t>
        <a:bodyPr/>
        <a:lstStyle/>
        <a:p>
          <a:pPr rtl="0"/>
          <a:r>
            <a:rPr lang="en-IN" smtClean="0"/>
            <a:t>We also performed descriptive stats on monthly rate and created this graph.</a:t>
          </a:r>
          <a:endParaRPr lang="en-IN"/>
        </a:p>
      </dgm:t>
    </dgm:pt>
    <dgm:pt modelId="{98C45EB0-3B19-4EF1-B19E-41A70664B61D}" type="parTrans" cxnId="{35DC0560-9B39-455E-8BAA-BB6DE9EC0CAF}">
      <dgm:prSet/>
      <dgm:spPr/>
      <dgm:t>
        <a:bodyPr/>
        <a:lstStyle/>
        <a:p>
          <a:endParaRPr lang="en-IN"/>
        </a:p>
      </dgm:t>
    </dgm:pt>
    <dgm:pt modelId="{303647B7-363C-43D1-A641-99367E49BB4C}" type="sibTrans" cxnId="{35DC0560-9B39-455E-8BAA-BB6DE9EC0CAF}">
      <dgm:prSet/>
      <dgm:spPr/>
      <dgm:t>
        <a:bodyPr/>
        <a:lstStyle/>
        <a:p>
          <a:endParaRPr lang="en-IN"/>
        </a:p>
      </dgm:t>
    </dgm:pt>
    <dgm:pt modelId="{50D0E58B-E421-4516-BCEA-B725B165C354}" type="pres">
      <dgm:prSet presAssocID="{EB67BDC6-0C75-46D2-A48F-F84BE00FD6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293297F-D9F7-4D69-8F75-47965FCB9514}" type="pres">
      <dgm:prSet presAssocID="{DEF3D41A-E974-4173-B554-A65B51E9EDD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5DC0560-9B39-455E-8BAA-BB6DE9EC0CAF}" srcId="{EB67BDC6-0C75-46D2-A48F-F84BE00FD654}" destId="{DEF3D41A-E974-4173-B554-A65B51E9EDDB}" srcOrd="0" destOrd="0" parTransId="{98C45EB0-3B19-4EF1-B19E-41A70664B61D}" sibTransId="{303647B7-363C-43D1-A641-99367E49BB4C}"/>
    <dgm:cxn modelId="{A9C51369-3CD8-4791-8FAD-26258012FCFB}" type="presOf" srcId="{EB67BDC6-0C75-46D2-A48F-F84BE00FD654}" destId="{50D0E58B-E421-4516-BCEA-B725B165C354}" srcOrd="0" destOrd="0" presId="urn:microsoft.com/office/officeart/2005/8/layout/vList2"/>
    <dgm:cxn modelId="{1CCC3D5F-EDBA-4E88-9E3C-896BAFF8939B}" type="presOf" srcId="{DEF3D41A-E974-4173-B554-A65B51E9EDDB}" destId="{F293297F-D9F7-4D69-8F75-47965FCB9514}" srcOrd="0" destOrd="0" presId="urn:microsoft.com/office/officeart/2005/8/layout/vList2"/>
    <dgm:cxn modelId="{8E98903F-9B03-4C79-A3A0-520DE6136DC5}" type="presParOf" srcId="{50D0E58B-E421-4516-BCEA-B725B165C354}" destId="{F293297F-D9F7-4D69-8F75-47965FCB951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1D35C7-D936-472D-A3C6-7213B13770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2211596-60D2-4EBC-B44E-9E81467D0CEC}">
      <dgm:prSet/>
      <dgm:spPr/>
      <dgm:t>
        <a:bodyPr/>
        <a:lstStyle/>
        <a:p>
          <a:pPr rtl="0"/>
          <a:r>
            <a:rPr lang="en-IN" dirty="0" smtClean="0"/>
            <a:t>The descriptive stats of monthly rate is shown here:</a:t>
          </a:r>
          <a:endParaRPr lang="en-IN" dirty="0"/>
        </a:p>
      </dgm:t>
    </dgm:pt>
    <dgm:pt modelId="{89335B2F-5BC7-4A01-8AA4-4B650E0A2EB3}" type="parTrans" cxnId="{10B7C930-1B8F-4B80-9867-37E17B4525D5}">
      <dgm:prSet/>
      <dgm:spPr/>
      <dgm:t>
        <a:bodyPr/>
        <a:lstStyle/>
        <a:p>
          <a:endParaRPr lang="en-IN"/>
        </a:p>
      </dgm:t>
    </dgm:pt>
    <dgm:pt modelId="{FBCD059C-D3AA-4AA9-980C-1529373CB4B5}" type="sibTrans" cxnId="{10B7C930-1B8F-4B80-9867-37E17B4525D5}">
      <dgm:prSet/>
      <dgm:spPr/>
      <dgm:t>
        <a:bodyPr/>
        <a:lstStyle/>
        <a:p>
          <a:endParaRPr lang="en-IN"/>
        </a:p>
      </dgm:t>
    </dgm:pt>
    <dgm:pt modelId="{974776BC-F417-405C-8356-F514FFA2A58D}" type="pres">
      <dgm:prSet presAssocID="{6D1D35C7-D936-472D-A3C6-7213B13770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9860F66-8B28-43B4-B384-F3743BC9D93E}" type="pres">
      <dgm:prSet presAssocID="{B2211596-60D2-4EBC-B44E-9E81467D0CE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0B7C930-1B8F-4B80-9867-37E17B4525D5}" srcId="{6D1D35C7-D936-472D-A3C6-7213B13770D9}" destId="{B2211596-60D2-4EBC-B44E-9E81467D0CEC}" srcOrd="0" destOrd="0" parTransId="{89335B2F-5BC7-4A01-8AA4-4B650E0A2EB3}" sibTransId="{FBCD059C-D3AA-4AA9-980C-1529373CB4B5}"/>
    <dgm:cxn modelId="{3F2D8B15-1589-45D0-A266-AE6A9F3355B5}" type="presOf" srcId="{6D1D35C7-D936-472D-A3C6-7213B13770D9}" destId="{974776BC-F417-405C-8356-F514FFA2A58D}" srcOrd="0" destOrd="0" presId="urn:microsoft.com/office/officeart/2005/8/layout/vList2"/>
    <dgm:cxn modelId="{D70483BC-D6AE-4A80-BFB1-E0F6DB2ACD64}" type="presOf" srcId="{B2211596-60D2-4EBC-B44E-9E81467D0CEC}" destId="{D9860F66-8B28-43B4-B384-F3743BC9D93E}" srcOrd="0" destOrd="0" presId="urn:microsoft.com/office/officeart/2005/8/layout/vList2"/>
    <dgm:cxn modelId="{AA36F549-4B01-43B9-BBB7-C9B00E8E03E2}" type="presParOf" srcId="{974776BC-F417-405C-8356-F514FFA2A58D}" destId="{D9860F66-8B28-43B4-B384-F3743BC9D9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8E336A-B3EB-4F02-A194-F26F3556C6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5814B59-A499-4CC6-A14D-FB7334C1DA05}">
      <dgm:prSet/>
      <dgm:spPr/>
      <dgm:t>
        <a:bodyPr/>
        <a:lstStyle/>
        <a:p>
          <a:pPr rtl="0"/>
          <a:r>
            <a:rPr lang="en-IN" dirty="0" smtClean="0"/>
            <a:t>You can also fine the salary hike needed to increase salary of an employee to particular amount using Goal seek.</a:t>
          </a:r>
          <a:endParaRPr lang="en-IN" dirty="0"/>
        </a:p>
      </dgm:t>
    </dgm:pt>
    <dgm:pt modelId="{399635AB-5076-4B50-BB26-F6C124EAC3D7}" type="parTrans" cxnId="{847B607B-73D3-4821-A296-A32A5ECAB0A2}">
      <dgm:prSet/>
      <dgm:spPr/>
      <dgm:t>
        <a:bodyPr/>
        <a:lstStyle/>
        <a:p>
          <a:endParaRPr lang="en-IN"/>
        </a:p>
      </dgm:t>
    </dgm:pt>
    <dgm:pt modelId="{CC037490-84CF-4244-B8B1-DF77B0444D50}" type="sibTrans" cxnId="{847B607B-73D3-4821-A296-A32A5ECAB0A2}">
      <dgm:prSet/>
      <dgm:spPr/>
      <dgm:t>
        <a:bodyPr/>
        <a:lstStyle/>
        <a:p>
          <a:endParaRPr lang="en-IN"/>
        </a:p>
      </dgm:t>
    </dgm:pt>
    <dgm:pt modelId="{80AABC9D-8BDE-413E-B923-92925E9B1AFF}" type="pres">
      <dgm:prSet presAssocID="{C48E336A-B3EB-4F02-A194-F26F3556C6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EDF90E9-B94E-402A-80B2-45F54EFF307B}" type="pres">
      <dgm:prSet presAssocID="{55814B59-A499-4CC6-A14D-FB7334C1DA0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CF588AF-7F8E-4182-B1B2-2981B6C33BBE}" type="presOf" srcId="{55814B59-A499-4CC6-A14D-FB7334C1DA05}" destId="{2EDF90E9-B94E-402A-80B2-45F54EFF307B}" srcOrd="0" destOrd="0" presId="urn:microsoft.com/office/officeart/2005/8/layout/vList2"/>
    <dgm:cxn modelId="{847B607B-73D3-4821-A296-A32A5ECAB0A2}" srcId="{C48E336A-B3EB-4F02-A194-F26F3556C670}" destId="{55814B59-A499-4CC6-A14D-FB7334C1DA05}" srcOrd="0" destOrd="0" parTransId="{399635AB-5076-4B50-BB26-F6C124EAC3D7}" sibTransId="{CC037490-84CF-4244-B8B1-DF77B0444D50}"/>
    <dgm:cxn modelId="{5EE5D985-EAE3-48F9-8F58-F2D18A3BFE79}" type="presOf" srcId="{C48E336A-B3EB-4F02-A194-F26F3556C670}" destId="{80AABC9D-8BDE-413E-B923-92925E9B1AFF}" srcOrd="0" destOrd="0" presId="urn:microsoft.com/office/officeart/2005/8/layout/vList2"/>
    <dgm:cxn modelId="{F667C163-396C-4487-A0D0-1FAC05F20B39}" type="presParOf" srcId="{80AABC9D-8BDE-413E-B923-92925E9B1AFF}" destId="{2EDF90E9-B94E-402A-80B2-45F54EFF307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8FE5AE-2EEB-4EEF-BE74-C7461EA36D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4A3AACD-2E39-4550-BBB5-289F1C1AC2DE}">
      <dgm:prSet/>
      <dgm:spPr/>
      <dgm:t>
        <a:bodyPr/>
        <a:lstStyle/>
        <a:p>
          <a:pPr rtl="0"/>
          <a:r>
            <a:rPr lang="en-IN" dirty="0" smtClean="0"/>
            <a:t>We can also get the recommended salary hike based on the performance rating of the employee using forecast based on previous data.</a:t>
          </a:r>
          <a:endParaRPr lang="en-IN" dirty="0"/>
        </a:p>
      </dgm:t>
    </dgm:pt>
    <dgm:pt modelId="{FFA0E3D1-47C9-4F89-8D09-4056699301E0}" type="parTrans" cxnId="{B1BB5BFC-7DD9-4B97-9634-87FEE816D66B}">
      <dgm:prSet/>
      <dgm:spPr/>
      <dgm:t>
        <a:bodyPr/>
        <a:lstStyle/>
        <a:p>
          <a:endParaRPr lang="en-IN"/>
        </a:p>
      </dgm:t>
    </dgm:pt>
    <dgm:pt modelId="{C07E160D-5FA5-43E9-9520-72450E6693F9}" type="sibTrans" cxnId="{B1BB5BFC-7DD9-4B97-9634-87FEE816D66B}">
      <dgm:prSet/>
      <dgm:spPr/>
      <dgm:t>
        <a:bodyPr/>
        <a:lstStyle/>
        <a:p>
          <a:endParaRPr lang="en-IN"/>
        </a:p>
      </dgm:t>
    </dgm:pt>
    <dgm:pt modelId="{C56F7B56-490A-4233-9D3A-8C56C3632D21}" type="pres">
      <dgm:prSet presAssocID="{838FE5AE-2EEB-4EEF-BE74-C7461EA36D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1958854-2AFD-4165-9D32-BC8C4E698B57}" type="pres">
      <dgm:prSet presAssocID="{94A3AACD-2E39-4550-BBB5-289F1C1AC2DE}" presName="parentText" presStyleLbl="node1" presStyleIdx="0" presStyleCnt="1" custLinFactNeighborX="-2897" custLinFactNeighborY="-3591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9A08E8B-E7B6-47A5-9792-DDB4300352B2}" type="presOf" srcId="{94A3AACD-2E39-4550-BBB5-289F1C1AC2DE}" destId="{01958854-2AFD-4165-9D32-BC8C4E698B57}" srcOrd="0" destOrd="0" presId="urn:microsoft.com/office/officeart/2005/8/layout/vList2"/>
    <dgm:cxn modelId="{B1BB5BFC-7DD9-4B97-9634-87FEE816D66B}" srcId="{838FE5AE-2EEB-4EEF-BE74-C7461EA36DDE}" destId="{94A3AACD-2E39-4550-BBB5-289F1C1AC2DE}" srcOrd="0" destOrd="0" parTransId="{FFA0E3D1-47C9-4F89-8D09-4056699301E0}" sibTransId="{C07E160D-5FA5-43E9-9520-72450E6693F9}"/>
    <dgm:cxn modelId="{8E281DC7-23F2-4DE3-961E-BD23BF9477C1}" type="presOf" srcId="{838FE5AE-2EEB-4EEF-BE74-C7461EA36DDE}" destId="{C56F7B56-490A-4233-9D3A-8C56C3632D21}" srcOrd="0" destOrd="0" presId="urn:microsoft.com/office/officeart/2005/8/layout/vList2"/>
    <dgm:cxn modelId="{4D0A6780-1ED0-4385-8613-B26F0B7CD015}" type="presParOf" srcId="{C56F7B56-490A-4233-9D3A-8C56C3632D21}" destId="{01958854-2AFD-4165-9D32-BC8C4E698B5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CE8EB8-AF05-43BC-B30E-370D4CE27B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A7829BD-5B1C-4318-B9B1-2F7A6B9D00B4}">
      <dgm:prSet/>
      <dgm:spPr/>
      <dgm:t>
        <a:bodyPr/>
        <a:lstStyle/>
        <a:p>
          <a:pPr rtl="0"/>
          <a:r>
            <a:rPr lang="en-IN" smtClean="0"/>
            <a:t>We can also see some graphs based on the data.</a:t>
          </a:r>
          <a:endParaRPr lang="en-IN"/>
        </a:p>
      </dgm:t>
    </dgm:pt>
    <dgm:pt modelId="{1D7C0569-036D-4A96-A4FB-44A8F2CF2BD0}" type="parTrans" cxnId="{2614E9AB-C15F-4DD0-AFC0-308D09FD04B5}">
      <dgm:prSet/>
      <dgm:spPr/>
      <dgm:t>
        <a:bodyPr/>
        <a:lstStyle/>
        <a:p>
          <a:endParaRPr lang="en-IN"/>
        </a:p>
      </dgm:t>
    </dgm:pt>
    <dgm:pt modelId="{C5471403-403A-449F-AA69-D23B0C37331E}" type="sibTrans" cxnId="{2614E9AB-C15F-4DD0-AFC0-308D09FD04B5}">
      <dgm:prSet/>
      <dgm:spPr/>
      <dgm:t>
        <a:bodyPr/>
        <a:lstStyle/>
        <a:p>
          <a:endParaRPr lang="en-IN"/>
        </a:p>
      </dgm:t>
    </dgm:pt>
    <dgm:pt modelId="{44A60471-9276-4E94-B92B-2D3C248C5DA2}" type="pres">
      <dgm:prSet presAssocID="{7DCE8EB8-AF05-43BC-B30E-370D4CE27B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2951FB8-8CDF-4529-9F13-E959447E7EA7}" type="pres">
      <dgm:prSet presAssocID="{BA7829BD-5B1C-4318-B9B1-2F7A6B9D00B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4F83746-B737-48B1-8B45-4EA2F4FF998C}" type="presOf" srcId="{BA7829BD-5B1C-4318-B9B1-2F7A6B9D00B4}" destId="{12951FB8-8CDF-4529-9F13-E959447E7EA7}" srcOrd="0" destOrd="0" presId="urn:microsoft.com/office/officeart/2005/8/layout/vList2"/>
    <dgm:cxn modelId="{2614E9AB-C15F-4DD0-AFC0-308D09FD04B5}" srcId="{7DCE8EB8-AF05-43BC-B30E-370D4CE27B4B}" destId="{BA7829BD-5B1C-4318-B9B1-2F7A6B9D00B4}" srcOrd="0" destOrd="0" parTransId="{1D7C0569-036D-4A96-A4FB-44A8F2CF2BD0}" sibTransId="{C5471403-403A-449F-AA69-D23B0C37331E}"/>
    <dgm:cxn modelId="{60ECE487-710F-42FE-9309-953B344B0A08}" type="presOf" srcId="{7DCE8EB8-AF05-43BC-B30E-370D4CE27B4B}" destId="{44A60471-9276-4E94-B92B-2D3C248C5DA2}" srcOrd="0" destOrd="0" presId="urn:microsoft.com/office/officeart/2005/8/layout/vList2"/>
    <dgm:cxn modelId="{873F0BE8-1428-4D38-84DD-BACBCB2CE8B2}" type="presParOf" srcId="{44A60471-9276-4E94-B92B-2D3C248C5DA2}" destId="{12951FB8-8CDF-4529-9F13-E959447E7E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BE4429-B97F-48D6-B326-18B4D6CD29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26D6585-DD39-4EF1-94EE-6089E3ECCEE5}">
      <dgm:prSet/>
      <dgm:spPr/>
      <dgm:t>
        <a:bodyPr/>
        <a:lstStyle/>
        <a:p>
          <a:pPr rtl="0"/>
          <a:r>
            <a:rPr lang="en-IN" smtClean="0"/>
            <a:t>T-Test is a statistical test used to determine if there is a significant difference b/w the mean of two groups.</a:t>
          </a:r>
          <a:endParaRPr lang="en-IN"/>
        </a:p>
      </dgm:t>
    </dgm:pt>
    <dgm:pt modelId="{88FA6B6B-40AC-4FF9-921B-ADBCFDCE89B3}" type="parTrans" cxnId="{279193BD-5749-45B3-91F1-25A93AC9D676}">
      <dgm:prSet/>
      <dgm:spPr/>
      <dgm:t>
        <a:bodyPr/>
        <a:lstStyle/>
        <a:p>
          <a:endParaRPr lang="en-IN"/>
        </a:p>
      </dgm:t>
    </dgm:pt>
    <dgm:pt modelId="{ACF34B57-37EF-4D1E-A7A3-CA2417275447}" type="sibTrans" cxnId="{279193BD-5749-45B3-91F1-25A93AC9D676}">
      <dgm:prSet/>
      <dgm:spPr/>
      <dgm:t>
        <a:bodyPr/>
        <a:lstStyle/>
        <a:p>
          <a:endParaRPr lang="en-IN"/>
        </a:p>
      </dgm:t>
    </dgm:pt>
    <dgm:pt modelId="{95F044B4-1E71-4F61-87A9-0412ACBD455B}" type="pres">
      <dgm:prSet presAssocID="{28BE4429-B97F-48D6-B326-18B4D6CD29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CBD60F7-04B9-4D24-B1EB-75AA1FFDBFB4}" type="pres">
      <dgm:prSet presAssocID="{826D6585-DD39-4EF1-94EE-6089E3ECCEE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79193BD-5749-45B3-91F1-25A93AC9D676}" srcId="{28BE4429-B97F-48D6-B326-18B4D6CD2930}" destId="{826D6585-DD39-4EF1-94EE-6089E3ECCEE5}" srcOrd="0" destOrd="0" parTransId="{88FA6B6B-40AC-4FF9-921B-ADBCFDCE89B3}" sibTransId="{ACF34B57-37EF-4D1E-A7A3-CA2417275447}"/>
    <dgm:cxn modelId="{38AD345A-D585-45D0-939A-E7D638E37E5E}" type="presOf" srcId="{28BE4429-B97F-48D6-B326-18B4D6CD2930}" destId="{95F044B4-1E71-4F61-87A9-0412ACBD455B}" srcOrd="0" destOrd="0" presId="urn:microsoft.com/office/officeart/2005/8/layout/vList2"/>
    <dgm:cxn modelId="{61343528-FB13-4CF5-97EC-1EEDA7ADE087}" type="presOf" srcId="{826D6585-DD39-4EF1-94EE-6089E3ECCEE5}" destId="{FCBD60F7-04B9-4D24-B1EB-75AA1FFDBFB4}" srcOrd="0" destOrd="0" presId="urn:microsoft.com/office/officeart/2005/8/layout/vList2"/>
    <dgm:cxn modelId="{D56A205C-BCB3-47BE-9042-0D6FC1A9F8CF}" type="presParOf" srcId="{95F044B4-1E71-4F61-87A9-0412ACBD455B}" destId="{FCBD60F7-04B9-4D24-B1EB-75AA1FFDBF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C823BD-4751-48A6-9614-60FF9D980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E6173B4-B955-4A7A-AE97-995A8C1951F9}">
      <dgm:prSet/>
      <dgm:spPr/>
      <dgm:t>
        <a:bodyPr/>
        <a:lstStyle/>
        <a:p>
          <a:pPr rtl="0"/>
          <a:r>
            <a:rPr lang="en-IN" dirty="0" smtClean="0"/>
            <a:t>In order for the test being significant the value of these two P tails should be less than 0.05.</a:t>
          </a:r>
          <a:endParaRPr lang="en-IN" dirty="0"/>
        </a:p>
      </dgm:t>
    </dgm:pt>
    <dgm:pt modelId="{2B8472AA-A61D-495B-8E6F-ABCB92F4FB2D}" type="parTrans" cxnId="{4DBCBA5D-C82C-476C-8D07-29E6116E1876}">
      <dgm:prSet/>
      <dgm:spPr/>
      <dgm:t>
        <a:bodyPr/>
        <a:lstStyle/>
        <a:p>
          <a:endParaRPr lang="en-IN"/>
        </a:p>
      </dgm:t>
    </dgm:pt>
    <dgm:pt modelId="{ACFD2746-8F84-4247-B096-BEFE0CC2E5D0}" type="sibTrans" cxnId="{4DBCBA5D-C82C-476C-8D07-29E6116E1876}">
      <dgm:prSet/>
      <dgm:spPr/>
      <dgm:t>
        <a:bodyPr/>
        <a:lstStyle/>
        <a:p>
          <a:endParaRPr lang="en-IN"/>
        </a:p>
      </dgm:t>
    </dgm:pt>
    <dgm:pt modelId="{E1AA033E-C26E-49EC-A487-7F0FF954227B}" type="pres">
      <dgm:prSet presAssocID="{D4C823BD-4751-48A6-9614-60FF9D980A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5FE2E91-1635-41A4-9B29-CF9F2DE98AC1}" type="pres">
      <dgm:prSet presAssocID="{DE6173B4-B955-4A7A-AE97-995A8C1951F9}" presName="parentText" presStyleLbl="node1" presStyleIdx="0" presStyleCnt="1" custLinFactNeighborX="-18751" custLinFactNeighborY="-3836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DBCBA5D-C82C-476C-8D07-29E6116E1876}" srcId="{D4C823BD-4751-48A6-9614-60FF9D980A72}" destId="{DE6173B4-B955-4A7A-AE97-995A8C1951F9}" srcOrd="0" destOrd="0" parTransId="{2B8472AA-A61D-495B-8E6F-ABCB92F4FB2D}" sibTransId="{ACFD2746-8F84-4247-B096-BEFE0CC2E5D0}"/>
    <dgm:cxn modelId="{C76DBB39-C030-461A-B2EB-3A831C9509B8}" type="presOf" srcId="{D4C823BD-4751-48A6-9614-60FF9D980A72}" destId="{E1AA033E-C26E-49EC-A487-7F0FF954227B}" srcOrd="0" destOrd="0" presId="urn:microsoft.com/office/officeart/2005/8/layout/vList2"/>
    <dgm:cxn modelId="{F680DE63-BED2-4BEF-A3F0-EC77E35442B6}" type="presOf" srcId="{DE6173B4-B955-4A7A-AE97-995A8C1951F9}" destId="{35FE2E91-1635-41A4-9B29-CF9F2DE98AC1}" srcOrd="0" destOrd="0" presId="urn:microsoft.com/office/officeart/2005/8/layout/vList2"/>
    <dgm:cxn modelId="{30EA687C-0A93-4E77-A81F-1E57F473A368}" type="presParOf" srcId="{E1AA033E-C26E-49EC-A487-7F0FF954227B}" destId="{35FE2E91-1635-41A4-9B29-CF9F2DE98AC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C447C-BAA1-4490-87F2-C01B91AD6F15}">
      <dsp:nvSpPr>
        <dsp:cNvPr id="0" name=""/>
        <dsp:cNvSpPr/>
      </dsp:nvSpPr>
      <dsp:spPr>
        <a:xfrm>
          <a:off x="0" y="4778"/>
          <a:ext cx="721461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It consists of 1470 rows. i.e., total entries</a:t>
          </a:r>
          <a:endParaRPr lang="en-IN" sz="1500" kern="1200"/>
        </a:p>
      </dsp:txBody>
      <dsp:txXfrm>
        <a:off x="17563" y="22341"/>
        <a:ext cx="7179490" cy="3246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EEC5E-9CDB-4991-999A-54DF6600C3C4}">
      <dsp:nvSpPr>
        <dsp:cNvPr id="0" name=""/>
        <dsp:cNvSpPr/>
      </dsp:nvSpPr>
      <dsp:spPr>
        <a:xfrm>
          <a:off x="0" y="14285"/>
          <a:ext cx="4690872" cy="617760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This graph helps us to analyze number of employees by age group in a company.</a:t>
          </a:r>
          <a:endParaRPr lang="en-IN" sz="1600" kern="1200" dirty="0"/>
        </a:p>
      </dsp:txBody>
      <dsp:txXfrm>
        <a:off x="30157" y="44442"/>
        <a:ext cx="4630558" cy="5876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07998-FFCD-4F31-8523-125D9BDB2E5F}">
      <dsp:nvSpPr>
        <dsp:cNvPr id="0" name=""/>
        <dsp:cNvSpPr/>
      </dsp:nvSpPr>
      <dsp:spPr>
        <a:xfrm>
          <a:off x="0" y="4925"/>
          <a:ext cx="3785616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This chart shows us the composition of department wise attrition .</a:t>
          </a:r>
          <a:endParaRPr lang="en-IN" sz="1600" kern="1200"/>
        </a:p>
      </dsp:txBody>
      <dsp:txXfrm>
        <a:off x="31070" y="35995"/>
        <a:ext cx="3723476" cy="5743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97B51-BEAA-4FE2-910C-CE5213612E7E}">
      <dsp:nvSpPr>
        <dsp:cNvPr id="0" name=""/>
        <dsp:cNvSpPr/>
      </dsp:nvSpPr>
      <dsp:spPr>
        <a:xfrm>
          <a:off x="0" y="0"/>
          <a:ext cx="3610466" cy="142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This chart help us to analyze the Education from which the employees leave the job most.</a:t>
          </a:r>
          <a:endParaRPr lang="en-IN" sz="2000" kern="1200" dirty="0"/>
        </a:p>
      </dsp:txBody>
      <dsp:txXfrm>
        <a:off x="69680" y="69680"/>
        <a:ext cx="3471106" cy="12880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080F4-D33B-45E3-AB5F-F8050F9647F0}">
      <dsp:nvSpPr>
        <dsp:cNvPr id="0" name=""/>
        <dsp:cNvSpPr/>
      </dsp:nvSpPr>
      <dsp:spPr>
        <a:xfrm>
          <a:off x="0" y="32616"/>
          <a:ext cx="2926080" cy="1558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This donut chart represents the attrition of employees by gender in particular age group.</a:t>
          </a:r>
          <a:endParaRPr lang="en-IN" sz="1800" kern="1200" dirty="0"/>
        </a:p>
      </dsp:txBody>
      <dsp:txXfrm>
        <a:off x="76077" y="108693"/>
        <a:ext cx="2773926" cy="140628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173AB-C0E2-49E6-B01D-4063EA7D30B3}">
      <dsp:nvSpPr>
        <dsp:cNvPr id="0" name=""/>
        <dsp:cNvSpPr/>
      </dsp:nvSpPr>
      <dsp:spPr>
        <a:xfrm>
          <a:off x="0" y="11797"/>
          <a:ext cx="4722471" cy="123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This tree map shows the composition of the active employees in Education Field</a:t>
          </a:r>
          <a:endParaRPr lang="en-IN" sz="2200" kern="1200" dirty="0"/>
        </a:p>
      </dsp:txBody>
      <dsp:txXfrm>
        <a:off x="60313" y="72110"/>
        <a:ext cx="4601845" cy="111489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A0369-BF93-4436-9EAE-30C4234D8A70}">
      <dsp:nvSpPr>
        <dsp:cNvPr id="0" name=""/>
        <dsp:cNvSpPr/>
      </dsp:nvSpPr>
      <dsp:spPr>
        <a:xfrm>
          <a:off x="0" y="13059"/>
          <a:ext cx="4641447" cy="123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smtClean="0"/>
            <a:t>This tree map shows Active Employee composition by Degree.</a:t>
          </a:r>
          <a:endParaRPr lang="en-IN" sz="2200" kern="1200"/>
        </a:p>
      </dsp:txBody>
      <dsp:txXfrm>
        <a:off x="60313" y="73372"/>
        <a:ext cx="4520821" cy="111489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0ECB5-6CF1-4155-8AD2-198809B9B943}">
      <dsp:nvSpPr>
        <dsp:cNvPr id="0" name=""/>
        <dsp:cNvSpPr/>
      </dsp:nvSpPr>
      <dsp:spPr>
        <a:xfrm>
          <a:off x="0" y="0"/>
          <a:ext cx="2734056" cy="1212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We can observe that maximum employees are from Bachelor’s degree. All the values represent the rating by no. of employees.</a:t>
          </a:r>
          <a:endParaRPr lang="en-IN" sz="1400" kern="1200" dirty="0"/>
        </a:p>
      </dsp:txBody>
      <dsp:txXfrm>
        <a:off x="59171" y="59171"/>
        <a:ext cx="2615714" cy="109377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2A901-745A-49EA-9B1A-FD21C836C7E1}">
      <dsp:nvSpPr>
        <dsp:cNvPr id="0" name=""/>
        <dsp:cNvSpPr/>
      </dsp:nvSpPr>
      <dsp:spPr>
        <a:xfrm>
          <a:off x="0" y="0"/>
          <a:ext cx="4325112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With this table we can see that there are 138 active employees do not travel.</a:t>
          </a:r>
          <a:endParaRPr lang="en-IN" sz="1600" kern="1200"/>
        </a:p>
      </dsp:txBody>
      <dsp:txXfrm>
        <a:off x="31070" y="31070"/>
        <a:ext cx="4262972" cy="5743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3CEBF-4B07-4C67-9805-3349E82C6721}">
      <dsp:nvSpPr>
        <dsp:cNvPr id="0" name=""/>
        <dsp:cNvSpPr/>
      </dsp:nvSpPr>
      <dsp:spPr>
        <a:xfrm>
          <a:off x="0" y="57892"/>
          <a:ext cx="3300984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smtClean="0"/>
            <a:t>208 who travel frequently.</a:t>
          </a:r>
          <a:endParaRPr lang="en-IN" sz="1900" kern="1200"/>
        </a:p>
      </dsp:txBody>
      <dsp:txXfrm>
        <a:off x="22246" y="80138"/>
        <a:ext cx="3256492" cy="41122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EFAF6-3E24-4010-9A74-1B583098DF8D}">
      <dsp:nvSpPr>
        <dsp:cNvPr id="0" name=""/>
        <dsp:cNvSpPr/>
      </dsp:nvSpPr>
      <dsp:spPr>
        <a:xfrm>
          <a:off x="0" y="29204"/>
          <a:ext cx="3072383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887 who travel rarely. Since the colour of that block is dark we can clearly observe the majority.</a:t>
          </a:r>
          <a:endParaRPr lang="en-IN" sz="1600" kern="1200"/>
        </a:p>
      </dsp:txBody>
      <dsp:txXfrm>
        <a:off x="55744" y="84948"/>
        <a:ext cx="2960895" cy="1030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7F30B-CA3E-4611-B321-EB0B3B6B34F9}">
      <dsp:nvSpPr>
        <dsp:cNvPr id="0" name=""/>
        <dsp:cNvSpPr/>
      </dsp:nvSpPr>
      <dsp:spPr>
        <a:xfrm>
          <a:off x="0" y="4778"/>
          <a:ext cx="6473952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There are total of 43 fields i.e., columns</a:t>
          </a:r>
          <a:endParaRPr lang="en-IN" sz="1500" kern="1200"/>
        </a:p>
      </dsp:txBody>
      <dsp:txXfrm>
        <a:off x="17563" y="22341"/>
        <a:ext cx="6438826" cy="32464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00227-4842-4DF7-9211-A84F2AF32162}">
      <dsp:nvSpPr>
        <dsp:cNvPr id="0" name=""/>
        <dsp:cNvSpPr/>
      </dsp:nvSpPr>
      <dsp:spPr>
        <a:xfrm>
          <a:off x="0" y="56268"/>
          <a:ext cx="3858768" cy="10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This bar shows that the maximum salary hike% given to employees lies b/w 13-15%</a:t>
          </a:r>
          <a:endParaRPr lang="en-IN" sz="1900" kern="1200" dirty="0"/>
        </a:p>
      </dsp:txBody>
      <dsp:txXfrm>
        <a:off x="52089" y="108357"/>
        <a:ext cx="3754590" cy="96286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C32F3-9A79-472A-A1B2-DC33186ACF27}">
      <dsp:nvSpPr>
        <dsp:cNvPr id="0" name=""/>
        <dsp:cNvSpPr/>
      </dsp:nvSpPr>
      <dsp:spPr>
        <a:xfrm>
          <a:off x="0" y="9625"/>
          <a:ext cx="2891790" cy="1735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Our Database consists of total 2 dashboards and 10 KPIs.</a:t>
          </a:r>
          <a:endParaRPr lang="en-IN" sz="2200" kern="1200" dirty="0"/>
        </a:p>
      </dsp:txBody>
      <dsp:txXfrm>
        <a:off x="0" y="9625"/>
        <a:ext cx="2891790" cy="1735074"/>
      </dsp:txXfrm>
    </dsp:sp>
    <dsp:sp modelId="{D6DDF67E-C7C9-4203-89A6-C9D7CF679510}">
      <dsp:nvSpPr>
        <dsp:cNvPr id="0" name=""/>
        <dsp:cNvSpPr/>
      </dsp:nvSpPr>
      <dsp:spPr>
        <a:xfrm>
          <a:off x="3180969" y="9625"/>
          <a:ext cx="2891790" cy="1735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smtClean="0"/>
            <a:t>We have provided the snapshot of both the databases in the next slide.</a:t>
          </a:r>
          <a:endParaRPr lang="en-IN" sz="2200" kern="1200"/>
        </a:p>
      </dsp:txBody>
      <dsp:txXfrm>
        <a:off x="3180969" y="9625"/>
        <a:ext cx="2891790" cy="1735074"/>
      </dsp:txXfrm>
    </dsp:sp>
    <dsp:sp modelId="{81BD862D-B5EC-4CAF-939F-94536F63D286}">
      <dsp:nvSpPr>
        <dsp:cNvPr id="0" name=""/>
        <dsp:cNvSpPr/>
      </dsp:nvSpPr>
      <dsp:spPr>
        <a:xfrm>
          <a:off x="6361937" y="9625"/>
          <a:ext cx="2891790" cy="1735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smtClean="0"/>
            <a:t>To access the dashboard kindly continue with tableau book.</a:t>
          </a:r>
          <a:endParaRPr lang="en-IN" sz="2200" kern="1200"/>
        </a:p>
      </dsp:txBody>
      <dsp:txXfrm>
        <a:off x="6361937" y="9625"/>
        <a:ext cx="2891790" cy="17350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3297F-D9F7-4D69-8F75-47965FCB9514}">
      <dsp:nvSpPr>
        <dsp:cNvPr id="0" name=""/>
        <dsp:cNvSpPr/>
      </dsp:nvSpPr>
      <dsp:spPr>
        <a:xfrm>
          <a:off x="0" y="150884"/>
          <a:ext cx="3172968" cy="89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We also performed descriptive stats on monthly rate and created this graph.</a:t>
          </a:r>
          <a:endParaRPr lang="en-IN" sz="1600" kern="1200"/>
        </a:p>
      </dsp:txBody>
      <dsp:txXfrm>
        <a:off x="43864" y="194748"/>
        <a:ext cx="3085240" cy="8108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60F66-8B28-43B4-B384-F3743BC9D93E}">
      <dsp:nvSpPr>
        <dsp:cNvPr id="0" name=""/>
        <dsp:cNvSpPr/>
      </dsp:nvSpPr>
      <dsp:spPr>
        <a:xfrm>
          <a:off x="0" y="123534"/>
          <a:ext cx="308152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The descriptive stats of monthly rate is shown here:</a:t>
          </a:r>
          <a:endParaRPr lang="en-IN" sz="1700" kern="1200" dirty="0"/>
        </a:p>
      </dsp:txBody>
      <dsp:txXfrm>
        <a:off x="33012" y="156546"/>
        <a:ext cx="3015504" cy="610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F90E9-B94E-402A-80B2-45F54EFF307B}">
      <dsp:nvSpPr>
        <dsp:cNvPr id="0" name=""/>
        <dsp:cNvSpPr/>
      </dsp:nvSpPr>
      <dsp:spPr>
        <a:xfrm>
          <a:off x="0" y="4535"/>
          <a:ext cx="917448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You can also fine the salary hike needed to increase salary of an employee to particular amount using Goal seek.</a:t>
          </a:r>
          <a:endParaRPr lang="en-IN" sz="2000" kern="1200" dirty="0"/>
        </a:p>
      </dsp:txBody>
      <dsp:txXfrm>
        <a:off x="38838" y="43373"/>
        <a:ext cx="9096804" cy="7179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58854-2AFD-4165-9D32-BC8C4E698B57}">
      <dsp:nvSpPr>
        <dsp:cNvPr id="0" name=""/>
        <dsp:cNvSpPr/>
      </dsp:nvSpPr>
      <dsp:spPr>
        <a:xfrm>
          <a:off x="0" y="0"/>
          <a:ext cx="9153144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We can also get the recommended salary hike based on the performance rating of the employee using forecast based on previous data.</a:t>
          </a:r>
          <a:endParaRPr lang="en-IN" sz="1900" kern="1200" dirty="0"/>
        </a:p>
      </dsp:txBody>
      <dsp:txXfrm>
        <a:off x="36896" y="36896"/>
        <a:ext cx="9079352" cy="6820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51FB8-8CDF-4529-9F13-E959447E7EA7}">
      <dsp:nvSpPr>
        <dsp:cNvPr id="0" name=""/>
        <dsp:cNvSpPr/>
      </dsp:nvSpPr>
      <dsp:spPr>
        <a:xfrm>
          <a:off x="0" y="11360"/>
          <a:ext cx="993952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smtClean="0"/>
            <a:t>We can also see some graphs based on the data.</a:t>
          </a:r>
          <a:endParaRPr lang="en-IN" sz="2600" kern="1200"/>
        </a:p>
      </dsp:txBody>
      <dsp:txXfrm>
        <a:off x="30442" y="41802"/>
        <a:ext cx="9878644" cy="5627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D60F7-04B9-4D24-B1EB-75AA1FFDBFB4}">
      <dsp:nvSpPr>
        <dsp:cNvPr id="0" name=""/>
        <dsp:cNvSpPr/>
      </dsp:nvSpPr>
      <dsp:spPr>
        <a:xfrm>
          <a:off x="0" y="122804"/>
          <a:ext cx="4511042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smtClean="0"/>
            <a:t>T-Test is a statistical test used to determine if there is a significant difference b/w the mean of two groups.</a:t>
          </a:r>
          <a:endParaRPr lang="en-IN" sz="1700" kern="1200"/>
        </a:p>
      </dsp:txBody>
      <dsp:txXfrm>
        <a:off x="46606" y="169410"/>
        <a:ext cx="4417830" cy="8615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E2E91-1635-41A4-9B29-CF9F2DE98AC1}">
      <dsp:nvSpPr>
        <dsp:cNvPr id="0" name=""/>
        <dsp:cNvSpPr/>
      </dsp:nvSpPr>
      <dsp:spPr>
        <a:xfrm>
          <a:off x="0" y="0"/>
          <a:ext cx="2898648" cy="1213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In order for the test being significant the value of these two P tails should be less than 0.05.</a:t>
          </a:r>
          <a:endParaRPr lang="en-IN" sz="1700" kern="1200" dirty="0"/>
        </a:p>
      </dsp:txBody>
      <dsp:txXfrm>
        <a:off x="59228" y="59228"/>
        <a:ext cx="2780192" cy="1094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69F2-DEF3-41FC-92A8-C8E462A402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135-A2E0-4B07-BE24-13EA6F6D64E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9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69F2-DEF3-41FC-92A8-C8E462A402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135-A2E0-4B07-BE24-13EA6F6D6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75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69F2-DEF3-41FC-92A8-C8E462A402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135-A2E0-4B07-BE24-13EA6F6D6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6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69F2-DEF3-41FC-92A8-C8E462A402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135-A2E0-4B07-BE24-13EA6F6D64E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13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69F2-DEF3-41FC-92A8-C8E462A402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135-A2E0-4B07-BE24-13EA6F6D6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7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69F2-DEF3-41FC-92A8-C8E462A402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135-A2E0-4B07-BE24-13EA6F6D64E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65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69F2-DEF3-41FC-92A8-C8E462A402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135-A2E0-4B07-BE24-13EA6F6D6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99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69F2-DEF3-41FC-92A8-C8E462A402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135-A2E0-4B07-BE24-13EA6F6D6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75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69F2-DEF3-41FC-92A8-C8E462A402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135-A2E0-4B07-BE24-13EA6F6D6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20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69F2-DEF3-41FC-92A8-C8E462A402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135-A2E0-4B07-BE24-13EA6F6D6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45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69F2-DEF3-41FC-92A8-C8E462A402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135-A2E0-4B07-BE24-13EA6F6D6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1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69F2-DEF3-41FC-92A8-C8E462A402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135-A2E0-4B07-BE24-13EA6F6D6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60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69F2-DEF3-41FC-92A8-C8E462A402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135-A2E0-4B07-BE24-13EA6F6D6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69F2-DEF3-41FC-92A8-C8E462A402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135-A2E0-4B07-BE24-13EA6F6D6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69F2-DEF3-41FC-92A8-C8E462A402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135-A2E0-4B07-BE24-13EA6F6D6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31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69F2-DEF3-41FC-92A8-C8E462A402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135-A2E0-4B07-BE24-13EA6F6D6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0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69F2-DEF3-41FC-92A8-C8E462A402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135-A2E0-4B07-BE24-13EA6F6D6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5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0869F2-DEF3-41FC-92A8-C8E462A4023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E09135-A2E0-4B07-BE24-13EA6F6D6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31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microsoft.com/office/2007/relationships/diagramDrawing" Target="../diagrams/drawing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openxmlformats.org/officeDocument/2006/relationships/diagramColors" Target="../diagrams/colors1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11" Type="http://schemas.openxmlformats.org/officeDocument/2006/relationships/diagramQuickStyle" Target="../diagrams/quickStyle15.xml"/><Relationship Id="rId5" Type="http://schemas.openxmlformats.org/officeDocument/2006/relationships/diagramQuickStyle" Target="../diagrams/quickStyle14.xml"/><Relationship Id="rId10" Type="http://schemas.openxmlformats.org/officeDocument/2006/relationships/diagramLayout" Target="../diagrams/layout15.xml"/><Relationship Id="rId4" Type="http://schemas.openxmlformats.org/officeDocument/2006/relationships/diagramLayout" Target="../diagrams/layout14.xml"/><Relationship Id="rId9" Type="http://schemas.openxmlformats.org/officeDocument/2006/relationships/diagramData" Target="../diagrams/data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3" Type="http://schemas.openxmlformats.org/officeDocument/2006/relationships/image" Target="../media/image25.png"/><Relationship Id="rId7" Type="http://schemas.openxmlformats.org/officeDocument/2006/relationships/diagramLayout" Target="../diagrams/layout1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6.xml"/><Relationship Id="rId5" Type="http://schemas.openxmlformats.org/officeDocument/2006/relationships/image" Target="../media/image27.png"/><Relationship Id="rId10" Type="http://schemas.microsoft.com/office/2007/relationships/diagramDrawing" Target="../diagrams/drawing16.xml"/><Relationship Id="rId4" Type="http://schemas.openxmlformats.org/officeDocument/2006/relationships/image" Target="../media/image26.png"/><Relationship Id="rId9" Type="http://schemas.openxmlformats.org/officeDocument/2006/relationships/diagramColors" Target="../diagrams/colors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13" Type="http://schemas.openxmlformats.org/officeDocument/2006/relationships/diagramData" Target="../diagrams/data19.xml"/><Relationship Id="rId18" Type="http://schemas.openxmlformats.org/officeDocument/2006/relationships/image" Target="../media/image29.png"/><Relationship Id="rId3" Type="http://schemas.openxmlformats.org/officeDocument/2006/relationships/diagramData" Target="../diagrams/data17.xml"/><Relationship Id="rId21" Type="http://schemas.openxmlformats.org/officeDocument/2006/relationships/diagramQuickStyle" Target="../diagrams/quickStyle20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17" Type="http://schemas.microsoft.com/office/2007/relationships/diagramDrawing" Target="../diagrams/drawing19.xml"/><Relationship Id="rId2" Type="http://schemas.openxmlformats.org/officeDocument/2006/relationships/image" Target="../media/image28.png"/><Relationship Id="rId16" Type="http://schemas.openxmlformats.org/officeDocument/2006/relationships/diagramColors" Target="../diagrams/colors19.xml"/><Relationship Id="rId20" Type="http://schemas.openxmlformats.org/officeDocument/2006/relationships/diagramLayout" Target="../diagrams/layout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5" Type="http://schemas.openxmlformats.org/officeDocument/2006/relationships/diagramQuickStyle" Target="../diagrams/quickStyle19.xml"/><Relationship Id="rId23" Type="http://schemas.microsoft.com/office/2007/relationships/diagramDrawing" Target="../diagrams/drawing20.xml"/><Relationship Id="rId10" Type="http://schemas.openxmlformats.org/officeDocument/2006/relationships/diagramQuickStyle" Target="../diagrams/quickStyle18.xml"/><Relationship Id="rId19" Type="http://schemas.openxmlformats.org/officeDocument/2006/relationships/diagramData" Target="../diagrams/data20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Relationship Id="rId14" Type="http://schemas.openxmlformats.org/officeDocument/2006/relationships/diagramLayout" Target="../diagrams/layout19.xml"/><Relationship Id="rId22" Type="http://schemas.openxmlformats.org/officeDocument/2006/relationships/diagramColors" Target="../diagrams/colors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4.png"/><Relationship Id="rId18" Type="http://schemas.microsoft.com/office/2007/relationships/diagramDrawing" Target="../diagrams/drawing3.xml"/><Relationship Id="rId3" Type="http://schemas.openxmlformats.org/officeDocument/2006/relationships/diagramData" Target="../diagrams/data1.xml"/><Relationship Id="rId21" Type="http://schemas.openxmlformats.org/officeDocument/2006/relationships/diagramQuickStyle" Target="../diagrams/quickStyle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QuickStyle" Target="../diagrams/quickStyle2.xml"/><Relationship Id="rId19" Type="http://schemas.openxmlformats.org/officeDocument/2006/relationships/diagramData" Target="../diagrams/data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diagramDrawing" Target="../diagrams/drawing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diagramColors" Target="../diagrams/colors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diagramQuickStyle" Target="../diagrams/quickStyle6.xml"/><Relationship Id="rId5" Type="http://schemas.openxmlformats.org/officeDocument/2006/relationships/diagramQuickStyle" Target="../diagrams/quickStyle5.xml"/><Relationship Id="rId10" Type="http://schemas.openxmlformats.org/officeDocument/2006/relationships/diagramLayout" Target="../diagrams/layout6.xml"/><Relationship Id="rId4" Type="http://schemas.openxmlformats.org/officeDocument/2006/relationships/diagramLayout" Target="../diagrams/layout5.xml"/><Relationship Id="rId9" Type="http://schemas.openxmlformats.org/officeDocument/2006/relationships/diagramData" Target="../diagrams/data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9.xml"/><Relationship Id="rId7" Type="http://schemas.openxmlformats.org/officeDocument/2006/relationships/image" Target="../media/image8.png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8.xml"/><Relationship Id="rId10" Type="http://schemas.openxmlformats.org/officeDocument/2006/relationships/image" Target="../media/image11.png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0.png"/><Relationship Id="rId1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44"/>
            <a:ext cx="4709160" cy="26489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9946" y="2420303"/>
            <a:ext cx="8727069" cy="397031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Presentation By:   UJJWAL CHATURVEDI</a:t>
            </a:r>
          </a:p>
          <a:p>
            <a:pPr algn="just"/>
            <a:r>
              <a:rPr 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Batch: DA/DS 21</a:t>
            </a:r>
          </a:p>
          <a:p>
            <a:pPr algn="just"/>
            <a:r>
              <a:rPr 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Subject: Tableau</a:t>
            </a:r>
          </a:p>
          <a:p>
            <a:pPr algn="just"/>
            <a:r>
              <a:rPr 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Topic: HR DATABASE</a:t>
            </a:r>
          </a:p>
          <a:p>
            <a:pPr algn="just"/>
            <a:endParaRPr lang="en-US" sz="36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r>
              <a:rPr lang="en-US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Faculity</a:t>
            </a:r>
            <a:r>
              <a:rPr 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: Aryan </a:t>
            </a:r>
            <a:r>
              <a:rPr lang="en-US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</a:t>
            </a:r>
            <a:r>
              <a:rPr lang="en-US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ijayvargiya</a:t>
            </a:r>
            <a:r>
              <a:rPr 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Sir</a:t>
            </a:r>
            <a:endParaRPr 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r>
              <a:rPr 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Presented to: DR. ASHISH </a:t>
            </a:r>
            <a:r>
              <a:rPr 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SIR</a:t>
            </a:r>
          </a:p>
        </p:txBody>
      </p:sp>
    </p:spTree>
    <p:extLst>
      <p:ext uri="{BB962C8B-B14F-4D97-AF65-F5344CB8AC3E}">
        <p14:creationId xmlns:p14="http://schemas.microsoft.com/office/powerpoint/2010/main" val="429130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0239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15984" y="457200"/>
            <a:ext cx="317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table shows us the job satisfaction rating of every employee in different job roles.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5984" y="2066544"/>
            <a:ext cx="2798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Column wise we can se total number of employee in particular rating sector where as row wise we can see total employee in job role.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8517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44129166"/>
              </p:ext>
            </p:extLst>
          </p:nvPr>
        </p:nvGraphicFramePr>
        <p:xfrm>
          <a:off x="8291291" y="5040000"/>
          <a:ext cx="3610466" cy="165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31484" y="2395959"/>
            <a:ext cx="2847372" cy="1477328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This chart shows that the employees from the B.Tech background leave the job most.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9884780" y="1632031"/>
            <a:ext cx="370390" cy="76392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8689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3" y="155448"/>
            <a:ext cx="11070077" cy="6199632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70133409"/>
              </p:ext>
            </p:extLst>
          </p:nvPr>
        </p:nvGraphicFramePr>
        <p:xfrm>
          <a:off x="8494776" y="246888"/>
          <a:ext cx="2926080" cy="1591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925" y="4564704"/>
            <a:ext cx="1933845" cy="819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483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509"/>
            <a:ext cx="12192000" cy="6982509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51757139"/>
              </p:ext>
            </p:extLst>
          </p:nvPr>
        </p:nvGraphicFramePr>
        <p:xfrm>
          <a:off x="3946966" y="2349660"/>
          <a:ext cx="4722471" cy="1284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255"/>
            <a:ext cx="12192000" cy="6958312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55450621"/>
              </p:ext>
            </p:extLst>
          </p:nvPr>
        </p:nvGraphicFramePr>
        <p:xfrm>
          <a:off x="3275635" y="2951544"/>
          <a:ext cx="4641448" cy="126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56484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" y="0"/>
            <a:ext cx="8683222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380" y="75732"/>
            <a:ext cx="2405196" cy="155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629" y="2006817"/>
            <a:ext cx="1871467" cy="4775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96" y="2330509"/>
            <a:ext cx="1857634" cy="971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13294571"/>
              </p:ext>
            </p:extLst>
          </p:nvPr>
        </p:nvGraphicFramePr>
        <p:xfrm>
          <a:off x="4050792" y="960120"/>
          <a:ext cx="2734056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2898648" y="1698784"/>
            <a:ext cx="1152144" cy="11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16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1" y="298422"/>
            <a:ext cx="2162477" cy="1305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>
            <a:off x="2194560" y="950975"/>
            <a:ext cx="5074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2203704" y="1252728"/>
            <a:ext cx="5111496" cy="15544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2203704" y="1417320"/>
            <a:ext cx="6089904" cy="370332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25773360"/>
              </p:ext>
            </p:extLst>
          </p:nvPr>
        </p:nvGraphicFramePr>
        <p:xfrm>
          <a:off x="7315200" y="791063"/>
          <a:ext cx="4325112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835875503"/>
              </p:ext>
            </p:extLst>
          </p:nvPr>
        </p:nvGraphicFramePr>
        <p:xfrm>
          <a:off x="7315200" y="2697480"/>
          <a:ext cx="3300984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873341572"/>
              </p:ext>
            </p:extLst>
          </p:nvPr>
        </p:nvGraphicFramePr>
        <p:xfrm>
          <a:off x="8293608" y="4855464"/>
          <a:ext cx="3072384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" y="0"/>
            <a:ext cx="11921218" cy="6858000"/>
          </a:xfrm>
          <a:prstGeom prst="rect">
            <a:avLst/>
          </a:prstGeom>
        </p:spPr>
      </p:pic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349285510"/>
              </p:ext>
            </p:extLst>
          </p:nvPr>
        </p:nvGraphicFramePr>
        <p:xfrm>
          <a:off x="7315200" y="950974"/>
          <a:ext cx="3858768" cy="117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7296912" y="1527048"/>
            <a:ext cx="18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379976" y="1527048"/>
            <a:ext cx="292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50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15" grpId="0">
        <p:bldAsOne/>
      </p:bldGraphic>
      <p:bldGraphic spid="17" grpId="0">
        <p:bldAsOne/>
      </p:bldGraphic>
      <p:bldGraphic spid="19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74473666"/>
              </p:ext>
            </p:extLst>
          </p:nvPr>
        </p:nvGraphicFramePr>
        <p:xfrm>
          <a:off x="978408" y="576072"/>
          <a:ext cx="9253728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ight Arrow 3"/>
          <p:cNvSpPr/>
          <p:nvPr/>
        </p:nvSpPr>
        <p:spPr>
          <a:xfrm rot="5400000">
            <a:off x="4864608" y="4590288"/>
            <a:ext cx="1929384" cy="178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4895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27366" cy="68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03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" y="0"/>
            <a:ext cx="12152873" cy="688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8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2657" y="507118"/>
            <a:ext cx="323678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</a:t>
            </a:r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3504" y="507118"/>
            <a:ext cx="9144" cy="830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01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1248" y="484632"/>
            <a:ext cx="2266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Objective: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8407" y="2697480"/>
            <a:ext cx="9006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main objective of </a:t>
            </a:r>
            <a:r>
              <a:rPr lang="en-US" dirty="0"/>
              <a:t>o</a:t>
            </a:r>
            <a:r>
              <a:rPr lang="en-US" dirty="0" smtClean="0"/>
              <a:t>ur analysis is to find the attrition rate and count by various aspects.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analysis is done based on both the attrition as well as the active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see which sector have the most active employees, attrition counts and their age so that we can make required recruitments and necessary steps can be taken.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978407" y="1463040"/>
            <a:ext cx="934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database is an HR data for some random company. It has been extracted taken from a random site. It consists of many columns such as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527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578"/>
            <a:ext cx="12192000" cy="47108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37160"/>
            <a:ext cx="1049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This is how our excel database looks like: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684116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80" y="527850"/>
            <a:ext cx="2729968" cy="655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Diagram 3"/>
          <p:cNvGraphicFramePr/>
          <p:nvPr/>
        </p:nvGraphicFramePr>
        <p:xfrm>
          <a:off x="987552" y="2615184"/>
          <a:ext cx="721461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877056" y="1591056"/>
          <a:ext cx="647395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 flipV="1">
            <a:off x="3355848" y="1183751"/>
            <a:ext cx="530352" cy="443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261872" y="1183751"/>
            <a:ext cx="994168" cy="142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10144" cy="6867692"/>
          </a:xfrm>
          <a:prstGeom prst="rect">
            <a:avLst/>
          </a:prstGeom>
        </p:spPr>
      </p:pic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609658118"/>
              </p:ext>
            </p:extLst>
          </p:nvPr>
        </p:nvGraphicFramePr>
        <p:xfrm>
          <a:off x="4654296" y="527850"/>
          <a:ext cx="3172968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457280003"/>
              </p:ext>
            </p:extLst>
          </p:nvPr>
        </p:nvGraphicFramePr>
        <p:xfrm>
          <a:off x="4773168" y="2843784"/>
          <a:ext cx="3081528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144" y="0"/>
            <a:ext cx="4181856" cy="4710208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endCxn id="17" idx="1"/>
          </p:cNvCxnSpPr>
          <p:nvPr/>
        </p:nvCxnSpPr>
        <p:spPr>
          <a:xfrm flipV="1">
            <a:off x="6629400" y="2355104"/>
            <a:ext cx="1380744" cy="644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89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  <p:bldGraphic spid="14" grpId="0">
        <p:bldAsOne/>
      </p:bldGraphic>
      <p:bldGraphic spid="16" grpId="0">
        <p:bldAsOne/>
      </p:bldGraphic>
      <p:bldGraphic spid="16" grpId="1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44"/>
            <a:ext cx="8876584" cy="224028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1379296"/>
              </p:ext>
            </p:extLst>
          </p:nvPr>
        </p:nvGraphicFramePr>
        <p:xfrm>
          <a:off x="0" y="2304288"/>
          <a:ext cx="9174480" cy="804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7290"/>
            <a:ext cx="8991497" cy="1886229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17685485"/>
              </p:ext>
            </p:extLst>
          </p:nvPr>
        </p:nvGraphicFramePr>
        <p:xfrm>
          <a:off x="0" y="5470117"/>
          <a:ext cx="9153144" cy="1069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654329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649224" y="347472"/>
          <a:ext cx="9939528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8358">
            <a:off x="1074971" y="2076022"/>
            <a:ext cx="5744377" cy="340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5250">
            <a:off x="3393930" y="2218358"/>
            <a:ext cx="5696745" cy="340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0415">
            <a:off x="2569116" y="1892760"/>
            <a:ext cx="5687219" cy="3419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9659">
            <a:off x="2041451" y="1954681"/>
            <a:ext cx="5582429" cy="3296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96">
            <a:off x="2198704" y="1923263"/>
            <a:ext cx="6782301" cy="34939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33" cy="6281928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/>
        </p:nvGraphicFramePr>
        <p:xfrm>
          <a:off x="6242302" y="1528857"/>
          <a:ext cx="4511042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861422667"/>
              </p:ext>
            </p:extLst>
          </p:nvPr>
        </p:nvGraphicFramePr>
        <p:xfrm>
          <a:off x="2747167" y="4079352"/>
          <a:ext cx="2898648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5654394" y="4599432"/>
            <a:ext cx="1485104" cy="27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54394" y="5063570"/>
            <a:ext cx="1485104" cy="398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603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619" y="2967335"/>
            <a:ext cx="117727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Heading on to tableau we will see: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2469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6-04 1014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173"/>
            <a:ext cx="12192000" cy="6920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08447961"/>
              </p:ext>
            </p:extLst>
          </p:nvPr>
        </p:nvGraphicFramePr>
        <p:xfrm>
          <a:off x="7141464" y="210312"/>
          <a:ext cx="469087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24" y="1053516"/>
            <a:ext cx="1933845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0049256" y="3035808"/>
            <a:ext cx="189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bin is provided so that we can adjust the age gap in graph.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7893" y="1169043"/>
            <a:ext cx="2500132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We can see that most of the employees are b/w 33-35.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5000264" y="694482"/>
            <a:ext cx="717629" cy="9362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252" y="5568676"/>
            <a:ext cx="3565004" cy="9233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We can also see that about 5 of the employee are about 60 and hence it is their retiring age.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10049256" y="6030341"/>
            <a:ext cx="1675898" cy="4616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906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8" grpId="0"/>
      <p:bldP spid="9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61"/>
            <a:ext cx="12192000" cy="68251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661" y="2036754"/>
            <a:ext cx="1933845" cy="102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Diagram 4"/>
          <p:cNvGraphicFramePr/>
          <p:nvPr/>
        </p:nvGraphicFramePr>
        <p:xfrm>
          <a:off x="8174736" y="758952"/>
          <a:ext cx="3785616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06840" y="3465576"/>
            <a:ext cx="318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legend tells us which color represents which department.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664" y="5253213"/>
            <a:ext cx="223391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About 56.12% of attrition is from R&amp;D department.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3576577" y="5253213"/>
            <a:ext cx="1805651" cy="4616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72150" cy="68580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01610" y="431967"/>
            <a:ext cx="385436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This chat about 59.37% of the active employees are male and 40.63% are female.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128795" y="717630"/>
            <a:ext cx="98385" cy="17246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95281" y="1018572"/>
            <a:ext cx="625034" cy="16933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73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8" grpId="0" animBg="1"/>
      <p:bldP spid="16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160</TotalTime>
  <Words>618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shristi shrivastav</dc:creator>
  <cp:lastModifiedBy>shristi shrivastav</cp:lastModifiedBy>
  <cp:revision>8</cp:revision>
  <dcterms:created xsi:type="dcterms:W3CDTF">2024-06-04T08:11:21Z</dcterms:created>
  <dcterms:modified xsi:type="dcterms:W3CDTF">2024-06-06T13:41:38Z</dcterms:modified>
</cp:coreProperties>
</file>