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8" r:id="rId2"/>
    <p:sldId id="260" r:id="rId3"/>
    <p:sldId id="263" r:id="rId4"/>
    <p:sldId id="264" r:id="rId5"/>
    <p:sldId id="266" r:id="rId6"/>
    <p:sldId id="267" r:id="rId7"/>
    <p:sldId id="268" r:id="rId8"/>
    <p:sldId id="269" r:id="rId9"/>
    <p:sldId id="265" r:id="rId10"/>
  </p:sldIdLst>
  <p:sldSz cx="9144000" cy="5143500" type="screen16x9"/>
  <p:notesSz cx="6858000" cy="9144000"/>
  <p:embeddedFontLst>
    <p:embeddedFont>
      <p:font typeface="Montserrat" panose="000005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234695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87cbce0dd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87cbce0dd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7888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652077f30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652077f30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7961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652077f30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652077f30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1879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652077f30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652077f30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989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652077f30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652077f30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4600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652077f30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652077f30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1960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652077f30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652077f30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1689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652077f30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652077f30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1150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52077f30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652077f30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140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pixabay.com/en/geometry-mathematics-cube-1023843/" TargetMode="Externa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5"/>
          <p:cNvPicPr preferRelativeResize="0"/>
          <p:nvPr/>
        </p:nvPicPr>
        <p:blipFill rotWithShape="1">
          <a:blip r:embed="rId3">
            <a:alphaModFix/>
          </a:blip>
          <a:srcRect t="1312" b="8758"/>
          <a:stretch/>
        </p:blipFill>
        <p:spPr>
          <a:xfrm>
            <a:off x="562550" y="0"/>
            <a:ext cx="8581473" cy="5143501"/>
          </a:xfrm>
          <a:prstGeom prst="rect">
            <a:avLst/>
          </a:prstGeom>
          <a:noFill/>
          <a:ln>
            <a:noFill/>
          </a:ln>
        </p:spPr>
      </p:pic>
      <p:pic>
        <p:nvPicPr>
          <p:cNvPr id="3" name="Picture 2" descr="A close-up of several geometric shapes&#10;&#10;Description automatically generated">
            <a:extLst>
              <a:ext uri="{FF2B5EF4-FFF2-40B4-BE49-F238E27FC236}">
                <a16:creationId xmlns:a16="http://schemas.microsoft.com/office/drawing/2014/main" id="{DEA461B2-55A8-8050-C8D7-5DBBAE1D792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0" y="9525"/>
            <a:ext cx="9144000" cy="5124450"/>
          </a:xfrm>
          <a:prstGeom prst="rect">
            <a:avLst/>
          </a:prstGeom>
        </p:spPr>
      </p:pic>
      <p:sp>
        <p:nvSpPr>
          <p:cNvPr id="75" name="Google Shape;75;p15"/>
          <p:cNvSpPr/>
          <p:nvPr/>
        </p:nvSpPr>
        <p:spPr>
          <a:xfrm>
            <a:off x="21925" y="3443625"/>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txBox="1">
            <a:spLocks noGrp="1"/>
          </p:cNvSpPr>
          <p:nvPr>
            <p:ph type="ctrTitle"/>
          </p:nvPr>
        </p:nvSpPr>
        <p:spPr>
          <a:xfrm>
            <a:off x="1898826" y="3896925"/>
            <a:ext cx="6085074" cy="793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3200" b="1" dirty="0">
                <a:solidFill>
                  <a:schemeClr val="bg1"/>
                </a:solidFill>
              </a:rPr>
              <a:t>Graph Theory: Applications and Examples</a:t>
            </a:r>
            <a:endParaRPr sz="3200" b="1" dirty="0">
              <a:solidFill>
                <a:schemeClr val="bg1"/>
              </a:solidFill>
              <a:latin typeface="Montserrat"/>
              <a:ea typeface="Montserrat"/>
              <a:cs typeface="Montserrat"/>
              <a:sym typeface="Montserrat"/>
            </a:endParaRPr>
          </a:p>
        </p:txBody>
      </p:sp>
      <p:pic>
        <p:nvPicPr>
          <p:cNvPr id="78" name="Google Shape;78;p15"/>
          <p:cNvPicPr preferRelativeResize="0"/>
          <p:nvPr/>
        </p:nvPicPr>
        <p:blipFill>
          <a:blip r:embed="rId6">
            <a:alphaModFix/>
            <a:biLevel thresh="75000"/>
          </a:blip>
          <a:stretch>
            <a:fillRect/>
          </a:stretch>
        </p:blipFill>
        <p:spPr>
          <a:xfrm>
            <a:off x="7983900" y="197150"/>
            <a:ext cx="819032" cy="656400"/>
          </a:xfrm>
          <a:prstGeom prst="rect">
            <a:avLst/>
          </a:prstGeom>
          <a:noFill/>
          <a:ln>
            <a:noFill/>
          </a:ln>
        </p:spPr>
      </p:pic>
      <p:pic>
        <p:nvPicPr>
          <p:cNvPr id="79" name="Google Shape;79;p15"/>
          <p:cNvPicPr preferRelativeResize="0"/>
          <p:nvPr/>
        </p:nvPicPr>
        <p:blipFill>
          <a:blip r:embed="rId7">
            <a:alphaModFix/>
          </a:blip>
          <a:stretch>
            <a:fillRect/>
          </a:stretch>
        </p:blipFill>
        <p:spPr>
          <a:xfrm>
            <a:off x="-10" y="0"/>
            <a:ext cx="3182119" cy="5143501"/>
          </a:xfrm>
          <a:prstGeom prst="rect">
            <a:avLst/>
          </a:prstGeom>
          <a:noFill/>
          <a:ln>
            <a:noFill/>
          </a:ln>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4" name="TextBox 3">
            <a:extLst>
              <a:ext uri="{FF2B5EF4-FFF2-40B4-BE49-F238E27FC236}">
                <a16:creationId xmlns:a16="http://schemas.microsoft.com/office/drawing/2014/main" id="{453D8772-E2F5-C15B-92DA-79AD5D678979}"/>
              </a:ext>
            </a:extLst>
          </p:cNvPr>
          <p:cNvSpPr txBox="1"/>
          <p:nvPr/>
        </p:nvSpPr>
        <p:spPr>
          <a:xfrm>
            <a:off x="-12" y="109851"/>
            <a:ext cx="2974860" cy="954107"/>
          </a:xfrm>
          <a:prstGeom prst="rect">
            <a:avLst/>
          </a:prstGeom>
          <a:noFill/>
        </p:spPr>
        <p:txBody>
          <a:bodyPr wrap="square" rtlCol="0">
            <a:spAutoFit/>
          </a:bodyPr>
          <a:lstStyle/>
          <a:p>
            <a:r>
              <a:rPr lang="en-IN" sz="2800" dirty="0"/>
              <a:t>By:- Ujjwal Patle</a:t>
            </a:r>
          </a:p>
          <a:p>
            <a:r>
              <a:rPr lang="en-IN" sz="2800" dirty="0"/>
              <a:t>B(58)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a:spLocks noGrp="1"/>
          </p:cNvSpPr>
          <p:nvPr>
            <p:ph type="title" idx="4294967295"/>
          </p:nvPr>
        </p:nvSpPr>
        <p:spPr>
          <a:xfrm>
            <a:off x="1244101" y="849075"/>
            <a:ext cx="7367848" cy="761700"/>
          </a:xfrm>
          <a:prstGeom prst="rect">
            <a:avLst/>
          </a:prstGeom>
        </p:spPr>
        <p:txBody>
          <a:bodyPr spcFirstLastPara="1" wrap="square" lIns="91425" tIns="91425" rIns="91425" bIns="91425" anchor="ctr" anchorCtr="0">
            <a:noAutofit/>
          </a:bodyPr>
          <a:lstStyle/>
          <a:p>
            <a:r>
              <a:rPr lang="en-US" sz="1800" b="1" dirty="0">
                <a:effectLst/>
              </a:rPr>
              <a:t>Introduction to Graph Theory</a:t>
            </a:r>
            <a:br>
              <a:rPr lang="en-US" sz="1600" b="1" dirty="0"/>
            </a:br>
            <a:r>
              <a:rPr lang="en-US" sz="1600" dirty="0">
                <a:effectLst/>
              </a:rPr>
              <a:t>Graph theory is a branch of mathematics that deals with the study of graphs, which are mathematical structures used to model pairwise relations between objects.</a:t>
            </a:r>
            <a:endParaRPr lang="en-US" sz="1600" dirty="0"/>
          </a:p>
        </p:txBody>
      </p:sp>
      <p:sp>
        <p:nvSpPr>
          <p:cNvPr id="95" name="Google Shape;95;p17"/>
          <p:cNvSpPr txBox="1">
            <a:spLocks noGrp="1"/>
          </p:cNvSpPr>
          <p:nvPr>
            <p:ph type="body" idx="4294967295"/>
          </p:nvPr>
        </p:nvSpPr>
        <p:spPr>
          <a:xfrm>
            <a:off x="1244101" y="1830125"/>
            <a:ext cx="7233660" cy="2464300"/>
          </a:xfrm>
          <a:prstGeom prst="rect">
            <a:avLst/>
          </a:prstGeom>
        </p:spPr>
        <p:txBody>
          <a:bodyPr spcFirstLastPara="1" wrap="square" lIns="91425" tIns="91425" rIns="91425" bIns="91425" anchor="t" anchorCtr="0">
            <a:normAutofit fontScale="85000" lnSpcReduction="10000"/>
          </a:bodyPr>
          <a:lstStyle/>
          <a:p>
            <a:pPr algn="just"/>
            <a:r>
              <a:rPr lang="en-US" sz="1900" b="1" dirty="0">
                <a:effectLst/>
              </a:rPr>
              <a:t>Applications of Graph Theory</a:t>
            </a:r>
            <a:endParaRPr lang="en-US" sz="1900" b="1" dirty="0"/>
          </a:p>
          <a:p>
            <a:pPr algn="just">
              <a:buFont typeface="Arial" panose="020B0604020202020204" pitchFamily="34" charset="0"/>
              <a:buChar char="•"/>
            </a:pPr>
            <a:r>
              <a:rPr lang="en-US" sz="1400" dirty="0">
                <a:effectLst/>
              </a:rPr>
              <a:t>Social Networks: Graph theory can be used to analyze and model social networks, such as Facebook and Twitter, to study the spread of information and influence among individuals.</a:t>
            </a:r>
          </a:p>
          <a:p>
            <a:pPr algn="just">
              <a:buFont typeface="Arial" panose="020B0604020202020204" pitchFamily="34" charset="0"/>
              <a:buChar char="•"/>
            </a:pPr>
            <a:r>
              <a:rPr lang="en-US" sz="1400" dirty="0">
                <a:effectLst/>
              </a:rPr>
              <a:t>Transportation Networks: Graph theory can be used to model and optimize transportation networks, such as road and air traffic, to improve efficiency and reduce congestion.</a:t>
            </a:r>
          </a:p>
          <a:p>
            <a:pPr algn="just">
              <a:buFont typeface="Arial" panose="020B0604020202020204" pitchFamily="34" charset="0"/>
              <a:buChar char="•"/>
            </a:pPr>
            <a:r>
              <a:rPr lang="en-US" sz="1400" dirty="0">
                <a:effectLst/>
              </a:rPr>
              <a:t>Electrical Networks: Graph theory can be used to model and analyze electrical networks, such as power grids and communication networks, to ensure reliable and efficient operation.</a:t>
            </a:r>
          </a:p>
          <a:p>
            <a:pPr algn="just">
              <a:buFont typeface="Arial" panose="020B0604020202020204" pitchFamily="34" charset="0"/>
              <a:buChar char="•"/>
            </a:pPr>
            <a:r>
              <a:rPr lang="en-US" sz="1400" dirty="0">
                <a:effectLst/>
              </a:rPr>
              <a:t>Optimization Problems: Graph theory can be used to solve optimization problems, such as the traveling salesman problem and the maximum flow problem, to find the most efficient solutions.</a:t>
            </a:r>
          </a:p>
          <a:p>
            <a:pPr algn="just">
              <a:buFont typeface="Arial" panose="020B0604020202020204" pitchFamily="34" charset="0"/>
              <a:buChar char="•"/>
            </a:pPr>
            <a:r>
              <a:rPr lang="en-US" sz="1400" dirty="0">
                <a:effectLst/>
              </a:rPr>
              <a:t>Computer Science Applications: Graph theory can be used in various computer science applications, such as network routing, database management, and software engineering.</a:t>
            </a:r>
          </a:p>
        </p:txBody>
      </p:sp>
      <p:pic>
        <p:nvPicPr>
          <p:cNvPr id="96" name="Google Shape;96;p17"/>
          <p:cNvPicPr preferRelativeResize="0"/>
          <p:nvPr/>
        </p:nvPicPr>
        <p:blipFill>
          <a:blip r:embed="rId3">
            <a:alphaModFix/>
          </a:blip>
          <a:stretch>
            <a:fillRect/>
          </a:stretch>
        </p:blipFill>
        <p:spPr>
          <a:xfrm>
            <a:off x="8410667" y="0"/>
            <a:ext cx="733358" cy="5143501"/>
          </a:xfrm>
          <a:prstGeom prst="rect">
            <a:avLst/>
          </a:prstGeom>
          <a:noFill/>
          <a:ln>
            <a:noFill/>
          </a:ln>
        </p:spPr>
      </p:pic>
      <p:pic>
        <p:nvPicPr>
          <p:cNvPr id="97" name="Google Shape;97;p17"/>
          <p:cNvPicPr preferRelativeResize="0"/>
          <p:nvPr/>
        </p:nvPicPr>
        <p:blipFill>
          <a:blip r:embed="rId4">
            <a:alphaModFix/>
          </a:blip>
          <a:stretch>
            <a:fillRect/>
          </a:stretch>
        </p:blipFill>
        <p:spPr>
          <a:xfrm>
            <a:off x="357975" y="197150"/>
            <a:ext cx="819032" cy="656400"/>
          </a:xfrm>
          <a:prstGeom prst="rect">
            <a:avLst/>
          </a:prstGeom>
          <a:noFill/>
          <a:ln>
            <a:noFill/>
          </a:ln>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idx="4294967295"/>
          </p:nvPr>
        </p:nvSpPr>
        <p:spPr>
          <a:xfrm>
            <a:off x="1405975" y="445025"/>
            <a:ext cx="3315600" cy="76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IN" b="1" dirty="0"/>
              <a:t>Social Networks</a:t>
            </a:r>
            <a:endParaRPr b="1" dirty="0">
              <a:latin typeface="Montserrat"/>
              <a:ea typeface="Montserrat"/>
              <a:cs typeface="Montserrat"/>
              <a:sym typeface="Montserrat"/>
            </a:endParaRPr>
          </a:p>
        </p:txBody>
      </p:sp>
      <p:sp>
        <p:nvSpPr>
          <p:cNvPr id="120" name="Google Shape;120;p20"/>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rmAutofit fontScale="85000" lnSpcReduction="10000"/>
          </a:bodyPr>
          <a:lstStyle/>
          <a:p>
            <a:pPr marL="114300" indent="0" algn="just">
              <a:buNone/>
            </a:pPr>
            <a:r>
              <a:rPr lang="en-US" sz="1400" dirty="0">
                <a:effectLst/>
              </a:rPr>
              <a:t>Graph theory has significant applications in understanding social networks. Social networks can be represented as graphs, where each person is a vertex and their connections with others are edges. By analyzing the graph, we can understand the structure of the network and identify key individuals or groups.</a:t>
            </a:r>
          </a:p>
          <a:p>
            <a:pPr algn="just"/>
            <a:endParaRPr lang="en-US" sz="1400" dirty="0"/>
          </a:p>
          <a:p>
            <a:pPr marL="114300" indent="0" algn="just">
              <a:buNone/>
            </a:pPr>
            <a:r>
              <a:rPr lang="en-US" sz="1900" b="1" dirty="0">
                <a:effectLst/>
              </a:rPr>
              <a:t>Centrality Measures</a:t>
            </a:r>
            <a:endParaRPr lang="en-US" sz="1900" b="1" dirty="0"/>
          </a:p>
          <a:p>
            <a:pPr marL="114300" indent="0" algn="just">
              <a:buNone/>
            </a:pPr>
            <a:r>
              <a:rPr lang="en-US" sz="1400" dirty="0">
                <a:effectLst/>
              </a:rPr>
              <a:t>Centrality measures are used to identify the most important vertices in a social network. Some common centrality measures include:</a:t>
            </a:r>
            <a:endParaRPr lang="en-US" sz="1400" dirty="0"/>
          </a:p>
          <a:p>
            <a:pPr algn="just">
              <a:buFont typeface="Arial" panose="020B0604020202020204" pitchFamily="34" charset="0"/>
              <a:buChar char="•"/>
            </a:pPr>
            <a:r>
              <a:rPr lang="en-US" sz="1400" dirty="0">
                <a:effectLst/>
              </a:rPr>
              <a:t>Degree centrality - measures the number of connections a vertex has.</a:t>
            </a:r>
          </a:p>
          <a:p>
            <a:pPr algn="just">
              <a:buFont typeface="Arial" panose="020B0604020202020204" pitchFamily="34" charset="0"/>
              <a:buChar char="•"/>
            </a:pPr>
            <a:r>
              <a:rPr lang="en-US" sz="1400" dirty="0">
                <a:effectLst/>
              </a:rPr>
              <a:t>Betweenness centrality - measures how often a vertex appears on the shortest path between two other vertices.</a:t>
            </a:r>
          </a:p>
          <a:p>
            <a:pPr algn="just">
              <a:buFont typeface="Arial" panose="020B0604020202020204" pitchFamily="34" charset="0"/>
              <a:buChar char="•"/>
            </a:pPr>
            <a:r>
              <a:rPr lang="en-US" sz="1400" dirty="0">
                <a:effectLst/>
              </a:rPr>
              <a:t>Closeness centrality - measures the average distance of a vertex to all other vertices.</a:t>
            </a:r>
          </a:p>
        </p:txBody>
      </p:sp>
      <p:pic>
        <p:nvPicPr>
          <p:cNvPr id="121" name="Google Shape;121;p20"/>
          <p:cNvPicPr preferRelativeResize="0"/>
          <p:nvPr/>
        </p:nvPicPr>
        <p:blipFill>
          <a:blip r:embed="rId3">
            <a:alphaModFix/>
          </a:blip>
          <a:stretch>
            <a:fillRect/>
          </a:stretch>
        </p:blipFill>
        <p:spPr>
          <a:xfrm>
            <a:off x="0" y="0"/>
            <a:ext cx="2068127" cy="2520023"/>
          </a:xfrm>
          <a:prstGeom prst="rect">
            <a:avLst/>
          </a:prstGeom>
          <a:noFill/>
          <a:ln>
            <a:noFill/>
          </a:ln>
        </p:spPr>
      </p:pic>
      <p:pic>
        <p:nvPicPr>
          <p:cNvPr id="122" name="Google Shape;122;p20"/>
          <p:cNvPicPr preferRelativeResize="0"/>
          <p:nvPr/>
        </p:nvPicPr>
        <p:blipFill>
          <a:blip r:embed="rId4">
            <a:alphaModFix/>
          </a:blip>
          <a:stretch>
            <a:fillRect/>
          </a:stretch>
        </p:blipFill>
        <p:spPr>
          <a:xfrm>
            <a:off x="7983900" y="197150"/>
            <a:ext cx="819032" cy="656400"/>
          </a:xfrm>
          <a:prstGeom prst="rect">
            <a:avLst/>
          </a:prstGeom>
          <a:noFill/>
          <a:ln>
            <a:noFill/>
          </a:ln>
        </p:spPr>
      </p:pic>
      <p:sp>
        <p:nvSpPr>
          <p:cNvPr id="123" name="Google Shape;123;p20"/>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21"/>
          <p:cNvSpPr txBox="1">
            <a:spLocks noGrp="1"/>
          </p:cNvSpPr>
          <p:nvPr>
            <p:ph type="body" idx="4294967295"/>
          </p:nvPr>
        </p:nvSpPr>
        <p:spPr>
          <a:xfrm>
            <a:off x="1405975" y="475488"/>
            <a:ext cx="6467400" cy="3913632"/>
          </a:xfrm>
          <a:prstGeom prst="rect">
            <a:avLst/>
          </a:prstGeom>
        </p:spPr>
        <p:txBody>
          <a:bodyPr spcFirstLastPara="1" wrap="square" lIns="91425" tIns="91425" rIns="91425" bIns="91425" anchor="t" anchorCtr="0">
            <a:normAutofit fontScale="92500" lnSpcReduction="10000"/>
          </a:bodyPr>
          <a:lstStyle/>
          <a:p>
            <a:pPr marL="114300" indent="0" algn="just">
              <a:buNone/>
            </a:pPr>
            <a:r>
              <a:rPr lang="en-US" sz="2600" b="1" dirty="0">
                <a:solidFill>
                  <a:schemeClr val="tx1"/>
                </a:solidFill>
                <a:effectLst/>
              </a:rPr>
              <a:t>Transportation Networks</a:t>
            </a:r>
            <a:endParaRPr lang="en-US" sz="2600" b="1" dirty="0">
              <a:solidFill>
                <a:schemeClr val="tx1"/>
              </a:solidFill>
            </a:endParaRPr>
          </a:p>
          <a:p>
            <a:pPr marL="114300" indent="0" algn="just">
              <a:buNone/>
            </a:pPr>
            <a:r>
              <a:rPr lang="en-US" sz="1400" dirty="0">
                <a:effectLst/>
              </a:rPr>
              <a:t>﻿</a:t>
            </a:r>
            <a:br>
              <a:rPr lang="en-US" sz="1400" dirty="0">
                <a:effectLst/>
              </a:rPr>
            </a:br>
            <a:endParaRPr lang="en-US" sz="1400" dirty="0"/>
          </a:p>
          <a:p>
            <a:pPr marL="114300" indent="0" algn="just">
              <a:buNone/>
            </a:pPr>
            <a:r>
              <a:rPr lang="en-US" sz="1400" b="1" dirty="0">
                <a:effectLst/>
              </a:rPr>
              <a:t>Overview</a:t>
            </a:r>
            <a:endParaRPr lang="en-US" sz="1400" b="1" dirty="0"/>
          </a:p>
          <a:p>
            <a:pPr algn="just"/>
            <a:r>
              <a:rPr lang="en-US" sz="1400" dirty="0">
                <a:effectLst/>
              </a:rPr>
              <a:t>Graph theory has been applied to transportation networks to solve various problems such as shortest path, traffic flow, and network design.﻿</a:t>
            </a:r>
            <a:br>
              <a:rPr lang="en-US" sz="1400" dirty="0">
                <a:effectLst/>
              </a:rPr>
            </a:br>
            <a:endParaRPr lang="en-US" sz="1400" dirty="0"/>
          </a:p>
          <a:p>
            <a:pPr marL="114300" indent="0" algn="just">
              <a:buNone/>
            </a:pPr>
            <a:r>
              <a:rPr lang="en-US" sz="1400" b="1" dirty="0">
                <a:effectLst/>
              </a:rPr>
              <a:t>Shortest Path Problem</a:t>
            </a:r>
            <a:endParaRPr lang="en-US" sz="1400" b="1" dirty="0"/>
          </a:p>
          <a:p>
            <a:pPr algn="just"/>
            <a:r>
              <a:rPr lang="en-US" sz="1400" dirty="0">
                <a:effectLst/>
              </a:rPr>
              <a:t>The shortest path problem is a classic optimization problem in transportation networks. Graph theory can be used to find the shortest path between two points in a network, which is useful for route planning and navigation systems.</a:t>
            </a:r>
            <a:endParaRPr lang="en-US" sz="1400" dirty="0"/>
          </a:p>
          <a:p>
            <a:pPr marL="114300" indent="0" algn="just">
              <a:buNone/>
            </a:pPr>
            <a:r>
              <a:rPr lang="en-US" sz="1400" dirty="0">
                <a:effectLst/>
              </a:rPr>
              <a:t>﻿</a:t>
            </a:r>
            <a:br>
              <a:rPr lang="en-US" sz="1400" dirty="0">
                <a:effectLst/>
              </a:rPr>
            </a:br>
            <a:endParaRPr lang="en-US" sz="1400" dirty="0"/>
          </a:p>
          <a:p>
            <a:pPr marL="114300" indent="0" algn="just">
              <a:buNone/>
            </a:pPr>
            <a:r>
              <a:rPr lang="en-US" sz="1400" b="1" dirty="0">
                <a:effectLst/>
              </a:rPr>
              <a:t>Traffic Flow</a:t>
            </a:r>
            <a:endParaRPr lang="en-US" sz="1400" b="1" dirty="0"/>
          </a:p>
          <a:p>
            <a:pPr algn="just"/>
            <a:r>
              <a:rPr lang="en-US" sz="1400" dirty="0">
                <a:effectLst/>
              </a:rPr>
              <a:t>Graph theory can be used to model traffic flow in transportation networks. By analyzing the graph structure, it is possible to identify bottlenecks and congestion points, and optimize traffic flow accordingly.</a:t>
            </a:r>
            <a:endParaRPr lang="en-US" sz="1400" dirty="0"/>
          </a:p>
        </p:txBody>
      </p:sp>
      <p:pic>
        <p:nvPicPr>
          <p:cNvPr id="130" name="Google Shape;130;p21"/>
          <p:cNvPicPr preferRelativeResize="0"/>
          <p:nvPr/>
        </p:nvPicPr>
        <p:blipFill>
          <a:blip r:embed="rId3">
            <a:alphaModFix/>
          </a:blip>
          <a:stretch>
            <a:fillRect/>
          </a:stretch>
        </p:blipFill>
        <p:spPr>
          <a:xfrm>
            <a:off x="6535150" y="0"/>
            <a:ext cx="2608852" cy="2517002"/>
          </a:xfrm>
          <a:prstGeom prst="rect">
            <a:avLst/>
          </a:prstGeom>
          <a:noFill/>
          <a:ln>
            <a:noFill/>
          </a:ln>
        </p:spPr>
      </p:pic>
      <p:pic>
        <p:nvPicPr>
          <p:cNvPr id="131" name="Google Shape;131;p21"/>
          <p:cNvPicPr preferRelativeResize="0"/>
          <p:nvPr/>
        </p:nvPicPr>
        <p:blipFill>
          <a:blip r:embed="rId4">
            <a:alphaModFix/>
          </a:blip>
          <a:stretch>
            <a:fillRect/>
          </a:stretch>
        </p:blipFill>
        <p:spPr>
          <a:xfrm>
            <a:off x="357975" y="197150"/>
            <a:ext cx="819032" cy="656400"/>
          </a:xfrm>
          <a:prstGeom prst="rect">
            <a:avLst/>
          </a:prstGeom>
          <a:noFill/>
          <a:ln>
            <a:noFill/>
          </a:ln>
        </p:spPr>
      </p:pic>
      <p:sp>
        <p:nvSpPr>
          <p:cNvPr id="132" name="Google Shape;132;p21"/>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30" name="Google Shape;130;p21"/>
          <p:cNvPicPr preferRelativeResize="0"/>
          <p:nvPr/>
        </p:nvPicPr>
        <p:blipFill>
          <a:blip r:embed="rId3">
            <a:alphaModFix/>
          </a:blip>
          <a:stretch>
            <a:fillRect/>
          </a:stretch>
        </p:blipFill>
        <p:spPr>
          <a:xfrm>
            <a:off x="6535150" y="0"/>
            <a:ext cx="2608852" cy="2517002"/>
          </a:xfrm>
          <a:prstGeom prst="rect">
            <a:avLst/>
          </a:prstGeom>
          <a:noFill/>
          <a:ln>
            <a:noFill/>
          </a:ln>
        </p:spPr>
      </p:pic>
      <p:pic>
        <p:nvPicPr>
          <p:cNvPr id="131" name="Google Shape;131;p21"/>
          <p:cNvPicPr preferRelativeResize="0"/>
          <p:nvPr/>
        </p:nvPicPr>
        <p:blipFill>
          <a:blip r:embed="rId4">
            <a:alphaModFix/>
          </a:blip>
          <a:stretch>
            <a:fillRect/>
          </a:stretch>
        </p:blipFill>
        <p:spPr>
          <a:xfrm>
            <a:off x="357975" y="197150"/>
            <a:ext cx="819032" cy="656400"/>
          </a:xfrm>
          <a:prstGeom prst="rect">
            <a:avLst/>
          </a:prstGeom>
          <a:noFill/>
          <a:ln>
            <a:noFill/>
          </a:ln>
        </p:spPr>
      </p:pic>
      <p:sp>
        <p:nvSpPr>
          <p:cNvPr id="132" name="Google Shape;132;p21"/>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
        <p:nvSpPr>
          <p:cNvPr id="2" name="TextBox 1">
            <a:extLst>
              <a:ext uri="{FF2B5EF4-FFF2-40B4-BE49-F238E27FC236}">
                <a16:creationId xmlns:a16="http://schemas.microsoft.com/office/drawing/2014/main" id="{7947BA0D-F289-17D1-8E91-DA57D323DD57}"/>
              </a:ext>
            </a:extLst>
          </p:cNvPr>
          <p:cNvSpPr txBox="1"/>
          <p:nvPr/>
        </p:nvSpPr>
        <p:spPr>
          <a:xfrm>
            <a:off x="1463040" y="341376"/>
            <a:ext cx="6242304" cy="584775"/>
          </a:xfrm>
          <a:prstGeom prst="rect">
            <a:avLst/>
          </a:prstGeom>
          <a:noFill/>
        </p:spPr>
        <p:txBody>
          <a:bodyPr wrap="square" rtlCol="0">
            <a:spAutoFit/>
          </a:bodyPr>
          <a:lstStyle/>
          <a:p>
            <a:r>
              <a:rPr lang="en-IN" sz="3200" b="1" dirty="0">
                <a:latin typeface="+mn-lt"/>
                <a:cs typeface="Aharoni" panose="020F0502020204030204" pitchFamily="2" charset="-79"/>
              </a:rPr>
              <a:t>Electrical Networks</a:t>
            </a:r>
            <a:endParaRPr lang="en-IN" sz="2400" b="1" dirty="0">
              <a:latin typeface="+mn-lt"/>
              <a:cs typeface="Aharoni" panose="020F0502020204030204" pitchFamily="2" charset="-79"/>
            </a:endParaRPr>
          </a:p>
        </p:txBody>
      </p:sp>
      <p:sp>
        <p:nvSpPr>
          <p:cNvPr id="3" name="TextBox 2">
            <a:extLst>
              <a:ext uri="{FF2B5EF4-FFF2-40B4-BE49-F238E27FC236}">
                <a16:creationId xmlns:a16="http://schemas.microsoft.com/office/drawing/2014/main" id="{32A9FAAA-226B-5EF1-FA37-CF57F106F182}"/>
              </a:ext>
            </a:extLst>
          </p:cNvPr>
          <p:cNvSpPr txBox="1"/>
          <p:nvPr/>
        </p:nvSpPr>
        <p:spPr>
          <a:xfrm>
            <a:off x="1049589" y="926151"/>
            <a:ext cx="7338507" cy="3600986"/>
          </a:xfrm>
          <a:prstGeom prst="rect">
            <a:avLst/>
          </a:prstGeom>
          <a:noFill/>
        </p:spPr>
        <p:txBody>
          <a:bodyPr wrap="square" rtlCol="0">
            <a:spAutoFit/>
          </a:bodyPr>
          <a:lstStyle/>
          <a:p>
            <a:pPr algn="just"/>
            <a:r>
              <a:rPr lang="en-US" sz="1600" dirty="0"/>
              <a:t>Graph theory has numerous applications in the field of electrical networks . Electrical networks can be modeled as graphs where the nodes represent the components and the edges represent the connections between them. By analyzing the graph, we can determine the properties of the electrical network such as its resistance, voltage, and current.</a:t>
            </a:r>
          </a:p>
          <a:p>
            <a:pPr algn="just"/>
            <a:endParaRPr lang="en-US" sz="1600" dirty="0"/>
          </a:p>
          <a:p>
            <a:pPr algn="just"/>
            <a:r>
              <a:rPr lang="en-US" sz="2000" b="1" dirty="0">
                <a:effectLst/>
              </a:rPr>
              <a:t>Kirchhoff's Laws</a:t>
            </a:r>
            <a:endParaRPr lang="en-US" sz="2000" b="1" dirty="0"/>
          </a:p>
          <a:p>
            <a:pPr marL="285750" indent="-285750" algn="just">
              <a:buFont typeface="Arial" panose="020B0604020202020204" pitchFamily="34" charset="0"/>
              <a:buChar char="•"/>
            </a:pPr>
            <a:r>
              <a:rPr lang="en-US" sz="1600" dirty="0">
                <a:effectLst/>
              </a:rPr>
              <a:t>Kirchhoff's Laws are fundamental laws in electrical circuit analysis. These laws can be represented using graph theory. Kirchhoff's Current Law (KCL) states that the sum of the currents entering a node is equal to the sum of the currents leaving the node. Kirchhoff's Voltage Law (KVL) states that the sum of the voltage drops in a closed loop is equal to the sum of the voltage sources in the loop.</a:t>
            </a:r>
            <a:endParaRPr lang="en-US" sz="1600" dirty="0"/>
          </a:p>
          <a:p>
            <a:pPr algn="just"/>
            <a:endParaRPr lang="en-IN" sz="1600" dirty="0"/>
          </a:p>
        </p:txBody>
      </p:sp>
    </p:spTree>
    <p:extLst>
      <p:ext uri="{BB962C8B-B14F-4D97-AF65-F5344CB8AC3E}">
        <p14:creationId xmlns:p14="http://schemas.microsoft.com/office/powerpoint/2010/main" val="83393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21"/>
          <p:cNvSpPr txBox="1">
            <a:spLocks noGrp="1"/>
          </p:cNvSpPr>
          <p:nvPr>
            <p:ph type="body" idx="4294967295"/>
          </p:nvPr>
        </p:nvSpPr>
        <p:spPr>
          <a:xfrm>
            <a:off x="1405975" y="475488"/>
            <a:ext cx="6467400" cy="3913632"/>
          </a:xfrm>
          <a:prstGeom prst="rect">
            <a:avLst/>
          </a:prstGeom>
        </p:spPr>
        <p:txBody>
          <a:bodyPr spcFirstLastPara="1" wrap="square" lIns="91425" tIns="91425" rIns="91425" bIns="91425" anchor="t" anchorCtr="0">
            <a:normAutofit/>
          </a:bodyPr>
          <a:lstStyle/>
          <a:p>
            <a:pPr marL="114300" indent="0" algn="just">
              <a:buNone/>
            </a:pPr>
            <a:r>
              <a:rPr lang="en-US" sz="2400" b="1" dirty="0">
                <a:effectLst/>
              </a:rPr>
              <a:t>Spanning Trees</a:t>
            </a:r>
            <a:endParaRPr lang="en-US" sz="2400" b="1" dirty="0"/>
          </a:p>
          <a:p>
            <a:pPr algn="just"/>
            <a:r>
              <a:rPr lang="en-US" dirty="0">
                <a:effectLst/>
              </a:rPr>
              <a:t>In electrical networks, it is important to find a spanning tree that connects all the components without forming a loop. This is because loops can cause short circuits and other problems. By finding a minimum spanning tree, we can minimize the cost of the electrical network while ensuring that it is connected and without loops.</a:t>
            </a:r>
            <a:endParaRPr lang="en-US" dirty="0"/>
          </a:p>
        </p:txBody>
      </p:sp>
      <p:pic>
        <p:nvPicPr>
          <p:cNvPr id="130" name="Google Shape;130;p21"/>
          <p:cNvPicPr preferRelativeResize="0"/>
          <p:nvPr/>
        </p:nvPicPr>
        <p:blipFill>
          <a:blip r:embed="rId3">
            <a:alphaModFix/>
          </a:blip>
          <a:stretch>
            <a:fillRect/>
          </a:stretch>
        </p:blipFill>
        <p:spPr>
          <a:xfrm>
            <a:off x="6535150" y="0"/>
            <a:ext cx="2608852" cy="2517002"/>
          </a:xfrm>
          <a:prstGeom prst="rect">
            <a:avLst/>
          </a:prstGeom>
          <a:noFill/>
          <a:ln>
            <a:noFill/>
          </a:ln>
        </p:spPr>
      </p:pic>
      <p:pic>
        <p:nvPicPr>
          <p:cNvPr id="131" name="Google Shape;131;p21"/>
          <p:cNvPicPr preferRelativeResize="0"/>
          <p:nvPr/>
        </p:nvPicPr>
        <p:blipFill>
          <a:blip r:embed="rId4">
            <a:alphaModFix/>
          </a:blip>
          <a:stretch>
            <a:fillRect/>
          </a:stretch>
        </p:blipFill>
        <p:spPr>
          <a:xfrm>
            <a:off x="357975" y="197150"/>
            <a:ext cx="819032" cy="656400"/>
          </a:xfrm>
          <a:prstGeom prst="rect">
            <a:avLst/>
          </a:prstGeom>
          <a:noFill/>
          <a:ln>
            <a:noFill/>
          </a:ln>
        </p:spPr>
      </p:pic>
      <p:sp>
        <p:nvSpPr>
          <p:cNvPr id="132" name="Google Shape;132;p21"/>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Tree>
    <p:extLst>
      <p:ext uri="{BB962C8B-B14F-4D97-AF65-F5344CB8AC3E}">
        <p14:creationId xmlns:p14="http://schemas.microsoft.com/office/powerpoint/2010/main" val="2860469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21"/>
          <p:cNvSpPr txBox="1">
            <a:spLocks noGrp="1"/>
          </p:cNvSpPr>
          <p:nvPr>
            <p:ph type="body" idx="4294967295"/>
          </p:nvPr>
        </p:nvSpPr>
        <p:spPr>
          <a:xfrm>
            <a:off x="1405975" y="475488"/>
            <a:ext cx="6467400" cy="3913632"/>
          </a:xfrm>
          <a:prstGeom prst="rect">
            <a:avLst/>
          </a:prstGeom>
        </p:spPr>
        <p:txBody>
          <a:bodyPr spcFirstLastPara="1" wrap="square" lIns="91425" tIns="91425" rIns="91425" bIns="91425" anchor="t" anchorCtr="0">
            <a:noAutofit/>
          </a:bodyPr>
          <a:lstStyle/>
          <a:p>
            <a:pPr marL="114300" indent="0" algn="just">
              <a:buNone/>
            </a:pPr>
            <a:r>
              <a:rPr lang="en-IN" sz="2400" b="1" dirty="0"/>
              <a:t>Optimization Problems</a:t>
            </a:r>
          </a:p>
          <a:p>
            <a:pPr marL="114300" indent="0" algn="just">
              <a:buNone/>
            </a:pPr>
            <a:endParaRPr lang="en-IN" sz="1400" b="1" dirty="0">
              <a:solidFill>
                <a:schemeClr val="dk1"/>
              </a:solidFill>
              <a:latin typeface="Montserrat"/>
              <a:ea typeface="Montserrat"/>
              <a:cs typeface="Montserrat"/>
              <a:sym typeface="Montserrat"/>
            </a:endParaRPr>
          </a:p>
          <a:p>
            <a:pPr marL="114300" indent="0" algn="just">
              <a:buNone/>
            </a:pPr>
            <a:r>
              <a:rPr lang="en-US" sz="1400" b="1" dirty="0">
                <a:effectLst/>
              </a:rPr>
              <a:t>Shortest Path Problem</a:t>
            </a:r>
            <a:endParaRPr lang="en-US" sz="1400" b="1" dirty="0"/>
          </a:p>
          <a:p>
            <a:pPr algn="just"/>
            <a:r>
              <a:rPr lang="en-US" sz="1400" dirty="0">
                <a:effectLst/>
              </a:rPr>
              <a:t>One of the most well-known optimization problems in graph theory is the shortest path problem. This involves finding the shortest path between two nodes in a graph, where the edges have weights that represent distances or costs. The most popular algorithm to solve this problem is Dijkstra's algorithm, which uses a priority queue to keep track of the shortest distance to each node.</a:t>
            </a:r>
          </a:p>
          <a:p>
            <a:pPr marL="114300" indent="0" algn="just">
              <a:buNone/>
            </a:pPr>
            <a:endParaRPr lang="en-US" sz="1400" dirty="0">
              <a:effectLst/>
            </a:endParaRPr>
          </a:p>
          <a:p>
            <a:pPr marL="114300" indent="0" algn="just">
              <a:buNone/>
            </a:pPr>
            <a:r>
              <a:rPr lang="en-US" sz="1400" b="1" dirty="0">
                <a:effectLst/>
              </a:rPr>
              <a:t> Maximum Flow Problem</a:t>
            </a:r>
            <a:endParaRPr lang="en-US" sz="1400" b="1" dirty="0"/>
          </a:p>
          <a:p>
            <a:pPr algn="just"/>
            <a:r>
              <a:rPr lang="en-US" sz="1400" dirty="0">
                <a:effectLst/>
              </a:rPr>
              <a:t>Another important optimization problem is the maximum flow problem, which involves finding the maximum amount of flow that can be sent through a network of pipes or channels. This problem can be solved using the Ford-Fulkerson algorithm, which uses a residual graph to find augmenting paths that increase the flow.</a:t>
            </a:r>
            <a:endParaRPr lang="en-US" sz="1400" dirty="0"/>
          </a:p>
          <a:p>
            <a:pPr marL="114300" indent="0" algn="just">
              <a:buNone/>
            </a:pPr>
            <a:endParaRPr sz="1400" b="1" dirty="0">
              <a:solidFill>
                <a:schemeClr val="dk1"/>
              </a:solidFill>
              <a:latin typeface="Montserrat"/>
              <a:ea typeface="Montserrat"/>
              <a:cs typeface="Montserrat"/>
              <a:sym typeface="Montserrat"/>
            </a:endParaRPr>
          </a:p>
        </p:txBody>
      </p:sp>
      <p:pic>
        <p:nvPicPr>
          <p:cNvPr id="130" name="Google Shape;130;p21"/>
          <p:cNvPicPr preferRelativeResize="0"/>
          <p:nvPr/>
        </p:nvPicPr>
        <p:blipFill>
          <a:blip r:embed="rId3">
            <a:alphaModFix/>
          </a:blip>
          <a:stretch>
            <a:fillRect/>
          </a:stretch>
        </p:blipFill>
        <p:spPr>
          <a:xfrm>
            <a:off x="6535150" y="0"/>
            <a:ext cx="2608852" cy="2517002"/>
          </a:xfrm>
          <a:prstGeom prst="rect">
            <a:avLst/>
          </a:prstGeom>
          <a:noFill/>
          <a:ln>
            <a:noFill/>
          </a:ln>
        </p:spPr>
      </p:pic>
      <p:pic>
        <p:nvPicPr>
          <p:cNvPr id="131" name="Google Shape;131;p21"/>
          <p:cNvPicPr preferRelativeResize="0"/>
          <p:nvPr/>
        </p:nvPicPr>
        <p:blipFill>
          <a:blip r:embed="rId4">
            <a:alphaModFix/>
          </a:blip>
          <a:stretch>
            <a:fillRect/>
          </a:stretch>
        </p:blipFill>
        <p:spPr>
          <a:xfrm>
            <a:off x="357975" y="197150"/>
            <a:ext cx="819032" cy="656400"/>
          </a:xfrm>
          <a:prstGeom prst="rect">
            <a:avLst/>
          </a:prstGeom>
          <a:noFill/>
          <a:ln>
            <a:noFill/>
          </a:ln>
        </p:spPr>
      </p:pic>
      <p:sp>
        <p:nvSpPr>
          <p:cNvPr id="132" name="Google Shape;132;p21"/>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Tree>
    <p:extLst>
      <p:ext uri="{BB962C8B-B14F-4D97-AF65-F5344CB8AC3E}">
        <p14:creationId xmlns:p14="http://schemas.microsoft.com/office/powerpoint/2010/main" val="943432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21"/>
          <p:cNvSpPr txBox="1">
            <a:spLocks noGrp="1"/>
          </p:cNvSpPr>
          <p:nvPr>
            <p:ph type="body" idx="4294967295"/>
          </p:nvPr>
        </p:nvSpPr>
        <p:spPr>
          <a:xfrm>
            <a:off x="1405975" y="475488"/>
            <a:ext cx="6467400" cy="3913632"/>
          </a:xfrm>
          <a:prstGeom prst="rect">
            <a:avLst/>
          </a:prstGeom>
        </p:spPr>
        <p:txBody>
          <a:bodyPr spcFirstLastPara="1" wrap="square" lIns="91425" tIns="91425" rIns="91425" bIns="91425" anchor="t" anchorCtr="0">
            <a:noAutofit/>
          </a:bodyPr>
          <a:lstStyle/>
          <a:p>
            <a:pPr marL="114300" indent="0" algn="just">
              <a:buNone/>
            </a:pPr>
            <a:r>
              <a:rPr lang="en-IN" sz="1600" b="1" dirty="0"/>
              <a:t>Computer Science Applications</a:t>
            </a:r>
            <a:endParaRPr lang="en-IN" sz="1400" b="1" dirty="0">
              <a:solidFill>
                <a:schemeClr val="dk1"/>
              </a:solidFill>
              <a:latin typeface="Montserrat"/>
              <a:ea typeface="Montserrat"/>
              <a:cs typeface="Montserrat"/>
              <a:sym typeface="Montserrat"/>
            </a:endParaRPr>
          </a:p>
          <a:p>
            <a:pPr marL="114300" indent="0">
              <a:buNone/>
            </a:pPr>
            <a:r>
              <a:rPr lang="en-US" sz="1400" b="1" dirty="0">
                <a:effectLst/>
              </a:rPr>
              <a:t>Data Structures</a:t>
            </a:r>
            <a:endParaRPr lang="en-US" sz="1400" b="1" dirty="0"/>
          </a:p>
          <a:p>
            <a:r>
              <a:rPr lang="en-US" sz="1400" dirty="0">
                <a:effectLst/>
              </a:rPr>
              <a:t>Graphs are used as a data structure for many algorithms in computer science, including shortest path algorithms, network flow algorithms, and matching algorithms.</a:t>
            </a:r>
            <a:endParaRPr lang="en-US" sz="1400" dirty="0"/>
          </a:p>
          <a:p>
            <a:pPr marL="114300" indent="0" algn="just">
              <a:buNone/>
            </a:pPr>
            <a:endParaRPr lang="en-IN" sz="1400" b="1" dirty="0">
              <a:solidFill>
                <a:schemeClr val="dk1"/>
              </a:solidFill>
              <a:latin typeface="Montserrat"/>
              <a:ea typeface="Montserrat"/>
              <a:cs typeface="Montserrat"/>
              <a:sym typeface="Montserrat"/>
            </a:endParaRPr>
          </a:p>
          <a:p>
            <a:pPr marL="114300" indent="0">
              <a:buNone/>
            </a:pPr>
            <a:r>
              <a:rPr lang="en-US" sz="1400" b="1" dirty="0">
                <a:effectLst/>
              </a:rPr>
              <a:t>Computer Networks</a:t>
            </a:r>
            <a:endParaRPr lang="en-US" sz="1400" b="1" dirty="0"/>
          </a:p>
          <a:p>
            <a:r>
              <a:rPr lang="en-US" sz="1400" dirty="0">
                <a:effectLst/>
              </a:rPr>
              <a:t>Graph theory is used in computer networks to model and analyze network topology. This helps in designing efficient routing algorithms, detecting network faults, and optimizing network performance.</a:t>
            </a:r>
            <a:endParaRPr lang="en-US" sz="1400" dirty="0"/>
          </a:p>
          <a:p>
            <a:pPr marL="114300" indent="0" algn="just">
              <a:buNone/>
            </a:pPr>
            <a:endParaRPr lang="en-IN" sz="1400" b="1" dirty="0">
              <a:solidFill>
                <a:schemeClr val="dk1"/>
              </a:solidFill>
              <a:latin typeface="Montserrat"/>
              <a:ea typeface="Montserrat"/>
              <a:cs typeface="Montserrat"/>
              <a:sym typeface="Montserrat"/>
            </a:endParaRPr>
          </a:p>
          <a:p>
            <a:pPr marL="114300" indent="0">
              <a:buNone/>
            </a:pPr>
            <a:r>
              <a:rPr lang="en-US" sz="1400" b="1" dirty="0">
                <a:effectLst/>
              </a:rPr>
              <a:t>Artificial Intelligence</a:t>
            </a:r>
            <a:endParaRPr lang="en-US" sz="1400" b="1" dirty="0"/>
          </a:p>
          <a:p>
            <a:r>
              <a:rPr lang="en-US" sz="1400" dirty="0">
                <a:effectLst/>
              </a:rPr>
              <a:t>Graphs are used in artificial intelligence to represent and reason about complex relationships between objects or concepts. This includes applications such as natural language processing, image recognition, and recommendation systems.</a:t>
            </a:r>
            <a:endParaRPr lang="en-US" sz="1400" dirty="0"/>
          </a:p>
          <a:p>
            <a:pPr marL="114300" indent="0" algn="just">
              <a:buNone/>
            </a:pPr>
            <a:endParaRPr sz="1400" b="1" dirty="0">
              <a:solidFill>
                <a:schemeClr val="dk1"/>
              </a:solidFill>
              <a:latin typeface="Montserrat"/>
              <a:ea typeface="Montserrat"/>
              <a:cs typeface="Montserrat"/>
              <a:sym typeface="Montserrat"/>
            </a:endParaRPr>
          </a:p>
        </p:txBody>
      </p:sp>
      <p:pic>
        <p:nvPicPr>
          <p:cNvPr id="130" name="Google Shape;130;p21"/>
          <p:cNvPicPr preferRelativeResize="0"/>
          <p:nvPr/>
        </p:nvPicPr>
        <p:blipFill>
          <a:blip r:embed="rId3">
            <a:alphaModFix/>
          </a:blip>
          <a:stretch>
            <a:fillRect/>
          </a:stretch>
        </p:blipFill>
        <p:spPr>
          <a:xfrm>
            <a:off x="6535150" y="0"/>
            <a:ext cx="2608852" cy="2517002"/>
          </a:xfrm>
          <a:prstGeom prst="rect">
            <a:avLst/>
          </a:prstGeom>
          <a:noFill/>
          <a:ln>
            <a:noFill/>
          </a:ln>
        </p:spPr>
      </p:pic>
      <p:pic>
        <p:nvPicPr>
          <p:cNvPr id="131" name="Google Shape;131;p21"/>
          <p:cNvPicPr preferRelativeResize="0"/>
          <p:nvPr/>
        </p:nvPicPr>
        <p:blipFill>
          <a:blip r:embed="rId4">
            <a:alphaModFix/>
          </a:blip>
          <a:stretch>
            <a:fillRect/>
          </a:stretch>
        </p:blipFill>
        <p:spPr>
          <a:xfrm>
            <a:off x="357975" y="197150"/>
            <a:ext cx="819032" cy="656400"/>
          </a:xfrm>
          <a:prstGeom prst="rect">
            <a:avLst/>
          </a:prstGeom>
          <a:noFill/>
          <a:ln>
            <a:noFill/>
          </a:ln>
        </p:spPr>
      </p:pic>
      <p:sp>
        <p:nvSpPr>
          <p:cNvPr id="132" name="Google Shape;132;p21"/>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Tree>
    <p:extLst>
      <p:ext uri="{BB962C8B-B14F-4D97-AF65-F5344CB8AC3E}">
        <p14:creationId xmlns:p14="http://schemas.microsoft.com/office/powerpoint/2010/main" val="1429121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p:nvPr/>
        </p:nvSpPr>
        <p:spPr>
          <a:xfrm>
            <a:off x="14225" y="1721850"/>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txBox="1">
            <a:spLocks noGrp="1"/>
          </p:cNvSpPr>
          <p:nvPr>
            <p:ph type="ctrTitle"/>
          </p:nvPr>
        </p:nvSpPr>
        <p:spPr>
          <a:xfrm>
            <a:off x="1763550" y="2092950"/>
            <a:ext cx="5616900" cy="957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3600" b="1">
                <a:solidFill>
                  <a:schemeClr val="lt1"/>
                </a:solidFill>
                <a:latin typeface="Montserrat"/>
                <a:ea typeface="Montserrat"/>
                <a:cs typeface="Montserrat"/>
                <a:sym typeface="Montserrat"/>
              </a:rPr>
              <a:t>Thank You!</a:t>
            </a:r>
            <a:endParaRPr sz="3600" b="1">
              <a:solidFill>
                <a:schemeClr val="lt1"/>
              </a:solidFill>
              <a:latin typeface="Montserrat"/>
              <a:ea typeface="Montserrat"/>
              <a:cs typeface="Montserrat"/>
              <a:sym typeface="Montserrat"/>
            </a:endParaRPr>
          </a:p>
        </p:txBody>
      </p:sp>
      <p:pic>
        <p:nvPicPr>
          <p:cNvPr id="139" name="Google Shape;139;p22"/>
          <p:cNvPicPr preferRelativeResize="0"/>
          <p:nvPr/>
        </p:nvPicPr>
        <p:blipFill>
          <a:blip r:embed="rId3">
            <a:alphaModFix/>
          </a:blip>
          <a:stretch>
            <a:fillRect/>
          </a:stretch>
        </p:blipFill>
        <p:spPr>
          <a:xfrm>
            <a:off x="357975" y="197150"/>
            <a:ext cx="819032" cy="656400"/>
          </a:xfrm>
          <a:prstGeom prst="rect">
            <a:avLst/>
          </a:prstGeom>
          <a:noFill/>
          <a:ln>
            <a:noFill/>
          </a:ln>
        </p:spPr>
      </p:pic>
      <p:pic>
        <p:nvPicPr>
          <p:cNvPr id="140" name="Google Shape;140;p22"/>
          <p:cNvPicPr preferRelativeResize="0"/>
          <p:nvPr/>
        </p:nvPicPr>
        <p:blipFill>
          <a:blip r:embed="rId4">
            <a:alphaModFix/>
          </a:blip>
          <a:stretch>
            <a:fillRect/>
          </a:stretch>
        </p:blipFill>
        <p:spPr>
          <a:xfrm>
            <a:off x="7305600" y="0"/>
            <a:ext cx="1838400" cy="5143501"/>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871</Words>
  <Application>Microsoft Office PowerPoint</Application>
  <PresentationFormat>On-screen Show (16:9)</PresentationFormat>
  <Paragraphs>51</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Montserrat</vt:lpstr>
      <vt:lpstr>Simple Light</vt:lpstr>
      <vt:lpstr>Graph Theory: Applications and Examples</vt:lpstr>
      <vt:lpstr>Introduction to Graph Theory Graph theory is a branch of mathematics that deals with the study of graphs, which are mathematical structures used to model pairwise relations between objects.</vt:lpstr>
      <vt:lpstr>Social Networks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dc:title>
  <dc:creator>91880</dc:creator>
  <cp:lastModifiedBy>Ujjwal Patle</cp:lastModifiedBy>
  <cp:revision>5</cp:revision>
  <dcterms:modified xsi:type="dcterms:W3CDTF">2023-11-01T13:53:49Z</dcterms:modified>
</cp:coreProperties>
</file>