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Caveat"/>
      <p:regular r:id="rId36"/>
      <p:bold r:id="rId37"/>
    </p:embeddedFont>
    <p:embeddedFont>
      <p:font typeface="Quattrocento Sans"/>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86FA40-A066-433E-BDF2-B63E8E067698}">
  <a:tblStyle styleId="{8386FA40-A066-433E-BDF2-B63E8E0676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QuattrocentoSans-boldItalic.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Caveat-bold.fntdata"/><Relationship Id="rId14" Type="http://schemas.openxmlformats.org/officeDocument/2006/relationships/slide" Target="slides/slide9.xml"/><Relationship Id="rId36" Type="http://schemas.openxmlformats.org/officeDocument/2006/relationships/font" Target="fonts/Caveat-regular.fntdata"/><Relationship Id="rId17" Type="http://schemas.openxmlformats.org/officeDocument/2006/relationships/slide" Target="slides/slide12.xml"/><Relationship Id="rId39" Type="http://schemas.openxmlformats.org/officeDocument/2006/relationships/font" Target="fonts/QuattrocentoSans-bold.fntdata"/><Relationship Id="rId16" Type="http://schemas.openxmlformats.org/officeDocument/2006/relationships/slide" Target="slides/slide11.xml"/><Relationship Id="rId38" Type="http://schemas.openxmlformats.org/officeDocument/2006/relationships/font" Target="fonts/Quattrocen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a0df83769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a0df83769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a0df83769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a0df83769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a0df83769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a0df83769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9ea79cd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9ea79cd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e730403d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e730403d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a0df83769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a0df83769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a0df8376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a0df8376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a:t>
            </a:r>
            <a:r>
              <a:rPr lang="en"/>
              <a:t>classification problem, the two chosen classifiers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a0df8376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a0df8376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features were assumed to be important</a:t>
            </a:r>
            <a:endParaRPr/>
          </a:p>
          <a:p>
            <a:pPr indent="0" lvl="0" marL="0" rtl="0" algn="l">
              <a:spcBef>
                <a:spcPts val="0"/>
              </a:spcBef>
              <a:spcAft>
                <a:spcPts val="0"/>
              </a:spcAft>
              <a:buNone/>
            </a:pPr>
            <a:r>
              <a:rPr lang="en"/>
              <a:t>Removed features like date, FIPS, ID</a:t>
            </a:r>
            <a:endParaRPr/>
          </a:p>
          <a:p>
            <a:pPr indent="0" lvl="0" marL="0" rtl="0" algn="l">
              <a:spcBef>
                <a:spcPts val="0"/>
              </a:spcBef>
              <a:spcAft>
                <a:spcPts val="0"/>
              </a:spcAft>
              <a:buNone/>
            </a:pPr>
            <a:r>
              <a:rPr lang="en"/>
              <a:t>With help of domain knowledge and correlation heatmap, selected 25 features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a0df8376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a0df8376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a:t>
            </a:r>
            <a:r>
              <a:rPr lang="en"/>
              <a:t> to the documentation, changing n_bins for large and skewed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e77803e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e77803e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documentation, changing n_bins for large and skewed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9ea79cd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9ea79cd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a0df83769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a0df83769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e730403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e730403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7a0df83769_2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7a0df83769_2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79ea79cd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79ea79cd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79ea79cd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79ea79cd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7a0df83769_2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a0df83769_2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7a0df83769_2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7a0df83769_2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9ea79cd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9ea79cd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e77803e9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e77803e9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9ea79cd8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9ea79cd8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9ea79cd8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9ea79cd8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9ea79cd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9ea79cd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a0df8376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a0df8376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a0df83769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a0df83769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18.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24.png"/><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hyperlink" Target="https://www.fao.org/soils-portal/data-hub/soil-maps-and-databases/harmonized-world-soil-database-v12/en/" TargetMode="External"/><Relationship Id="rId10" Type="http://schemas.openxmlformats.org/officeDocument/2006/relationships/hyperlink" Target="https://www.kaggle.com/datasets/cdminix/us-drought-meteorological-data" TargetMode="External"/><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oi.org/10.1002/joc.6557" TargetMode="External"/><Relationship Id="rId4" Type="http://schemas.openxmlformats.org/officeDocument/2006/relationships/hyperlink" Target="https://doi.org/10.1002/joc.6557" TargetMode="External"/><Relationship Id="rId9" Type="http://schemas.openxmlformats.org/officeDocument/2006/relationships/hyperlink" Target="http://iraj.in/journal/IJACSCC/author.php?author=Vaidehi%20M" TargetMode="External"/><Relationship Id="rId5" Type="http://schemas.openxmlformats.org/officeDocument/2006/relationships/hyperlink" Target="http://iraj.in/journal/IJACSCC/author.php?author=Aishwarya%20M%20Iyengar" TargetMode="External"/><Relationship Id="rId6" Type="http://schemas.openxmlformats.org/officeDocument/2006/relationships/hyperlink" Target="http://iraj.in/journal/IJACSCC/author.php?author=Deepika%20K" TargetMode="External"/><Relationship Id="rId7" Type="http://schemas.openxmlformats.org/officeDocument/2006/relationships/hyperlink" Target="http://iraj.in/journal/IJACSCC/author.php?author=Kanthi%20Utkarsha%20Bharat" TargetMode="External"/><Relationship Id="rId8" Type="http://schemas.openxmlformats.org/officeDocument/2006/relationships/hyperlink" Target="http://iraj.in/journal/IJACSCC/author.php?author=Mitaigar%20Divy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hyperlink" Target="https://droughtmonitor.unl.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90300" y="246450"/>
            <a:ext cx="7475100" cy="168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Classifying severity of drought using meteorological data and machine learning models</a:t>
            </a:r>
            <a:endParaRPr sz="2500"/>
          </a:p>
        </p:txBody>
      </p:sp>
      <p:sp>
        <p:nvSpPr>
          <p:cNvPr id="79" name="Google Shape;79;p15"/>
          <p:cNvSpPr txBox="1"/>
          <p:nvPr/>
        </p:nvSpPr>
        <p:spPr>
          <a:xfrm>
            <a:off x="390300" y="2406400"/>
            <a:ext cx="328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Group Members: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Ayush Sharma (2020042)</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Mortala Gautam Reddy (2020445)</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Ujjwal Rastogi (20202546)</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Yash Agrawal (2020551)</a:t>
            </a:r>
            <a:endParaRPr>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Heatmaps</a:t>
            </a:r>
            <a:endParaRPr/>
          </a:p>
        </p:txBody>
      </p:sp>
      <p:pic>
        <p:nvPicPr>
          <p:cNvPr id="146" name="Google Shape;146;p24"/>
          <p:cNvPicPr preferRelativeResize="0"/>
          <p:nvPr/>
        </p:nvPicPr>
        <p:blipFill>
          <a:blip r:embed="rId3">
            <a:alphaModFix/>
          </a:blip>
          <a:stretch>
            <a:fillRect/>
          </a:stretch>
        </p:blipFill>
        <p:spPr>
          <a:xfrm>
            <a:off x="585225" y="1061425"/>
            <a:ext cx="2723101" cy="2000400"/>
          </a:xfrm>
          <a:prstGeom prst="rect">
            <a:avLst/>
          </a:prstGeom>
          <a:noFill/>
          <a:ln>
            <a:noFill/>
          </a:ln>
        </p:spPr>
      </p:pic>
      <p:pic>
        <p:nvPicPr>
          <p:cNvPr id="147" name="Google Shape;147;p24"/>
          <p:cNvPicPr preferRelativeResize="0"/>
          <p:nvPr/>
        </p:nvPicPr>
        <p:blipFill>
          <a:blip r:embed="rId4">
            <a:alphaModFix/>
          </a:blip>
          <a:stretch>
            <a:fillRect/>
          </a:stretch>
        </p:blipFill>
        <p:spPr>
          <a:xfrm>
            <a:off x="3358421" y="1061425"/>
            <a:ext cx="2762260" cy="2000400"/>
          </a:xfrm>
          <a:prstGeom prst="rect">
            <a:avLst/>
          </a:prstGeom>
          <a:noFill/>
          <a:ln>
            <a:noFill/>
          </a:ln>
        </p:spPr>
      </p:pic>
      <p:pic>
        <p:nvPicPr>
          <p:cNvPr id="148" name="Google Shape;148;p24"/>
          <p:cNvPicPr preferRelativeResize="0"/>
          <p:nvPr/>
        </p:nvPicPr>
        <p:blipFill>
          <a:blip r:embed="rId5">
            <a:alphaModFix/>
          </a:blip>
          <a:stretch>
            <a:fillRect/>
          </a:stretch>
        </p:blipFill>
        <p:spPr>
          <a:xfrm>
            <a:off x="6217486" y="1249178"/>
            <a:ext cx="2341290" cy="1624900"/>
          </a:xfrm>
          <a:prstGeom prst="rect">
            <a:avLst/>
          </a:prstGeom>
          <a:noFill/>
          <a:ln>
            <a:noFill/>
          </a:ln>
        </p:spPr>
      </p:pic>
      <p:pic>
        <p:nvPicPr>
          <p:cNvPr id="149" name="Google Shape;149;p24"/>
          <p:cNvPicPr preferRelativeResize="0"/>
          <p:nvPr/>
        </p:nvPicPr>
        <p:blipFill>
          <a:blip r:embed="rId6">
            <a:alphaModFix/>
          </a:blip>
          <a:stretch>
            <a:fillRect/>
          </a:stretch>
        </p:blipFill>
        <p:spPr>
          <a:xfrm>
            <a:off x="570588" y="3165676"/>
            <a:ext cx="2577799" cy="1836750"/>
          </a:xfrm>
          <a:prstGeom prst="rect">
            <a:avLst/>
          </a:prstGeom>
          <a:noFill/>
          <a:ln>
            <a:noFill/>
          </a:ln>
        </p:spPr>
      </p:pic>
      <p:pic>
        <p:nvPicPr>
          <p:cNvPr id="150" name="Google Shape;150;p24"/>
          <p:cNvPicPr preferRelativeResize="0"/>
          <p:nvPr/>
        </p:nvPicPr>
        <p:blipFill>
          <a:blip r:embed="rId7">
            <a:alphaModFix/>
          </a:blip>
          <a:stretch>
            <a:fillRect/>
          </a:stretch>
        </p:blipFill>
        <p:spPr>
          <a:xfrm>
            <a:off x="3286365" y="3165676"/>
            <a:ext cx="2699446" cy="1878550"/>
          </a:xfrm>
          <a:prstGeom prst="rect">
            <a:avLst/>
          </a:prstGeom>
          <a:noFill/>
          <a:ln>
            <a:noFill/>
          </a:ln>
        </p:spPr>
      </p:pic>
      <p:pic>
        <p:nvPicPr>
          <p:cNvPr id="151" name="Google Shape;151;p24"/>
          <p:cNvPicPr preferRelativeResize="0"/>
          <p:nvPr/>
        </p:nvPicPr>
        <p:blipFill>
          <a:blip r:embed="rId8">
            <a:alphaModFix/>
          </a:blip>
          <a:stretch>
            <a:fillRect/>
          </a:stretch>
        </p:blipFill>
        <p:spPr>
          <a:xfrm>
            <a:off x="6123790" y="3165676"/>
            <a:ext cx="2449598" cy="1722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QV2M or specific humidity is highly correlated with most of the other temperature attributes and the other temperature attributes have similar level of correlations</a:t>
            </a:r>
            <a:endParaRPr/>
          </a:p>
          <a:p>
            <a:pPr indent="-342900" lvl="0" marL="457200" rtl="0" algn="l">
              <a:spcBef>
                <a:spcPts val="0"/>
              </a:spcBef>
              <a:spcAft>
                <a:spcPts val="0"/>
              </a:spcAft>
              <a:buSzPts val="1800"/>
              <a:buChar char="●"/>
            </a:pPr>
            <a:r>
              <a:rPr lang="en"/>
              <a:t>Wind speed attributes are all also correlated with each other to a large extent and interestingly all of them have positive correlations</a:t>
            </a:r>
            <a:endParaRPr/>
          </a:p>
          <a:p>
            <a:pPr indent="-342900" lvl="0" marL="457200" rtl="0" algn="l">
              <a:spcBef>
                <a:spcPts val="0"/>
              </a:spcBef>
              <a:spcAft>
                <a:spcPts val="0"/>
              </a:spcAft>
              <a:buSzPts val="1800"/>
              <a:buChar char="●"/>
            </a:pPr>
            <a:r>
              <a:rPr lang="en"/>
              <a:t>Most of the slope attributes except for a few pairs have high correlations.</a:t>
            </a:r>
            <a:endParaRPr/>
          </a:p>
          <a:p>
            <a:pPr indent="-342900" lvl="0" marL="457200" rtl="0" algn="l">
              <a:spcBef>
                <a:spcPts val="0"/>
              </a:spcBef>
              <a:spcAft>
                <a:spcPts val="0"/>
              </a:spcAft>
              <a:buSzPts val="1800"/>
              <a:buChar char="●"/>
            </a:pPr>
            <a:r>
              <a:rPr lang="en"/>
              <a:t>All of the aspect attributes are correlated with each other</a:t>
            </a:r>
            <a:endParaRPr/>
          </a:p>
          <a:p>
            <a:pPr indent="-342900" lvl="0" marL="457200" rtl="0" algn="l">
              <a:spcBef>
                <a:spcPts val="0"/>
              </a:spcBef>
              <a:spcAft>
                <a:spcPts val="0"/>
              </a:spcAft>
              <a:buSzPts val="1800"/>
              <a:buChar char="●"/>
            </a:pPr>
            <a:r>
              <a:rPr lang="en"/>
              <a:t>For the Land classes, the attribute that stand out the most is Forest as it has strong negative correlations with most of the other classes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163" name="Google Shape;163;p26"/>
          <p:cNvPicPr preferRelativeResize="0"/>
          <p:nvPr/>
        </p:nvPicPr>
        <p:blipFill>
          <a:blip r:embed="rId3">
            <a:alphaModFix/>
          </a:blip>
          <a:stretch>
            <a:fillRect/>
          </a:stretch>
        </p:blipFill>
        <p:spPr>
          <a:xfrm>
            <a:off x="311702" y="1160977"/>
            <a:ext cx="4046324" cy="1920925"/>
          </a:xfrm>
          <a:prstGeom prst="rect">
            <a:avLst/>
          </a:prstGeom>
          <a:noFill/>
          <a:ln>
            <a:noFill/>
          </a:ln>
        </p:spPr>
      </p:pic>
      <p:pic>
        <p:nvPicPr>
          <p:cNvPr id="164" name="Google Shape;164;p26"/>
          <p:cNvPicPr preferRelativeResize="0"/>
          <p:nvPr/>
        </p:nvPicPr>
        <p:blipFill>
          <a:blip r:embed="rId4">
            <a:alphaModFix/>
          </a:blip>
          <a:stretch>
            <a:fillRect/>
          </a:stretch>
        </p:blipFill>
        <p:spPr>
          <a:xfrm>
            <a:off x="311698" y="3193750"/>
            <a:ext cx="4046326" cy="1873908"/>
          </a:xfrm>
          <a:prstGeom prst="rect">
            <a:avLst/>
          </a:prstGeom>
          <a:noFill/>
          <a:ln>
            <a:noFill/>
          </a:ln>
        </p:spPr>
      </p:pic>
      <p:pic>
        <p:nvPicPr>
          <p:cNvPr id="165" name="Google Shape;165;p26"/>
          <p:cNvPicPr preferRelativeResize="0"/>
          <p:nvPr/>
        </p:nvPicPr>
        <p:blipFill>
          <a:blip r:embed="rId5">
            <a:alphaModFix/>
          </a:blip>
          <a:stretch>
            <a:fillRect/>
          </a:stretch>
        </p:blipFill>
        <p:spPr>
          <a:xfrm>
            <a:off x="4493325" y="2891725"/>
            <a:ext cx="4283149" cy="2175925"/>
          </a:xfrm>
          <a:prstGeom prst="rect">
            <a:avLst/>
          </a:prstGeom>
          <a:noFill/>
          <a:ln>
            <a:noFill/>
          </a:ln>
        </p:spPr>
      </p:pic>
      <p:pic>
        <p:nvPicPr>
          <p:cNvPr id="166" name="Google Shape;166;p26"/>
          <p:cNvPicPr preferRelativeResize="0"/>
          <p:nvPr/>
        </p:nvPicPr>
        <p:blipFill>
          <a:blip r:embed="rId6">
            <a:alphaModFix/>
          </a:blip>
          <a:stretch>
            <a:fillRect/>
          </a:stretch>
        </p:blipFill>
        <p:spPr>
          <a:xfrm>
            <a:off x="4583850" y="1160975"/>
            <a:ext cx="2785949" cy="1820331"/>
          </a:xfrm>
          <a:prstGeom prst="rect">
            <a:avLst/>
          </a:prstGeom>
          <a:noFill/>
          <a:ln>
            <a:noFill/>
          </a:ln>
        </p:spPr>
      </p:pic>
      <p:sp>
        <p:nvSpPr>
          <p:cNvPr id="167" name="Google Shape;167;p26"/>
          <p:cNvSpPr txBox="1"/>
          <p:nvPr/>
        </p:nvSpPr>
        <p:spPr>
          <a:xfrm>
            <a:off x="7369800" y="1640050"/>
            <a:ext cx="166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Histogram plot for y_validation</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171" name="Shape 171"/>
        <p:cNvGrpSpPr/>
        <p:nvPr/>
      </p:nvGrpSpPr>
      <p:grpSpPr>
        <a:xfrm>
          <a:off x="0" y="0"/>
          <a:ext cx="0" cy="0"/>
          <a:chOff x="0" y="0"/>
          <a:chExt cx="0" cy="0"/>
        </a:xfrm>
      </p:grpSpPr>
      <p:sp>
        <p:nvSpPr>
          <p:cNvPr id="172" name="Google Shape;172;p27"/>
          <p:cNvSpPr txBox="1"/>
          <p:nvPr/>
        </p:nvSpPr>
        <p:spPr>
          <a:xfrm>
            <a:off x="389000" y="190175"/>
            <a:ext cx="391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Proxima Nova"/>
                <a:ea typeface="Proxima Nova"/>
                <a:cs typeface="Proxima Nova"/>
                <a:sym typeface="Proxima Nova"/>
              </a:rPr>
              <a:t>Data Preprocessing</a:t>
            </a:r>
            <a:endParaRPr sz="3400">
              <a:solidFill>
                <a:schemeClr val="lt1"/>
              </a:solidFill>
              <a:latin typeface="Proxima Nova"/>
              <a:ea typeface="Proxima Nova"/>
              <a:cs typeface="Proxima Nova"/>
              <a:sym typeface="Proxima Nova"/>
            </a:endParaRPr>
          </a:p>
        </p:txBody>
      </p:sp>
      <p:cxnSp>
        <p:nvCxnSpPr>
          <p:cNvPr id="173" name="Google Shape;173;p27"/>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27"/>
          <p:cNvSpPr txBox="1"/>
          <p:nvPr/>
        </p:nvSpPr>
        <p:spPr>
          <a:xfrm>
            <a:off x="357150" y="1178700"/>
            <a:ext cx="7921500" cy="3801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Since the meteorological data and soil data were both in different tables we first needed to merge them.</a:t>
            </a:r>
            <a:endParaRPr sz="21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Merged the soil and meteorological data on the basis of FIPS id assigned to them using a python script.</a:t>
            </a:r>
            <a:endParaRPr sz="21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Left joined soil data on meteorological table on the basis of FIPS id</a:t>
            </a:r>
            <a:endParaRPr sz="21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This i</a:t>
            </a:r>
            <a:r>
              <a:rPr lang="en" sz="2100">
                <a:solidFill>
                  <a:schemeClr val="lt1"/>
                </a:solidFill>
                <a:highlight>
                  <a:srgbClr val="3EADA7"/>
                </a:highlight>
                <a:latin typeface="Times New Roman"/>
                <a:ea typeface="Times New Roman"/>
                <a:cs typeface="Times New Roman"/>
                <a:sym typeface="Times New Roman"/>
              </a:rPr>
              <a:t>ncreased the size of dataset to 3x times it’s initial size.</a:t>
            </a:r>
            <a:endParaRPr sz="21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All the null entries were discarded.</a:t>
            </a:r>
            <a:endParaRPr sz="21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Reduced the dataset on date to gauge how older data would affect predictions</a:t>
            </a:r>
            <a:endParaRPr sz="21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Applied PCA to further reduce the size of the dataset</a:t>
            </a:r>
            <a:endParaRPr sz="2100">
              <a:solidFill>
                <a:schemeClr val="lt1"/>
              </a:solidFill>
              <a:highlight>
                <a:srgbClr val="3EADA7"/>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178" name="Shape 178"/>
        <p:cNvGrpSpPr/>
        <p:nvPr/>
      </p:nvGrpSpPr>
      <p:grpSpPr>
        <a:xfrm>
          <a:off x="0" y="0"/>
          <a:ext cx="0" cy="0"/>
          <a:chOff x="0" y="0"/>
          <a:chExt cx="0" cy="0"/>
        </a:xfrm>
      </p:grpSpPr>
      <p:sp>
        <p:nvSpPr>
          <p:cNvPr id="179" name="Google Shape;179;p28"/>
          <p:cNvSpPr txBox="1"/>
          <p:nvPr/>
        </p:nvSpPr>
        <p:spPr>
          <a:xfrm>
            <a:off x="389000" y="190175"/>
            <a:ext cx="391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Proxima Nova"/>
                <a:ea typeface="Proxima Nova"/>
                <a:cs typeface="Proxima Nova"/>
                <a:sym typeface="Proxima Nova"/>
              </a:rPr>
              <a:t>Data Preprocessing</a:t>
            </a:r>
            <a:endParaRPr sz="3400">
              <a:solidFill>
                <a:schemeClr val="lt1"/>
              </a:solidFill>
              <a:latin typeface="Proxima Nova"/>
              <a:ea typeface="Proxima Nova"/>
              <a:cs typeface="Proxima Nova"/>
              <a:sym typeface="Proxima Nova"/>
            </a:endParaRPr>
          </a:p>
        </p:txBody>
      </p:sp>
      <p:cxnSp>
        <p:nvCxnSpPr>
          <p:cNvPr id="180" name="Google Shape;180;p28"/>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8"/>
          <p:cNvSpPr txBox="1"/>
          <p:nvPr/>
        </p:nvSpPr>
        <p:spPr>
          <a:xfrm>
            <a:off x="357150" y="1178700"/>
            <a:ext cx="7921500" cy="50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100">
              <a:solidFill>
                <a:schemeClr val="lt1"/>
              </a:solidFill>
              <a:highlight>
                <a:srgbClr val="3EADA7"/>
              </a:highlight>
              <a:latin typeface="Times New Roman"/>
              <a:ea typeface="Times New Roman"/>
              <a:cs typeface="Times New Roman"/>
              <a:sym typeface="Times New Roman"/>
            </a:endParaRPr>
          </a:p>
        </p:txBody>
      </p:sp>
      <p:pic>
        <p:nvPicPr>
          <p:cNvPr id="182" name="Google Shape;182;p28"/>
          <p:cNvPicPr preferRelativeResize="0"/>
          <p:nvPr/>
        </p:nvPicPr>
        <p:blipFill>
          <a:blip r:embed="rId3">
            <a:alphaModFix/>
          </a:blip>
          <a:stretch>
            <a:fillRect/>
          </a:stretch>
        </p:blipFill>
        <p:spPr>
          <a:xfrm>
            <a:off x="298975" y="945700"/>
            <a:ext cx="4146624" cy="2467950"/>
          </a:xfrm>
          <a:prstGeom prst="rect">
            <a:avLst/>
          </a:prstGeom>
          <a:noFill/>
          <a:ln>
            <a:noFill/>
          </a:ln>
        </p:spPr>
      </p:pic>
      <p:sp>
        <p:nvSpPr>
          <p:cNvPr id="183" name="Google Shape;183;p28"/>
          <p:cNvSpPr txBox="1"/>
          <p:nvPr/>
        </p:nvSpPr>
        <p:spPr>
          <a:xfrm>
            <a:off x="4996950" y="1437675"/>
            <a:ext cx="2686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Before Applying PCA , we checked the explained variance vs components graph to find the most optimal </a:t>
            </a:r>
            <a:r>
              <a:rPr lang="en">
                <a:solidFill>
                  <a:schemeClr val="lt1"/>
                </a:solidFill>
                <a:latin typeface="Proxima Nova"/>
                <a:ea typeface="Proxima Nova"/>
                <a:cs typeface="Proxima Nova"/>
                <a:sym typeface="Proxima Nova"/>
              </a:rPr>
              <a:t>value</a:t>
            </a:r>
            <a:r>
              <a:rPr lang="en">
                <a:solidFill>
                  <a:schemeClr val="lt1"/>
                </a:solidFill>
                <a:latin typeface="Proxima Nova"/>
                <a:ea typeface="Proxima Nova"/>
                <a:cs typeface="Proxima Nova"/>
                <a:sym typeface="Proxima Nova"/>
              </a:rPr>
              <a:t> of num_components.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Looking at this graph we can see that 80% of the variance has been captured by 8 components and therefore we reduced our dataset to 8 dimensions to ensure that information is preserved while at the same time reducing the size of the dataset</a:t>
            </a:r>
            <a:endParaRPr>
              <a:solidFill>
                <a:schemeClr val="lt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610250" y="2262975"/>
            <a:ext cx="77886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Proxima Nova"/>
              <a:ea typeface="Proxima Nova"/>
              <a:cs typeface="Proxima Nova"/>
              <a:sym typeface="Proxima Nova"/>
            </a:endParaRPr>
          </a:p>
          <a:p>
            <a:pPr indent="0" lvl="0" marL="0" rtl="0" algn="l">
              <a:spcBef>
                <a:spcPts val="0"/>
              </a:spcBef>
              <a:spcAft>
                <a:spcPts val="0"/>
              </a:spcAft>
              <a:buNone/>
            </a:pPr>
            <a:r>
              <a:rPr b="1" lang="en" sz="1900">
                <a:solidFill>
                  <a:schemeClr val="dk2"/>
                </a:solidFill>
                <a:latin typeface="Proxima Nova"/>
                <a:ea typeface="Proxima Nova"/>
                <a:cs typeface="Proxima Nova"/>
                <a:sym typeface="Proxima Nova"/>
              </a:rPr>
              <a:t>We shifted to Nvidia RAPIDS</a:t>
            </a:r>
            <a:r>
              <a:rPr lang="en" sz="1900">
                <a:solidFill>
                  <a:schemeClr val="dk2"/>
                </a:solidFill>
                <a:latin typeface="Proxima Nova"/>
                <a:ea typeface="Proxima Nova"/>
                <a:cs typeface="Proxima Nova"/>
                <a:sym typeface="Proxima Nova"/>
              </a:rPr>
              <a:t> </a:t>
            </a:r>
            <a:endParaRPr sz="19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900">
              <a:solidFill>
                <a:schemeClr val="lt2"/>
              </a:solidFill>
              <a:latin typeface="Proxima Nova"/>
              <a:ea typeface="Proxima Nova"/>
              <a:cs typeface="Proxima Nova"/>
              <a:sym typeface="Proxima Nova"/>
            </a:endParaRPr>
          </a:p>
          <a:p>
            <a:pPr indent="-349250" lvl="0" marL="457200" rtl="0" algn="l">
              <a:spcBef>
                <a:spcPts val="0"/>
              </a:spcBef>
              <a:spcAft>
                <a:spcPts val="0"/>
              </a:spcAft>
              <a:buClr>
                <a:schemeClr val="lt2"/>
              </a:buClr>
              <a:buSzPts val="1900"/>
              <a:buFont typeface="Proxima Nova"/>
              <a:buChar char="●"/>
            </a:pPr>
            <a:r>
              <a:rPr lang="en" sz="1900">
                <a:solidFill>
                  <a:schemeClr val="lt2"/>
                </a:solidFill>
                <a:latin typeface="Proxima Nova"/>
                <a:ea typeface="Proxima Nova"/>
                <a:cs typeface="Proxima Nova"/>
                <a:sym typeface="Proxima Nova"/>
              </a:rPr>
              <a:t>Which provides </a:t>
            </a:r>
            <a:r>
              <a:rPr lang="en" sz="1900">
                <a:solidFill>
                  <a:schemeClr val="dk2"/>
                </a:solidFill>
                <a:latin typeface="Proxima Nova"/>
                <a:ea typeface="Proxima Nova"/>
                <a:cs typeface="Proxima Nova"/>
                <a:sym typeface="Proxima Nova"/>
              </a:rPr>
              <a:t>GPU based algorithms</a:t>
            </a:r>
            <a:r>
              <a:rPr lang="en" sz="1900">
                <a:solidFill>
                  <a:schemeClr val="lt2"/>
                </a:solidFill>
                <a:latin typeface="Proxima Nova"/>
                <a:ea typeface="Proxima Nova"/>
                <a:cs typeface="Proxima Nova"/>
                <a:sym typeface="Proxima Nova"/>
              </a:rPr>
              <a:t> of those found in sklearn </a:t>
            </a:r>
            <a:endParaRPr sz="1900">
              <a:solidFill>
                <a:schemeClr val="lt2"/>
              </a:solidFill>
              <a:latin typeface="Proxima Nova"/>
              <a:ea typeface="Proxima Nova"/>
              <a:cs typeface="Proxima Nova"/>
              <a:sym typeface="Proxima Nova"/>
            </a:endParaRPr>
          </a:p>
          <a:p>
            <a:pPr indent="-349250" lvl="0" marL="457200" rtl="0" algn="l">
              <a:spcBef>
                <a:spcPts val="0"/>
              </a:spcBef>
              <a:spcAft>
                <a:spcPts val="0"/>
              </a:spcAft>
              <a:buClr>
                <a:schemeClr val="lt2"/>
              </a:buClr>
              <a:buSzPts val="1900"/>
              <a:buFont typeface="Proxima Nova"/>
              <a:buChar char="●"/>
            </a:pPr>
            <a:r>
              <a:rPr lang="en" sz="1900">
                <a:solidFill>
                  <a:schemeClr val="lt2"/>
                </a:solidFill>
                <a:latin typeface="Proxima Nova"/>
                <a:ea typeface="Proxima Nova"/>
                <a:cs typeface="Proxima Nova"/>
                <a:sym typeface="Proxima Nova"/>
              </a:rPr>
              <a:t>This helped us train more models and </a:t>
            </a:r>
            <a:r>
              <a:rPr lang="en" sz="1900">
                <a:solidFill>
                  <a:schemeClr val="dk2"/>
                </a:solidFill>
                <a:latin typeface="Proxima Nova"/>
                <a:ea typeface="Proxima Nova"/>
                <a:cs typeface="Proxima Nova"/>
                <a:sym typeface="Proxima Nova"/>
              </a:rPr>
              <a:t>experiment more with the hyper parameters</a:t>
            </a:r>
            <a:r>
              <a:rPr lang="en" sz="1900">
                <a:solidFill>
                  <a:schemeClr val="lt2"/>
                </a:solidFill>
                <a:latin typeface="Proxima Nova"/>
                <a:ea typeface="Proxima Nova"/>
                <a:cs typeface="Proxima Nova"/>
                <a:sym typeface="Proxima Nova"/>
              </a:rPr>
              <a:t> that would otherwise have not been possible.</a:t>
            </a:r>
            <a:endParaRPr sz="1900">
              <a:solidFill>
                <a:schemeClr val="lt2"/>
              </a:solidFill>
              <a:latin typeface="Proxima Nova"/>
              <a:ea typeface="Proxima Nova"/>
              <a:cs typeface="Proxima Nova"/>
              <a:sym typeface="Proxima Nova"/>
            </a:endParaRPr>
          </a:p>
        </p:txBody>
      </p:sp>
      <p:sp>
        <p:nvSpPr>
          <p:cNvPr id="189" name="Google Shape;189;p29"/>
          <p:cNvSpPr txBox="1"/>
          <p:nvPr/>
        </p:nvSpPr>
        <p:spPr>
          <a:xfrm>
            <a:off x="610250" y="1018125"/>
            <a:ext cx="65832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Proxima Nova"/>
              <a:buChar char="●"/>
            </a:pPr>
            <a:r>
              <a:rPr lang="en" sz="2000">
                <a:solidFill>
                  <a:schemeClr val="lt1"/>
                </a:solidFill>
                <a:latin typeface="Proxima Nova"/>
                <a:ea typeface="Proxima Nova"/>
                <a:cs typeface="Proxima Nova"/>
                <a:sym typeface="Proxima Nova"/>
              </a:rPr>
              <a:t>Loading the dataset and Training the model took hours!!</a:t>
            </a:r>
            <a:endParaRPr sz="2000">
              <a:solidFill>
                <a:schemeClr val="lt1"/>
              </a:solidFill>
              <a:latin typeface="Proxima Nova"/>
              <a:ea typeface="Proxima Nova"/>
              <a:cs typeface="Proxima Nova"/>
              <a:sym typeface="Proxima Nova"/>
            </a:endParaRPr>
          </a:p>
          <a:p>
            <a:pPr indent="-355600" lvl="0" marL="457200" rtl="0" algn="l">
              <a:spcBef>
                <a:spcPts val="0"/>
              </a:spcBef>
              <a:spcAft>
                <a:spcPts val="0"/>
              </a:spcAft>
              <a:buClr>
                <a:schemeClr val="lt1"/>
              </a:buClr>
              <a:buSzPts val="2000"/>
              <a:buFont typeface="Proxima Nova"/>
              <a:buChar char="●"/>
            </a:pPr>
            <a:r>
              <a:rPr lang="en" sz="2000">
                <a:solidFill>
                  <a:schemeClr val="lt1"/>
                </a:solidFill>
                <a:latin typeface="Proxima Nova"/>
                <a:ea typeface="Proxima Nova"/>
                <a:cs typeface="Proxima Nova"/>
                <a:sym typeface="Proxima Nova"/>
              </a:rPr>
              <a:t>Hyperparameter tuning was not flexible</a:t>
            </a:r>
            <a:endParaRPr sz="2000">
              <a:solidFill>
                <a:schemeClr val="l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195" name="Google Shape;195;p30"/>
          <p:cNvPicPr preferRelativeResize="0"/>
          <p:nvPr/>
        </p:nvPicPr>
        <p:blipFill>
          <a:blip r:embed="rId3">
            <a:alphaModFix/>
          </a:blip>
          <a:stretch>
            <a:fillRect/>
          </a:stretch>
        </p:blipFill>
        <p:spPr>
          <a:xfrm>
            <a:off x="2749575" y="1228725"/>
            <a:ext cx="5890026" cy="3507101"/>
          </a:xfrm>
          <a:prstGeom prst="rect">
            <a:avLst/>
          </a:prstGeom>
          <a:noFill/>
          <a:ln>
            <a:noFill/>
          </a:ln>
        </p:spPr>
      </p:pic>
      <p:pic>
        <p:nvPicPr>
          <p:cNvPr id="196" name="Google Shape;196;p30"/>
          <p:cNvPicPr preferRelativeResize="0"/>
          <p:nvPr/>
        </p:nvPicPr>
        <p:blipFill>
          <a:blip r:embed="rId4">
            <a:alphaModFix/>
          </a:blip>
          <a:stretch>
            <a:fillRect/>
          </a:stretch>
        </p:blipFill>
        <p:spPr>
          <a:xfrm>
            <a:off x="2429150" y="1462850"/>
            <a:ext cx="6714850" cy="3272975"/>
          </a:xfrm>
          <a:prstGeom prst="rect">
            <a:avLst/>
          </a:prstGeom>
          <a:noFill/>
          <a:ln>
            <a:noFill/>
          </a:ln>
        </p:spPr>
      </p:pic>
      <p:sp>
        <p:nvSpPr>
          <p:cNvPr id="197" name="Google Shape;197;p30"/>
          <p:cNvSpPr txBox="1"/>
          <p:nvPr/>
        </p:nvSpPr>
        <p:spPr>
          <a:xfrm>
            <a:off x="346950" y="2287050"/>
            <a:ext cx="3582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Mono"/>
                <a:ea typeface="Roboto Mono"/>
                <a:cs typeface="Roboto Mono"/>
                <a:sym typeface="Roboto Mono"/>
              </a:rPr>
              <a:t>Chosen Classifiers!!</a:t>
            </a:r>
            <a:endParaRPr sz="25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03" name="Google Shape;203;p31"/>
          <p:cNvSpPr txBox="1"/>
          <p:nvPr/>
        </p:nvSpPr>
        <p:spPr>
          <a:xfrm>
            <a:off x="289825" y="937125"/>
            <a:ext cx="3582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Mono"/>
                <a:ea typeface="Roboto Mono"/>
                <a:cs typeface="Roboto Mono"/>
                <a:sym typeface="Roboto Mono"/>
              </a:rPr>
              <a:t>Feature Selection</a:t>
            </a:r>
            <a:endParaRPr sz="2500">
              <a:latin typeface="Roboto Mono"/>
              <a:ea typeface="Roboto Mono"/>
              <a:cs typeface="Roboto Mono"/>
              <a:sym typeface="Roboto Mono"/>
            </a:endParaRPr>
          </a:p>
        </p:txBody>
      </p:sp>
      <p:pic>
        <p:nvPicPr>
          <p:cNvPr id="204" name="Google Shape;204;p31"/>
          <p:cNvPicPr preferRelativeResize="0"/>
          <p:nvPr/>
        </p:nvPicPr>
        <p:blipFill>
          <a:blip r:embed="rId3">
            <a:alphaModFix/>
          </a:blip>
          <a:stretch>
            <a:fillRect/>
          </a:stretch>
        </p:blipFill>
        <p:spPr>
          <a:xfrm>
            <a:off x="898200" y="1435450"/>
            <a:ext cx="1950175" cy="3535625"/>
          </a:xfrm>
          <a:prstGeom prst="rect">
            <a:avLst/>
          </a:prstGeom>
          <a:noFill/>
          <a:ln>
            <a:noFill/>
          </a:ln>
        </p:spPr>
      </p:pic>
      <p:sp>
        <p:nvSpPr>
          <p:cNvPr id="205" name="Google Shape;205;p31"/>
          <p:cNvSpPr txBox="1"/>
          <p:nvPr/>
        </p:nvSpPr>
        <p:spPr>
          <a:xfrm>
            <a:off x="2352775" y="2875025"/>
            <a:ext cx="22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Not Enough??</a:t>
            </a:r>
            <a:endParaRPr>
              <a:latin typeface="Courier New"/>
              <a:ea typeface="Courier New"/>
              <a:cs typeface="Courier New"/>
              <a:sym typeface="Courier New"/>
            </a:endParaRPr>
          </a:p>
        </p:txBody>
      </p:sp>
      <p:sp>
        <p:nvSpPr>
          <p:cNvPr id="206" name="Google Shape;206;p31"/>
          <p:cNvSpPr txBox="1"/>
          <p:nvPr/>
        </p:nvSpPr>
        <p:spPr>
          <a:xfrm>
            <a:off x="2292325" y="4171450"/>
            <a:ext cx="213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Need to get some domain knowledge</a:t>
            </a:r>
            <a:endParaRPr>
              <a:latin typeface="Proxima Nova"/>
              <a:ea typeface="Proxima Nova"/>
              <a:cs typeface="Proxima Nova"/>
              <a:sym typeface="Proxima Nova"/>
            </a:endParaRPr>
          </a:p>
        </p:txBody>
      </p:sp>
      <p:sp>
        <p:nvSpPr>
          <p:cNvPr id="207" name="Google Shape;207;p31"/>
          <p:cNvSpPr txBox="1"/>
          <p:nvPr/>
        </p:nvSpPr>
        <p:spPr>
          <a:xfrm rot="1161990">
            <a:off x="116834" y="4106674"/>
            <a:ext cx="1283738" cy="92347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aveat"/>
                <a:ea typeface="Caveat"/>
                <a:cs typeface="Caveat"/>
                <a:sym typeface="Caveat"/>
              </a:rPr>
              <a:t>meaningful and non redundant features</a:t>
            </a:r>
            <a:endParaRPr sz="900">
              <a:latin typeface="Caveat"/>
              <a:ea typeface="Caveat"/>
              <a:cs typeface="Caveat"/>
              <a:sym typeface="Caveat"/>
            </a:endParaRPr>
          </a:p>
        </p:txBody>
      </p:sp>
      <p:sp>
        <p:nvSpPr>
          <p:cNvPr id="208" name="Google Shape;208;p31"/>
          <p:cNvSpPr txBox="1"/>
          <p:nvPr/>
        </p:nvSpPr>
        <p:spPr>
          <a:xfrm>
            <a:off x="5255975" y="838575"/>
            <a:ext cx="3079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Mono"/>
                <a:ea typeface="Roboto Mono"/>
                <a:cs typeface="Roboto Mono"/>
                <a:sym typeface="Roboto Mono"/>
              </a:rPr>
              <a:t>Logistic OVR Classification</a:t>
            </a:r>
            <a:endParaRPr sz="2500">
              <a:latin typeface="Roboto Mono"/>
              <a:ea typeface="Roboto Mono"/>
              <a:cs typeface="Roboto Mono"/>
              <a:sym typeface="Roboto Mono"/>
            </a:endParaRPr>
          </a:p>
        </p:txBody>
      </p:sp>
      <p:pic>
        <p:nvPicPr>
          <p:cNvPr id="209" name="Google Shape;209;p31"/>
          <p:cNvPicPr preferRelativeResize="0"/>
          <p:nvPr/>
        </p:nvPicPr>
        <p:blipFill>
          <a:blip r:embed="rId4">
            <a:alphaModFix/>
          </a:blip>
          <a:stretch>
            <a:fillRect/>
          </a:stretch>
        </p:blipFill>
        <p:spPr>
          <a:xfrm>
            <a:off x="4287925" y="1773449"/>
            <a:ext cx="4372725" cy="2603352"/>
          </a:xfrm>
          <a:prstGeom prst="rect">
            <a:avLst/>
          </a:prstGeom>
          <a:noFill/>
          <a:ln>
            <a:noFill/>
          </a:ln>
        </p:spPr>
      </p:pic>
      <p:sp>
        <p:nvSpPr>
          <p:cNvPr id="210" name="Google Shape;210;p31"/>
          <p:cNvSpPr txBox="1"/>
          <p:nvPr/>
        </p:nvSpPr>
        <p:spPr>
          <a:xfrm rot="310401">
            <a:off x="4315071" y="3932650"/>
            <a:ext cx="1623614" cy="6771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aveat"/>
                <a:ea typeface="Caveat"/>
                <a:cs typeface="Caveat"/>
                <a:sym typeface="Caveat"/>
              </a:rPr>
              <a:t>how long each classifier is trained</a:t>
            </a:r>
            <a:endParaRPr sz="900">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2865200" y="1671875"/>
            <a:ext cx="6006201" cy="2925174"/>
          </a:xfrm>
          <a:prstGeom prst="rect">
            <a:avLst/>
          </a:prstGeom>
          <a:noFill/>
          <a:ln>
            <a:noFill/>
          </a:ln>
        </p:spPr>
      </p:pic>
      <p:sp>
        <p:nvSpPr>
          <p:cNvPr id="216" name="Google Shape;216;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17" name="Google Shape;217;p32"/>
          <p:cNvSpPr txBox="1"/>
          <p:nvPr/>
        </p:nvSpPr>
        <p:spPr>
          <a:xfrm>
            <a:off x="289825" y="2094600"/>
            <a:ext cx="3079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Mono"/>
                <a:ea typeface="Roboto Mono"/>
                <a:cs typeface="Roboto Mono"/>
                <a:sym typeface="Roboto Mono"/>
              </a:rPr>
              <a:t>Random Forest Classification</a:t>
            </a:r>
            <a:endParaRPr sz="2500">
              <a:latin typeface="Roboto Mono"/>
              <a:ea typeface="Roboto Mono"/>
              <a:cs typeface="Roboto Mono"/>
              <a:sym typeface="Roboto Mono"/>
            </a:endParaRPr>
          </a:p>
        </p:txBody>
      </p:sp>
      <p:sp>
        <p:nvSpPr>
          <p:cNvPr id="218" name="Google Shape;218;p32"/>
          <p:cNvSpPr/>
          <p:nvPr/>
        </p:nvSpPr>
        <p:spPr>
          <a:xfrm rot="8316842">
            <a:off x="3346084" y="4080761"/>
            <a:ext cx="864885" cy="649779"/>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txBox="1"/>
          <p:nvPr/>
        </p:nvSpPr>
        <p:spPr>
          <a:xfrm>
            <a:off x="3499575" y="3990000"/>
            <a:ext cx="65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Need me the most?</a:t>
            </a:r>
            <a:endParaRPr>
              <a:latin typeface="Caveat"/>
              <a:ea typeface="Caveat"/>
              <a:cs typeface="Caveat"/>
              <a:sym typeface="Caveat"/>
            </a:endParaRPr>
          </a:p>
        </p:txBody>
      </p:sp>
      <p:sp>
        <p:nvSpPr>
          <p:cNvPr id="220" name="Google Shape;220;p32"/>
          <p:cNvSpPr txBox="1"/>
          <p:nvPr/>
        </p:nvSpPr>
        <p:spPr>
          <a:xfrm>
            <a:off x="5186875" y="4336850"/>
            <a:ext cx="177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aveat"/>
                <a:ea typeface="Caveat"/>
                <a:cs typeface="Caveat"/>
                <a:sym typeface="Caveat"/>
              </a:rPr>
              <a:t>control the growth of the tree</a:t>
            </a:r>
            <a:endParaRPr sz="1100">
              <a:latin typeface="Caveat"/>
              <a:ea typeface="Caveat"/>
              <a:cs typeface="Caveat"/>
              <a:sym typeface="Caveat"/>
            </a:endParaRPr>
          </a:p>
        </p:txBody>
      </p:sp>
      <p:cxnSp>
        <p:nvCxnSpPr>
          <p:cNvPr id="221" name="Google Shape;221;p32"/>
          <p:cNvCxnSpPr/>
          <p:nvPr/>
        </p:nvCxnSpPr>
        <p:spPr>
          <a:xfrm flipH="1">
            <a:off x="6297150" y="4102650"/>
            <a:ext cx="277500" cy="3297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32"/>
          <p:cNvCxnSpPr/>
          <p:nvPr/>
        </p:nvCxnSpPr>
        <p:spPr>
          <a:xfrm>
            <a:off x="5464425" y="4076625"/>
            <a:ext cx="338400" cy="35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3"/>
          <p:cNvPicPr preferRelativeResize="0"/>
          <p:nvPr/>
        </p:nvPicPr>
        <p:blipFill>
          <a:blip r:embed="rId3">
            <a:alphaModFix/>
          </a:blip>
          <a:stretch>
            <a:fillRect/>
          </a:stretch>
        </p:blipFill>
        <p:spPr>
          <a:xfrm>
            <a:off x="4562873" y="1473736"/>
            <a:ext cx="4247551" cy="2196025"/>
          </a:xfrm>
          <a:prstGeom prst="rect">
            <a:avLst/>
          </a:prstGeom>
          <a:noFill/>
          <a:ln>
            <a:noFill/>
          </a:ln>
        </p:spPr>
      </p:pic>
      <p:sp>
        <p:nvSpPr>
          <p:cNvPr id="228" name="Google Shape;228;p33"/>
          <p:cNvSpPr/>
          <p:nvPr/>
        </p:nvSpPr>
        <p:spPr>
          <a:xfrm rot="9293173">
            <a:off x="5990037" y="3485201"/>
            <a:ext cx="1393204" cy="105797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30" name="Google Shape;230;p33"/>
          <p:cNvSpPr txBox="1"/>
          <p:nvPr/>
        </p:nvSpPr>
        <p:spPr>
          <a:xfrm>
            <a:off x="4850150" y="871375"/>
            <a:ext cx="4051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Roboto Mono"/>
                <a:ea typeface="Roboto Mono"/>
                <a:cs typeface="Roboto Mono"/>
                <a:sym typeface="Roboto Mono"/>
              </a:rPr>
              <a:t>Gaussian Naive Bayes</a:t>
            </a:r>
            <a:endParaRPr sz="2300">
              <a:latin typeface="Roboto Mono"/>
              <a:ea typeface="Roboto Mono"/>
              <a:cs typeface="Roboto Mono"/>
              <a:sym typeface="Roboto Mono"/>
            </a:endParaRPr>
          </a:p>
        </p:txBody>
      </p:sp>
      <p:sp>
        <p:nvSpPr>
          <p:cNvPr id="231" name="Google Shape;231;p33"/>
          <p:cNvSpPr txBox="1"/>
          <p:nvPr/>
        </p:nvSpPr>
        <p:spPr>
          <a:xfrm>
            <a:off x="4234750" y="3390925"/>
            <a:ext cx="177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aveat"/>
                <a:ea typeface="Caveat"/>
                <a:cs typeface="Caveat"/>
                <a:sym typeface="Caveat"/>
              </a:rPr>
              <a:t>Want to convert data in 0s and 1s ?</a:t>
            </a:r>
            <a:endParaRPr sz="1100">
              <a:latin typeface="Caveat"/>
              <a:ea typeface="Caveat"/>
              <a:cs typeface="Caveat"/>
              <a:sym typeface="Caveat"/>
            </a:endParaRPr>
          </a:p>
        </p:txBody>
      </p:sp>
      <p:cxnSp>
        <p:nvCxnSpPr>
          <p:cNvPr id="232" name="Google Shape;232;p33"/>
          <p:cNvCxnSpPr/>
          <p:nvPr/>
        </p:nvCxnSpPr>
        <p:spPr>
          <a:xfrm flipH="1">
            <a:off x="5025300" y="3292500"/>
            <a:ext cx="446100" cy="2688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33"/>
          <p:cNvSpPr txBox="1"/>
          <p:nvPr/>
        </p:nvSpPr>
        <p:spPr>
          <a:xfrm>
            <a:off x="6186275" y="3490825"/>
            <a:ext cx="111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Ooops!</a:t>
            </a:r>
            <a:endParaRPr>
              <a:latin typeface="Caveat"/>
              <a:ea typeface="Caveat"/>
              <a:cs typeface="Caveat"/>
              <a:sym typeface="Caveat"/>
            </a:endParaRPr>
          </a:p>
          <a:p>
            <a:pPr indent="0" lvl="0" marL="0" rtl="0" algn="l">
              <a:spcBef>
                <a:spcPts val="0"/>
              </a:spcBef>
              <a:spcAft>
                <a:spcPts val="0"/>
              </a:spcAft>
              <a:buNone/>
            </a:pPr>
            <a:r>
              <a:rPr lang="en">
                <a:latin typeface="Caveat"/>
                <a:ea typeface="Caveat"/>
                <a:cs typeface="Caveat"/>
                <a:sym typeface="Caveat"/>
              </a:rPr>
              <a:t>I can not work on negative data</a:t>
            </a:r>
            <a:endParaRPr>
              <a:latin typeface="Caveat"/>
              <a:ea typeface="Caveat"/>
              <a:cs typeface="Caveat"/>
              <a:sym typeface="Caveat"/>
            </a:endParaRPr>
          </a:p>
        </p:txBody>
      </p:sp>
      <p:sp>
        <p:nvSpPr>
          <p:cNvPr id="234" name="Google Shape;234;p33"/>
          <p:cNvSpPr txBox="1"/>
          <p:nvPr/>
        </p:nvSpPr>
        <p:spPr>
          <a:xfrm>
            <a:off x="7305275" y="3292500"/>
            <a:ext cx="17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aveat"/>
                <a:ea typeface="Caveat"/>
                <a:cs typeface="Caveat"/>
                <a:sym typeface="Caveat"/>
              </a:rPr>
              <a:t>The Perfect Choice!!</a:t>
            </a:r>
            <a:endParaRPr sz="1100">
              <a:latin typeface="Caveat"/>
              <a:ea typeface="Caveat"/>
              <a:cs typeface="Caveat"/>
              <a:sym typeface="Caveat"/>
            </a:endParaRPr>
          </a:p>
        </p:txBody>
      </p:sp>
      <p:sp>
        <p:nvSpPr>
          <p:cNvPr id="235" name="Google Shape;235;p33"/>
          <p:cNvSpPr txBox="1"/>
          <p:nvPr/>
        </p:nvSpPr>
        <p:spPr>
          <a:xfrm>
            <a:off x="123175" y="871375"/>
            <a:ext cx="4439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Roboto Mono"/>
                <a:ea typeface="Roboto Mono"/>
                <a:cs typeface="Roboto Mono"/>
                <a:sym typeface="Roboto Mono"/>
              </a:rPr>
              <a:t>K Neighbor Classifier</a:t>
            </a:r>
            <a:endParaRPr sz="2300">
              <a:latin typeface="Roboto Mono"/>
              <a:ea typeface="Roboto Mono"/>
              <a:cs typeface="Roboto Mono"/>
              <a:sym typeface="Roboto Mono"/>
            </a:endParaRPr>
          </a:p>
        </p:txBody>
      </p:sp>
      <p:pic>
        <p:nvPicPr>
          <p:cNvPr id="236" name="Google Shape;236;p33"/>
          <p:cNvPicPr preferRelativeResize="0"/>
          <p:nvPr/>
        </p:nvPicPr>
        <p:blipFill>
          <a:blip r:embed="rId4">
            <a:alphaModFix/>
          </a:blip>
          <a:stretch>
            <a:fillRect/>
          </a:stretch>
        </p:blipFill>
        <p:spPr>
          <a:xfrm>
            <a:off x="570800" y="1410175"/>
            <a:ext cx="2620625" cy="3147525"/>
          </a:xfrm>
          <a:prstGeom prst="rect">
            <a:avLst/>
          </a:prstGeom>
          <a:noFill/>
          <a:ln>
            <a:noFill/>
          </a:ln>
        </p:spPr>
      </p:pic>
      <p:sp>
        <p:nvSpPr>
          <p:cNvPr id="237" name="Google Shape;237;p33"/>
          <p:cNvSpPr txBox="1"/>
          <p:nvPr/>
        </p:nvSpPr>
        <p:spPr>
          <a:xfrm>
            <a:off x="1232000" y="4462425"/>
            <a:ext cx="17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aveat"/>
                <a:ea typeface="Caveat"/>
                <a:cs typeface="Caveat"/>
                <a:sym typeface="Caveat"/>
              </a:rPr>
              <a:t>Number of clusters</a:t>
            </a:r>
            <a:endParaRPr sz="1100">
              <a:latin typeface="Caveat"/>
              <a:ea typeface="Caveat"/>
              <a:cs typeface="Caveat"/>
              <a:sym typeface="Caveat"/>
            </a:endParaRPr>
          </a:p>
        </p:txBody>
      </p:sp>
      <p:cxnSp>
        <p:nvCxnSpPr>
          <p:cNvPr id="238" name="Google Shape;238;p33"/>
          <p:cNvCxnSpPr/>
          <p:nvPr/>
        </p:nvCxnSpPr>
        <p:spPr>
          <a:xfrm flipH="1">
            <a:off x="1809525" y="4231750"/>
            <a:ext cx="25200" cy="33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Motivation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5" name="Google Shape;85;p16"/>
          <p:cNvSpPr txBox="1"/>
          <p:nvPr>
            <p:ph idx="1" type="body"/>
          </p:nvPr>
        </p:nvSpPr>
        <p:spPr>
          <a:xfrm>
            <a:off x="473625" y="1178725"/>
            <a:ext cx="4381800" cy="32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lt1"/>
                </a:solidFill>
              </a:rPr>
              <a:t>Since global temperatures are rising, it makes sense to anticipate an increase in the likelihood of drought in many places. Therefore, we questioned whether we could accurately forecast such a crisis in the future and take the necessary precautions to prevent or deal with the calamity.</a:t>
            </a:r>
            <a:endParaRPr sz="2000">
              <a:solidFill>
                <a:schemeClr val="lt1"/>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cxnSp>
        <p:nvCxnSpPr>
          <p:cNvPr id="86" name="Google Shape;86;p16"/>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pic>
        <p:nvPicPr>
          <p:cNvPr id="87" name="Google Shape;87;p16"/>
          <p:cNvPicPr preferRelativeResize="0"/>
          <p:nvPr/>
        </p:nvPicPr>
        <p:blipFill rotWithShape="1">
          <a:blip r:embed="rId3">
            <a:alphaModFix/>
          </a:blip>
          <a:srcRect b="0" l="0" r="0" t="0"/>
          <a:stretch/>
        </p:blipFill>
        <p:spPr>
          <a:xfrm>
            <a:off x="5047150" y="1536025"/>
            <a:ext cx="3616750" cy="26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42" name="Shape 242"/>
        <p:cNvGrpSpPr/>
        <p:nvPr/>
      </p:nvGrpSpPr>
      <p:grpSpPr>
        <a:xfrm>
          <a:off x="0" y="0"/>
          <a:ext cx="0" cy="0"/>
          <a:chOff x="0" y="0"/>
          <a:chExt cx="0" cy="0"/>
        </a:xfrm>
      </p:grpSpPr>
      <p:sp>
        <p:nvSpPr>
          <p:cNvPr id="243" name="Google Shape;243;p34"/>
          <p:cNvSpPr txBox="1"/>
          <p:nvPr/>
        </p:nvSpPr>
        <p:spPr>
          <a:xfrm>
            <a:off x="1002775" y="3423225"/>
            <a:ext cx="1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44" name="Google Shape;244;p34"/>
          <p:cNvSpPr txBox="1"/>
          <p:nvPr/>
        </p:nvSpPr>
        <p:spPr>
          <a:xfrm>
            <a:off x="383550" y="220925"/>
            <a:ext cx="312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Proxima Nova"/>
                <a:ea typeface="Proxima Nova"/>
                <a:cs typeface="Proxima Nova"/>
                <a:sym typeface="Proxima Nova"/>
              </a:rPr>
              <a:t>Results</a:t>
            </a:r>
            <a:endParaRPr sz="2600">
              <a:solidFill>
                <a:schemeClr val="lt1"/>
              </a:solidFill>
              <a:latin typeface="Proxima Nova"/>
              <a:ea typeface="Proxima Nova"/>
              <a:cs typeface="Proxima Nova"/>
              <a:sym typeface="Proxima Nova"/>
            </a:endParaRPr>
          </a:p>
        </p:txBody>
      </p:sp>
      <p:cxnSp>
        <p:nvCxnSpPr>
          <p:cNvPr id="245" name="Google Shape;245;p34"/>
          <p:cNvCxnSpPr/>
          <p:nvPr/>
        </p:nvCxnSpPr>
        <p:spPr>
          <a:xfrm flipH="1" rot="10800000">
            <a:off x="328500" y="7521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4"/>
          <p:cNvSpPr txBox="1"/>
          <p:nvPr/>
        </p:nvSpPr>
        <p:spPr>
          <a:xfrm>
            <a:off x="5036350" y="1346025"/>
            <a:ext cx="3739800" cy="233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latin typeface="Proxima Nova"/>
                <a:ea typeface="Proxima Nova"/>
                <a:cs typeface="Proxima Nova"/>
                <a:sym typeface="Proxima Nova"/>
              </a:rPr>
              <a:t>Previously</a:t>
            </a:r>
            <a:r>
              <a:rPr lang="en">
                <a:solidFill>
                  <a:schemeClr val="lt1"/>
                </a:solidFill>
                <a:latin typeface="Proxima Nova"/>
                <a:ea typeface="Proxima Nova"/>
                <a:cs typeface="Proxima Nova"/>
                <a:sym typeface="Proxima Nova"/>
              </a:rPr>
              <a:t> when we ran these 2 models, the accuracies weren’t that good on the </a:t>
            </a:r>
            <a:r>
              <a:rPr lang="en">
                <a:solidFill>
                  <a:schemeClr val="lt1"/>
                </a:solidFill>
                <a:latin typeface="Proxima Nova"/>
                <a:ea typeface="Proxima Nova"/>
                <a:cs typeface="Proxima Nova"/>
                <a:sym typeface="Proxima Nova"/>
              </a:rPr>
              <a:t>training</a:t>
            </a:r>
            <a:r>
              <a:rPr lang="en">
                <a:solidFill>
                  <a:schemeClr val="lt1"/>
                </a:solidFill>
                <a:latin typeface="Proxima Nova"/>
                <a:ea typeface="Proxima Nova"/>
                <a:cs typeface="Proxima Nova"/>
                <a:sym typeface="Proxima Nova"/>
              </a:rPr>
              <a:t> set but were somehow quite good on the </a:t>
            </a:r>
            <a:r>
              <a:rPr lang="en">
                <a:solidFill>
                  <a:schemeClr val="lt1"/>
                </a:solidFill>
                <a:latin typeface="Proxima Nova"/>
                <a:ea typeface="Proxima Nova"/>
                <a:cs typeface="Proxima Nova"/>
                <a:sym typeface="Proxima Nova"/>
              </a:rPr>
              <a:t>testing</a:t>
            </a:r>
            <a:r>
              <a:rPr lang="en">
                <a:solidFill>
                  <a:schemeClr val="lt1"/>
                </a:solidFill>
                <a:latin typeface="Proxima Nova"/>
                <a:ea typeface="Proxima Nova"/>
                <a:cs typeface="Proxima Nova"/>
                <a:sym typeface="Proxima Nova"/>
              </a:rPr>
              <a:t> dataset which is anomalous in nature and thus we hypothesized that perhaps weather and soil data from vastly different years may not be as useful in predicting drought for more recent years </a:t>
            </a:r>
            <a:endParaRPr>
              <a:solidFill>
                <a:schemeClr val="lt1"/>
              </a:solidFill>
              <a:latin typeface="Proxima Nova"/>
              <a:ea typeface="Proxima Nova"/>
              <a:cs typeface="Proxima Nova"/>
              <a:sym typeface="Proxima Nova"/>
            </a:endParaRPr>
          </a:p>
        </p:txBody>
      </p:sp>
      <p:pic>
        <p:nvPicPr>
          <p:cNvPr id="247" name="Google Shape;247;p34"/>
          <p:cNvPicPr preferRelativeResize="0"/>
          <p:nvPr/>
        </p:nvPicPr>
        <p:blipFill>
          <a:blip r:embed="rId3">
            <a:alphaModFix/>
          </a:blip>
          <a:stretch>
            <a:fillRect/>
          </a:stretch>
        </p:blipFill>
        <p:spPr>
          <a:xfrm>
            <a:off x="383550" y="2812434"/>
            <a:ext cx="4432600" cy="2111215"/>
          </a:xfrm>
          <a:prstGeom prst="rect">
            <a:avLst/>
          </a:prstGeom>
          <a:noFill/>
          <a:ln>
            <a:noFill/>
          </a:ln>
        </p:spPr>
      </p:pic>
      <p:pic>
        <p:nvPicPr>
          <p:cNvPr id="248" name="Google Shape;248;p34"/>
          <p:cNvPicPr preferRelativeResize="0"/>
          <p:nvPr/>
        </p:nvPicPr>
        <p:blipFill>
          <a:blip r:embed="rId4">
            <a:alphaModFix/>
          </a:blip>
          <a:stretch>
            <a:fillRect/>
          </a:stretch>
        </p:blipFill>
        <p:spPr>
          <a:xfrm>
            <a:off x="383550" y="1022928"/>
            <a:ext cx="4432592" cy="1477500"/>
          </a:xfrm>
          <a:prstGeom prst="rect">
            <a:avLst/>
          </a:prstGeom>
          <a:noFill/>
          <a:ln>
            <a:noFill/>
          </a:ln>
        </p:spPr>
      </p:pic>
      <p:sp>
        <p:nvSpPr>
          <p:cNvPr id="249" name="Google Shape;249;p34"/>
          <p:cNvSpPr txBox="1"/>
          <p:nvPr/>
        </p:nvSpPr>
        <p:spPr>
          <a:xfrm>
            <a:off x="5485450" y="3685725"/>
            <a:ext cx="3290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Proxima Nova"/>
                <a:ea typeface="Proxima Nova"/>
                <a:cs typeface="Proxima Nova"/>
                <a:sym typeface="Proxima Nova"/>
              </a:rPr>
              <a:t>We therefore reduced our dataset to years that were much more closer to each other and to the test data set to test this</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53" name="Shape 253"/>
        <p:cNvGrpSpPr/>
        <p:nvPr/>
      </p:nvGrpSpPr>
      <p:grpSpPr>
        <a:xfrm>
          <a:off x="0" y="0"/>
          <a:ext cx="0" cy="0"/>
          <a:chOff x="0" y="0"/>
          <a:chExt cx="0" cy="0"/>
        </a:xfrm>
      </p:grpSpPr>
      <p:sp>
        <p:nvSpPr>
          <p:cNvPr id="254" name="Google Shape;254;p35"/>
          <p:cNvSpPr txBox="1"/>
          <p:nvPr/>
        </p:nvSpPr>
        <p:spPr>
          <a:xfrm>
            <a:off x="926575" y="3194625"/>
            <a:ext cx="1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55" name="Google Shape;255;p35"/>
          <p:cNvSpPr txBox="1"/>
          <p:nvPr/>
        </p:nvSpPr>
        <p:spPr>
          <a:xfrm>
            <a:off x="383550" y="220925"/>
            <a:ext cx="312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Proxima Nova"/>
                <a:ea typeface="Proxima Nova"/>
                <a:cs typeface="Proxima Nova"/>
                <a:sym typeface="Proxima Nova"/>
              </a:rPr>
              <a:t>Results</a:t>
            </a:r>
            <a:endParaRPr sz="2600">
              <a:solidFill>
                <a:schemeClr val="lt1"/>
              </a:solidFill>
              <a:latin typeface="Proxima Nova"/>
              <a:ea typeface="Proxima Nova"/>
              <a:cs typeface="Proxima Nova"/>
              <a:sym typeface="Proxima Nova"/>
            </a:endParaRPr>
          </a:p>
        </p:txBody>
      </p:sp>
      <p:cxnSp>
        <p:nvCxnSpPr>
          <p:cNvPr id="256" name="Google Shape;256;p35"/>
          <p:cNvCxnSpPr/>
          <p:nvPr/>
        </p:nvCxnSpPr>
        <p:spPr>
          <a:xfrm flipH="1" rot="10800000">
            <a:off x="328500" y="7521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5"/>
          <p:cNvSpPr txBox="1"/>
          <p:nvPr/>
        </p:nvSpPr>
        <p:spPr>
          <a:xfrm>
            <a:off x="3400137" y="3403425"/>
            <a:ext cx="5591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As we can see the accuracies on the training set went up for Logistic Regression and RandomForest , the same trend had been observed for the other classifier models</a:t>
            </a:r>
            <a:endParaRPr>
              <a:solidFill>
                <a:schemeClr val="lt1"/>
              </a:solidFill>
              <a:latin typeface="Proxima Nova"/>
              <a:ea typeface="Proxima Nova"/>
              <a:cs typeface="Proxima Nova"/>
              <a:sym typeface="Proxima Nova"/>
            </a:endParaRPr>
          </a:p>
        </p:txBody>
      </p:sp>
      <p:sp>
        <p:nvSpPr>
          <p:cNvPr id="258" name="Google Shape;258;p35"/>
          <p:cNvSpPr txBox="1"/>
          <p:nvPr/>
        </p:nvSpPr>
        <p:spPr>
          <a:xfrm>
            <a:off x="636725" y="752175"/>
            <a:ext cx="4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Summary of metrics of all the models on train set</a:t>
            </a:r>
            <a:endParaRPr>
              <a:solidFill>
                <a:schemeClr val="lt1"/>
              </a:solidFill>
              <a:latin typeface="Proxima Nova"/>
              <a:ea typeface="Proxima Nova"/>
              <a:cs typeface="Proxima Nova"/>
              <a:sym typeface="Proxima Nova"/>
            </a:endParaRPr>
          </a:p>
        </p:txBody>
      </p:sp>
      <p:pic>
        <p:nvPicPr>
          <p:cNvPr id="259" name="Google Shape;259;p35"/>
          <p:cNvPicPr preferRelativeResize="0"/>
          <p:nvPr/>
        </p:nvPicPr>
        <p:blipFill>
          <a:blip r:embed="rId3">
            <a:alphaModFix/>
          </a:blip>
          <a:stretch>
            <a:fillRect/>
          </a:stretch>
        </p:blipFill>
        <p:spPr>
          <a:xfrm>
            <a:off x="484050" y="1312476"/>
            <a:ext cx="2731100" cy="1791901"/>
          </a:xfrm>
          <a:prstGeom prst="rect">
            <a:avLst/>
          </a:prstGeom>
          <a:noFill/>
          <a:ln>
            <a:noFill/>
          </a:ln>
        </p:spPr>
      </p:pic>
      <p:pic>
        <p:nvPicPr>
          <p:cNvPr id="260" name="Google Shape;260;p35"/>
          <p:cNvPicPr preferRelativeResize="0"/>
          <p:nvPr/>
        </p:nvPicPr>
        <p:blipFill>
          <a:blip r:embed="rId4">
            <a:alphaModFix/>
          </a:blip>
          <a:stretch>
            <a:fillRect/>
          </a:stretch>
        </p:blipFill>
        <p:spPr>
          <a:xfrm>
            <a:off x="484050" y="3194625"/>
            <a:ext cx="2731109" cy="1722075"/>
          </a:xfrm>
          <a:prstGeom prst="rect">
            <a:avLst/>
          </a:prstGeom>
          <a:noFill/>
          <a:ln>
            <a:noFill/>
          </a:ln>
        </p:spPr>
      </p:pic>
      <p:pic>
        <p:nvPicPr>
          <p:cNvPr id="261" name="Google Shape;261;p35"/>
          <p:cNvPicPr preferRelativeResize="0"/>
          <p:nvPr/>
        </p:nvPicPr>
        <p:blipFill>
          <a:blip r:embed="rId5">
            <a:alphaModFix/>
          </a:blip>
          <a:stretch>
            <a:fillRect/>
          </a:stretch>
        </p:blipFill>
        <p:spPr>
          <a:xfrm>
            <a:off x="3400074" y="1304775"/>
            <a:ext cx="5591525" cy="19462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65" name="Shape 265"/>
        <p:cNvGrpSpPr/>
        <p:nvPr/>
      </p:nvGrpSpPr>
      <p:grpSpPr>
        <a:xfrm>
          <a:off x="0" y="0"/>
          <a:ext cx="0" cy="0"/>
          <a:chOff x="0" y="0"/>
          <a:chExt cx="0" cy="0"/>
        </a:xfrm>
      </p:grpSpPr>
      <p:sp>
        <p:nvSpPr>
          <p:cNvPr id="266" name="Google Shape;266;p36"/>
          <p:cNvSpPr txBox="1"/>
          <p:nvPr/>
        </p:nvSpPr>
        <p:spPr>
          <a:xfrm>
            <a:off x="1002775" y="3423225"/>
            <a:ext cx="1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7" name="Google Shape;267;p36"/>
          <p:cNvSpPr txBox="1"/>
          <p:nvPr/>
        </p:nvSpPr>
        <p:spPr>
          <a:xfrm>
            <a:off x="383550" y="220925"/>
            <a:ext cx="312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Proxima Nova"/>
                <a:ea typeface="Proxima Nova"/>
                <a:cs typeface="Proxima Nova"/>
                <a:sym typeface="Proxima Nova"/>
              </a:rPr>
              <a:t>Results</a:t>
            </a:r>
            <a:endParaRPr sz="2600">
              <a:solidFill>
                <a:schemeClr val="lt1"/>
              </a:solidFill>
              <a:latin typeface="Proxima Nova"/>
              <a:ea typeface="Proxima Nova"/>
              <a:cs typeface="Proxima Nova"/>
              <a:sym typeface="Proxima Nova"/>
            </a:endParaRPr>
          </a:p>
        </p:txBody>
      </p:sp>
      <p:cxnSp>
        <p:nvCxnSpPr>
          <p:cNvPr id="268" name="Google Shape;268;p36"/>
          <p:cNvCxnSpPr/>
          <p:nvPr/>
        </p:nvCxnSpPr>
        <p:spPr>
          <a:xfrm flipH="1" rot="10800000">
            <a:off x="328500" y="7521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269" name="Google Shape;269;p36"/>
          <p:cNvSpPr txBox="1"/>
          <p:nvPr/>
        </p:nvSpPr>
        <p:spPr>
          <a:xfrm>
            <a:off x="453625" y="928200"/>
            <a:ext cx="79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Based on these results we came to the conclusion that our hypothesis was correct as we saw a noticeable increase in accuracies across all the models after reducing the dataset according to the date</a:t>
            </a:r>
            <a:endParaRPr>
              <a:solidFill>
                <a:schemeClr val="lt1"/>
              </a:solidFill>
              <a:latin typeface="Proxima Nova"/>
              <a:ea typeface="Proxima Nova"/>
              <a:cs typeface="Proxima Nova"/>
              <a:sym typeface="Proxima Nova"/>
            </a:endParaRPr>
          </a:p>
        </p:txBody>
      </p:sp>
      <p:sp>
        <p:nvSpPr>
          <p:cNvPr id="270" name="Google Shape;270;p36"/>
          <p:cNvSpPr txBox="1"/>
          <p:nvPr/>
        </p:nvSpPr>
        <p:spPr>
          <a:xfrm>
            <a:off x="6971975" y="1360900"/>
            <a:ext cx="22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71" name="Google Shape;271;p36"/>
          <p:cNvSpPr txBox="1"/>
          <p:nvPr/>
        </p:nvSpPr>
        <p:spPr>
          <a:xfrm>
            <a:off x="485425" y="1823025"/>
            <a:ext cx="79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scores on the test_set are as follows</a:t>
            </a:r>
            <a:endParaRPr>
              <a:solidFill>
                <a:schemeClr val="lt1"/>
              </a:solidFill>
              <a:latin typeface="Proxima Nova"/>
              <a:ea typeface="Proxima Nova"/>
              <a:cs typeface="Proxima Nova"/>
              <a:sym typeface="Proxima Nova"/>
            </a:endParaRPr>
          </a:p>
        </p:txBody>
      </p:sp>
      <p:pic>
        <p:nvPicPr>
          <p:cNvPr id="272" name="Google Shape;272;p36"/>
          <p:cNvPicPr preferRelativeResize="0"/>
          <p:nvPr/>
        </p:nvPicPr>
        <p:blipFill>
          <a:blip r:embed="rId3">
            <a:alphaModFix/>
          </a:blip>
          <a:stretch>
            <a:fillRect/>
          </a:stretch>
        </p:blipFill>
        <p:spPr>
          <a:xfrm>
            <a:off x="794900" y="2349425"/>
            <a:ext cx="7186501" cy="21339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76" name="Shape 276"/>
        <p:cNvGrpSpPr/>
        <p:nvPr/>
      </p:nvGrpSpPr>
      <p:grpSpPr>
        <a:xfrm>
          <a:off x="0" y="0"/>
          <a:ext cx="0" cy="0"/>
          <a:chOff x="0" y="0"/>
          <a:chExt cx="0" cy="0"/>
        </a:xfrm>
      </p:grpSpPr>
      <p:sp>
        <p:nvSpPr>
          <p:cNvPr id="277" name="Google Shape;277;p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Timeline</a:t>
            </a:r>
            <a:endParaRPr>
              <a:solidFill>
                <a:schemeClr val="lt1"/>
              </a:solidFill>
            </a:endParaRPr>
          </a:p>
        </p:txBody>
      </p:sp>
      <p:sp>
        <p:nvSpPr>
          <p:cNvPr id="278" name="Google Shape;278;p37"/>
          <p:cNvSpPr txBox="1"/>
          <p:nvPr>
            <p:ph idx="1" type="body"/>
          </p:nvPr>
        </p:nvSpPr>
        <p:spPr>
          <a:xfrm>
            <a:off x="328500" y="1000075"/>
            <a:ext cx="4253100" cy="3669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1700">
                <a:solidFill>
                  <a:schemeClr val="lt1"/>
                </a:solidFill>
              </a:rPr>
              <a:t>(Proposed)</a:t>
            </a:r>
            <a:endParaRPr sz="1700">
              <a:solidFill>
                <a:schemeClr val="lt1"/>
              </a:solidFill>
            </a:endParaRPr>
          </a:p>
          <a:p>
            <a:pPr indent="-336550" lvl="0" marL="457200" rtl="0" algn="l">
              <a:spcBef>
                <a:spcPts val="1600"/>
              </a:spcBef>
              <a:spcAft>
                <a:spcPts val="0"/>
              </a:spcAft>
              <a:buClr>
                <a:schemeClr val="lt1"/>
              </a:buClr>
              <a:buSzPts val="1700"/>
              <a:buChar char="●"/>
            </a:pPr>
            <a:r>
              <a:rPr lang="en" sz="1700">
                <a:solidFill>
                  <a:schemeClr val="lt1"/>
                </a:solidFill>
              </a:rPr>
              <a:t>Data pre-processing [1 week]</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Exploratory Data Analysis (performing experiments and applying baseline models) [2 weeks]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Apply different prediction models such as logistic regression, Random Forests, etc [5 weeks]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Report and presentation [2 weeks]</a:t>
            </a:r>
            <a:endParaRPr sz="1700">
              <a:solidFill>
                <a:schemeClr val="lt1"/>
              </a:solidFill>
            </a:endParaRPr>
          </a:p>
          <a:p>
            <a:pPr indent="0" lvl="0" marL="0" rtl="0" algn="l">
              <a:spcBef>
                <a:spcPts val="1600"/>
              </a:spcBef>
              <a:spcAft>
                <a:spcPts val="1600"/>
              </a:spcAft>
              <a:buNone/>
            </a:pPr>
            <a:r>
              <a:t/>
            </a:r>
            <a:endParaRPr/>
          </a:p>
        </p:txBody>
      </p:sp>
      <p:cxnSp>
        <p:nvCxnSpPr>
          <p:cNvPr id="279" name="Google Shape;279;p37"/>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37"/>
          <p:cNvSpPr txBox="1"/>
          <p:nvPr>
            <p:ph idx="1" type="body"/>
          </p:nvPr>
        </p:nvSpPr>
        <p:spPr>
          <a:xfrm>
            <a:off x="4564800" y="1000075"/>
            <a:ext cx="4253100" cy="3669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1700">
                <a:solidFill>
                  <a:schemeClr val="lt1"/>
                </a:solidFill>
              </a:rPr>
              <a:t>   (Actually Followed)</a:t>
            </a:r>
            <a:endParaRPr sz="1700">
              <a:solidFill>
                <a:schemeClr val="lt1"/>
              </a:solidFill>
            </a:endParaRPr>
          </a:p>
          <a:p>
            <a:pPr indent="-336550" lvl="0" marL="457200" rtl="0" algn="l">
              <a:spcBef>
                <a:spcPts val="1600"/>
              </a:spcBef>
              <a:spcAft>
                <a:spcPts val="0"/>
              </a:spcAft>
              <a:buClr>
                <a:schemeClr val="lt1"/>
              </a:buClr>
              <a:buSzPts val="1700"/>
              <a:buChar char="●"/>
            </a:pPr>
            <a:r>
              <a:rPr lang="en" sz="1700">
                <a:solidFill>
                  <a:schemeClr val="lt1"/>
                </a:solidFill>
              </a:rPr>
              <a:t>Data pre-processing [1 week]</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Exploratory Data Analysis (performing experiments and applying baseline models) [1.5 week]</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Apply different prediction models such as logistic regression, Random Forests, SVM, K Nearest Neighbours, ANN (MLP), Naive Bayes [7 weeks]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Report and presentation [0.5 week]</a:t>
            </a:r>
            <a:endParaRPr sz="1700">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84" name="Shape 284"/>
        <p:cNvGrpSpPr/>
        <p:nvPr/>
      </p:nvGrpSpPr>
      <p:grpSpPr>
        <a:xfrm>
          <a:off x="0" y="0"/>
          <a:ext cx="0" cy="0"/>
          <a:chOff x="0" y="0"/>
          <a:chExt cx="0" cy="0"/>
        </a:xfrm>
      </p:grpSpPr>
      <p:sp>
        <p:nvSpPr>
          <p:cNvPr id="285" name="Google Shape;285;p3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Individ</a:t>
            </a:r>
            <a:r>
              <a:rPr lang="en">
                <a:solidFill>
                  <a:schemeClr val="lt1"/>
                </a:solidFill>
              </a:rPr>
              <a:t>ual Tasks</a:t>
            </a:r>
            <a:endParaRPr>
              <a:solidFill>
                <a:schemeClr val="lt1"/>
              </a:solidFill>
            </a:endParaRPr>
          </a:p>
        </p:txBody>
      </p:sp>
      <p:sp>
        <p:nvSpPr>
          <p:cNvPr id="286" name="Google Shape;28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lt1"/>
                </a:solidFill>
              </a:rPr>
              <a:t>• Gautam: Domain Knowledge, Random Forest, Naive Bayes, SVM, Report and PPT making, EDA, Result Analysis</a:t>
            </a:r>
            <a:endParaRPr sz="1600">
              <a:solidFill>
                <a:schemeClr val="lt1"/>
              </a:solidFill>
            </a:endParaRPr>
          </a:p>
          <a:p>
            <a:pPr indent="0" lvl="0" marL="0" rtl="0" algn="l">
              <a:spcBef>
                <a:spcPts val="1600"/>
              </a:spcBef>
              <a:spcAft>
                <a:spcPts val="0"/>
              </a:spcAft>
              <a:buClr>
                <a:schemeClr val="dk1"/>
              </a:buClr>
              <a:buSzPts val="1100"/>
              <a:buFont typeface="Arial"/>
              <a:buNone/>
            </a:pPr>
            <a:r>
              <a:rPr lang="en" sz="1600">
                <a:solidFill>
                  <a:schemeClr val="lt1"/>
                </a:solidFill>
              </a:rPr>
              <a:t>• Yash: Domain Knowledge, Logistic Regression, Naive Bayes, SVM, Report and PPT making,</a:t>
            </a:r>
            <a:endParaRPr sz="1600">
              <a:solidFill>
                <a:schemeClr val="lt1"/>
              </a:solidFill>
            </a:endParaRPr>
          </a:p>
          <a:p>
            <a:pPr indent="0" lvl="0" marL="0" rtl="0" algn="l">
              <a:spcBef>
                <a:spcPts val="1600"/>
              </a:spcBef>
              <a:spcAft>
                <a:spcPts val="0"/>
              </a:spcAft>
              <a:buClr>
                <a:schemeClr val="dk1"/>
              </a:buClr>
              <a:buSzPts val="1100"/>
              <a:buFont typeface="Arial"/>
              <a:buNone/>
            </a:pPr>
            <a:r>
              <a:rPr lang="en" sz="1600">
                <a:solidFill>
                  <a:schemeClr val="lt1"/>
                </a:solidFill>
              </a:rPr>
              <a:t>• Ayush: Data Preprocessing, Random Forest, K nearest neighbours, ANN (MLP), Report and PPT making, Data Visualisation</a:t>
            </a:r>
            <a:endParaRPr sz="1600">
              <a:solidFill>
                <a:schemeClr val="lt1"/>
              </a:solidFill>
            </a:endParaRPr>
          </a:p>
          <a:p>
            <a:pPr indent="0" lvl="0" marL="0" rtl="0" algn="l">
              <a:spcBef>
                <a:spcPts val="1600"/>
              </a:spcBef>
              <a:spcAft>
                <a:spcPts val="0"/>
              </a:spcAft>
              <a:buClr>
                <a:schemeClr val="dk1"/>
              </a:buClr>
              <a:buSzPts val="1100"/>
              <a:buFont typeface="Arial"/>
              <a:buNone/>
            </a:pPr>
            <a:r>
              <a:rPr lang="en" sz="1600">
                <a:solidFill>
                  <a:schemeClr val="lt1"/>
                </a:solidFill>
              </a:rPr>
              <a:t>• Ujjwal: Data Preprocessing, Logistic Regression, K nearest neighbours, ANN (MLP), Report and PPT making, EDA</a:t>
            </a:r>
            <a:endParaRPr sz="1600">
              <a:solidFill>
                <a:schemeClr val="lt1"/>
              </a:solidFill>
            </a:endParaRPr>
          </a:p>
          <a:p>
            <a:pPr indent="0" lvl="0" marL="0" rtl="0" algn="l">
              <a:spcBef>
                <a:spcPts val="1600"/>
              </a:spcBef>
              <a:spcAft>
                <a:spcPts val="0"/>
              </a:spcAft>
              <a:buClr>
                <a:schemeClr val="dk1"/>
              </a:buClr>
              <a:buSzPts val="1100"/>
              <a:buFont typeface="Arial"/>
              <a:buNone/>
            </a:pPr>
            <a:r>
              <a:rPr lang="en" sz="1600">
                <a:solidFill>
                  <a:schemeClr val="lt1"/>
                </a:solidFill>
              </a:rPr>
              <a:t>All of us has equally contributed in the entire project done until now. Almost all of the work was done in meetings together.</a:t>
            </a:r>
            <a:endParaRPr sz="1600">
              <a:solidFill>
                <a:schemeClr val="lt1"/>
              </a:solidFill>
            </a:endParaRPr>
          </a:p>
          <a:p>
            <a:pPr indent="0" lvl="0" marL="0" rtl="0" algn="l">
              <a:spcBef>
                <a:spcPts val="1600"/>
              </a:spcBef>
              <a:spcAft>
                <a:spcPts val="1600"/>
              </a:spcAft>
              <a:buNone/>
            </a:pPr>
            <a:r>
              <a:t/>
            </a:r>
            <a:endParaRPr/>
          </a:p>
        </p:txBody>
      </p:sp>
      <p:cxnSp>
        <p:nvCxnSpPr>
          <p:cNvPr id="287" name="Google Shape;287;p38"/>
          <p:cNvCxnSpPr/>
          <p:nvPr/>
        </p:nvCxnSpPr>
        <p:spPr>
          <a:xfrm flipH="1" rot="10800000">
            <a:off x="328500" y="752175"/>
            <a:ext cx="79788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291" name="Shape 291"/>
        <p:cNvGrpSpPr/>
        <p:nvPr/>
      </p:nvGrpSpPr>
      <p:grpSpPr>
        <a:xfrm>
          <a:off x="0" y="0"/>
          <a:ext cx="0" cy="0"/>
          <a:chOff x="0" y="0"/>
          <a:chExt cx="0" cy="0"/>
        </a:xfrm>
      </p:grpSpPr>
      <p:sp>
        <p:nvSpPr>
          <p:cNvPr id="292" name="Google Shape;292;p3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293" name="Google Shape;293;p39"/>
          <p:cNvSpPr txBox="1"/>
          <p:nvPr>
            <p:ph idx="1" type="body"/>
          </p:nvPr>
        </p:nvSpPr>
        <p:spPr>
          <a:xfrm>
            <a:off x="289825" y="959600"/>
            <a:ext cx="8520600" cy="3776700"/>
          </a:xfrm>
          <a:prstGeom prst="rect">
            <a:avLst/>
          </a:prstGeom>
        </p:spPr>
        <p:txBody>
          <a:bodyPr anchorCtr="0" anchor="t" bIns="91425" lIns="91425" spcFirstLastPara="1" rIns="91425" wrap="square" tIns="91425">
            <a:noAutofit/>
          </a:bodyPr>
          <a:lstStyle/>
          <a:p>
            <a:pPr indent="-330200" lvl="0" marL="520700" rtl="0" algn="l">
              <a:spcBef>
                <a:spcPts val="0"/>
              </a:spcBef>
              <a:spcAft>
                <a:spcPts val="0"/>
              </a:spcAft>
              <a:buClr>
                <a:schemeClr val="lt1"/>
              </a:buClr>
              <a:buSzPts val="1600"/>
              <a:buFont typeface="Times New Roman"/>
              <a:buAutoNum type="arabicPeriod"/>
            </a:pPr>
            <a:r>
              <a:rPr lang="en" sz="1600">
                <a:solidFill>
                  <a:schemeClr val="lt1"/>
                </a:solidFill>
              </a:rPr>
              <a:t>Trnka, M, Hlavinka, P, Možný, M, </a:t>
            </a:r>
            <a:r>
              <a:rPr i="1" lang="en" sz="1600">
                <a:solidFill>
                  <a:schemeClr val="lt1"/>
                </a:solidFill>
              </a:rPr>
              <a:t>et al.</a:t>
            </a:r>
            <a:r>
              <a:rPr lang="en" sz="1600">
                <a:solidFill>
                  <a:schemeClr val="lt1"/>
                </a:solidFill>
              </a:rPr>
              <a:t> Czech Drought Monitor System for monitoring and forecasting agricultural drought and drought impacts. </a:t>
            </a:r>
            <a:r>
              <a:rPr i="1" lang="en" sz="1600">
                <a:solidFill>
                  <a:schemeClr val="lt1"/>
                </a:solidFill>
              </a:rPr>
              <a:t>Int J Climatol</a:t>
            </a:r>
            <a:r>
              <a:rPr lang="en" sz="1600">
                <a:solidFill>
                  <a:schemeClr val="lt1"/>
                </a:solidFill>
              </a:rPr>
              <a:t>. 2020; 40: 5941– 5958.</a:t>
            </a:r>
            <a:r>
              <a:rPr lang="en" sz="1600">
                <a:solidFill>
                  <a:schemeClr val="lt1"/>
                </a:solidFill>
                <a:uFill>
                  <a:noFill/>
                </a:uFill>
                <a:hlinkClick r:id="rId3">
                  <a:extLst>
                    <a:ext uri="{A12FA001-AC4F-418D-AE19-62706E023703}">
                      <ahyp:hlinkClr val="tx"/>
                    </a:ext>
                  </a:extLst>
                </a:hlinkClick>
              </a:rPr>
              <a:t> </a:t>
            </a:r>
            <a:r>
              <a:rPr lang="en" sz="1600" u="sng">
                <a:solidFill>
                  <a:schemeClr val="lt1"/>
                </a:solidFill>
                <a:hlinkClick r:id="rId4">
                  <a:extLst>
                    <a:ext uri="{A12FA001-AC4F-418D-AE19-62706E023703}">
                      <ahyp:hlinkClr val="tx"/>
                    </a:ext>
                  </a:extLst>
                </a:hlinkClick>
              </a:rPr>
              <a:t>https://doi.org/10.1002/joc.6557</a:t>
            </a:r>
            <a:r>
              <a:rPr b="1" lang="en" sz="1600">
                <a:solidFill>
                  <a:schemeClr val="lt1"/>
                </a:solidFill>
              </a:rPr>
              <a:t> </a:t>
            </a:r>
            <a:endParaRPr b="1" sz="1600">
              <a:solidFill>
                <a:schemeClr val="lt1"/>
              </a:solidFill>
            </a:endParaRPr>
          </a:p>
          <a:p>
            <a:pPr indent="-330200" lvl="0" marL="520700" rtl="0" algn="l">
              <a:spcBef>
                <a:spcPts val="0"/>
              </a:spcBef>
              <a:spcAft>
                <a:spcPts val="0"/>
              </a:spcAft>
              <a:buClr>
                <a:schemeClr val="lt1"/>
              </a:buClr>
              <a:buSzPts val="1600"/>
              <a:buFont typeface="Times New Roman"/>
              <a:buAutoNum type="arabicPeriod" startAt="2"/>
            </a:pPr>
            <a:r>
              <a:rPr lang="en" sz="1600">
                <a:solidFill>
                  <a:schemeClr val="lt1"/>
                </a:solidFill>
              </a:rPr>
              <a:t>Belayneh, Anteneh &amp; Adamowski, Jan. (2013). Drought forecasting using new machine learning methods. Journal of Water and Land Development. 18. 3-12. 10.2478/jwld-2013.</a:t>
            </a:r>
            <a:r>
              <a:rPr b="1" lang="en" sz="1600">
                <a:solidFill>
                  <a:schemeClr val="lt1"/>
                </a:solidFill>
              </a:rPr>
              <a:t> </a:t>
            </a:r>
            <a:endParaRPr b="1" sz="1600">
              <a:solidFill>
                <a:schemeClr val="lt1"/>
              </a:solidFill>
            </a:endParaRPr>
          </a:p>
          <a:p>
            <a:pPr indent="-330200" lvl="0" marL="520700" rtl="0" algn="l">
              <a:spcBef>
                <a:spcPts val="0"/>
              </a:spcBef>
              <a:spcAft>
                <a:spcPts val="0"/>
              </a:spcAft>
              <a:buClr>
                <a:schemeClr val="lt1"/>
              </a:buClr>
              <a:buSzPts val="1600"/>
              <a:buFont typeface="Times New Roman"/>
              <a:buAutoNum type="arabicPeriod" startAt="3"/>
            </a:pPr>
            <a:r>
              <a:rPr lang="en" sz="1600" u="sng">
                <a:solidFill>
                  <a:schemeClr val="lt1"/>
                </a:solidFill>
                <a:hlinkClick r:id="rId5">
                  <a:extLst>
                    <a:ext uri="{A12FA001-AC4F-418D-AE19-62706E023703}">
                      <ahyp:hlinkClr val="tx"/>
                    </a:ext>
                  </a:extLst>
                </a:hlinkClick>
              </a:rPr>
              <a:t>Aishwarya M Iyengar</a:t>
            </a:r>
            <a:r>
              <a:rPr lang="en" sz="1600">
                <a:solidFill>
                  <a:schemeClr val="lt1"/>
                </a:solidFill>
              </a:rPr>
              <a:t> ,</a:t>
            </a:r>
            <a:r>
              <a:rPr lang="en" sz="1600" u="sng">
                <a:solidFill>
                  <a:schemeClr val="lt1"/>
                </a:solidFill>
                <a:hlinkClick r:id="rId6">
                  <a:extLst>
                    <a:ext uri="{A12FA001-AC4F-418D-AE19-62706E023703}">
                      <ahyp:hlinkClr val="tx"/>
                    </a:ext>
                  </a:extLst>
                </a:hlinkClick>
              </a:rPr>
              <a:t>Deepika K</a:t>
            </a:r>
            <a:r>
              <a:rPr lang="en" sz="1600">
                <a:solidFill>
                  <a:schemeClr val="lt1"/>
                </a:solidFill>
              </a:rPr>
              <a:t> ,</a:t>
            </a:r>
            <a:r>
              <a:rPr lang="en" sz="1600" u="sng">
                <a:solidFill>
                  <a:schemeClr val="lt1"/>
                </a:solidFill>
                <a:hlinkClick r:id="rId7">
                  <a:extLst>
                    <a:ext uri="{A12FA001-AC4F-418D-AE19-62706E023703}">
                      <ahyp:hlinkClr val="tx"/>
                    </a:ext>
                  </a:extLst>
                </a:hlinkClick>
              </a:rPr>
              <a:t>Kanthi Utkarsha Bharat</a:t>
            </a:r>
            <a:r>
              <a:rPr lang="en" sz="1600">
                <a:solidFill>
                  <a:schemeClr val="lt1"/>
                </a:solidFill>
              </a:rPr>
              <a:t> ,</a:t>
            </a:r>
            <a:r>
              <a:rPr lang="en" sz="1600" u="sng">
                <a:solidFill>
                  <a:schemeClr val="lt1"/>
                </a:solidFill>
                <a:hlinkClick r:id="rId8">
                  <a:extLst>
                    <a:ext uri="{A12FA001-AC4F-418D-AE19-62706E023703}">
                      <ahyp:hlinkClr val="tx"/>
                    </a:ext>
                  </a:extLst>
                </a:hlinkClick>
              </a:rPr>
              <a:t>Mitaigar Divya</a:t>
            </a:r>
            <a:r>
              <a:rPr lang="en" sz="1600">
                <a:solidFill>
                  <a:schemeClr val="lt1"/>
                </a:solidFill>
              </a:rPr>
              <a:t> ,</a:t>
            </a:r>
            <a:r>
              <a:rPr lang="en" sz="1600" u="sng">
                <a:solidFill>
                  <a:schemeClr val="lt1"/>
                </a:solidFill>
                <a:hlinkClick r:id="rId9">
                  <a:extLst>
                    <a:ext uri="{A12FA001-AC4F-418D-AE19-62706E023703}">
                      <ahyp:hlinkClr val="tx"/>
                    </a:ext>
                  </a:extLst>
                </a:hlinkClick>
              </a:rPr>
              <a:t>Vaidehi M</a:t>
            </a:r>
            <a:r>
              <a:rPr lang="en" sz="1600">
                <a:solidFill>
                  <a:schemeClr val="lt1"/>
                </a:solidFill>
              </a:rPr>
              <a:t> , (2019 ) " Drought Prediction using Machine Learning Algorithm " , </a:t>
            </a:r>
            <a:r>
              <a:rPr i="1" lang="en" sz="1600">
                <a:solidFill>
                  <a:schemeClr val="lt1"/>
                </a:solidFill>
              </a:rPr>
              <a:t>International Journal of Advances in Computer Science and Cloud Computing (IJACSCC) </a:t>
            </a:r>
            <a:r>
              <a:rPr lang="en" sz="1600">
                <a:solidFill>
                  <a:schemeClr val="lt1"/>
                </a:solidFill>
              </a:rPr>
              <a:t>, pp. 1-6, Volume-7,Issue-1</a:t>
            </a:r>
            <a:r>
              <a:rPr b="1" lang="en" sz="1600">
                <a:solidFill>
                  <a:schemeClr val="lt1"/>
                </a:solidFill>
              </a:rPr>
              <a:t> </a:t>
            </a:r>
            <a:endParaRPr b="1" sz="1600">
              <a:solidFill>
                <a:schemeClr val="lt1"/>
              </a:solidFill>
            </a:endParaRPr>
          </a:p>
          <a:p>
            <a:pPr indent="-330200" lvl="0" marL="520700" rtl="0" algn="l">
              <a:spcBef>
                <a:spcPts val="0"/>
              </a:spcBef>
              <a:spcAft>
                <a:spcPts val="0"/>
              </a:spcAft>
              <a:buClr>
                <a:schemeClr val="lt1"/>
              </a:buClr>
              <a:buSzPts val="1600"/>
              <a:buFont typeface="Proxima Nova"/>
              <a:buAutoNum type="arabicPeriod" startAt="3"/>
            </a:pPr>
            <a:r>
              <a:rPr lang="en" sz="1600" u="sng">
                <a:solidFill>
                  <a:schemeClr val="lt1"/>
                </a:solidFill>
                <a:hlinkClick r:id="rId10">
                  <a:extLst>
                    <a:ext uri="{A12FA001-AC4F-418D-AE19-62706E023703}">
                      <ahyp:hlinkClr val="tx"/>
                    </a:ext>
                  </a:extLst>
                </a:hlinkClick>
              </a:rPr>
              <a:t>https://www.kaggle.com/datasets/cdminix/us-drought-meteorological-data</a:t>
            </a:r>
            <a:endParaRPr sz="1600">
              <a:solidFill>
                <a:schemeClr val="lt1"/>
              </a:solidFill>
            </a:endParaRPr>
          </a:p>
          <a:p>
            <a:pPr indent="-330200" lvl="0" marL="520700" rtl="0" algn="l">
              <a:spcBef>
                <a:spcPts val="0"/>
              </a:spcBef>
              <a:spcAft>
                <a:spcPts val="0"/>
              </a:spcAft>
              <a:buClr>
                <a:schemeClr val="lt1"/>
              </a:buClr>
              <a:buSzPts val="1600"/>
              <a:buFont typeface="Proxima Nova"/>
              <a:buAutoNum type="arabicPeriod" startAt="3"/>
            </a:pPr>
            <a:r>
              <a:rPr lang="en" sz="1600" u="sng">
                <a:solidFill>
                  <a:schemeClr val="lt1"/>
                </a:solidFill>
                <a:hlinkClick r:id="rId11">
                  <a:extLst>
                    <a:ext uri="{A12FA001-AC4F-418D-AE19-62706E023703}">
                      <ahyp:hlinkClr val="tx"/>
                    </a:ext>
                  </a:extLst>
                </a:hlinkClick>
              </a:rPr>
              <a:t>https://www.fao.org/soils-portal/data-hub/soil-maps-and-databases/harmonized-world-soil-database-v12/en/</a:t>
            </a:r>
            <a:endParaRPr sz="1600">
              <a:solidFill>
                <a:schemeClr val="lt1"/>
              </a:solidFill>
            </a:endParaRPr>
          </a:p>
          <a:p>
            <a:pPr indent="-330200" lvl="0" marL="520700" rtl="0" algn="l">
              <a:spcBef>
                <a:spcPts val="0"/>
              </a:spcBef>
              <a:spcAft>
                <a:spcPts val="0"/>
              </a:spcAft>
              <a:buClr>
                <a:schemeClr val="lt1"/>
              </a:buClr>
              <a:buSzPts val="1600"/>
              <a:buFont typeface="Proxima Nova"/>
              <a:buAutoNum type="arabicPeriod" startAt="3"/>
            </a:pPr>
            <a:r>
              <a:rPr lang="en" sz="1600">
                <a:solidFill>
                  <a:schemeClr val="lt1"/>
                </a:solidFill>
              </a:rPr>
              <a:t>https://github.com/brian546/predict_drought</a:t>
            </a:r>
            <a:endParaRPr sz="1600">
              <a:solidFill>
                <a:schemeClr val="lt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lt1"/>
              </a:solidFill>
            </a:endParaRPr>
          </a:p>
          <a:p>
            <a:pPr indent="0" lvl="0" marL="0" rtl="0" algn="l">
              <a:spcBef>
                <a:spcPts val="1600"/>
              </a:spcBef>
              <a:spcAft>
                <a:spcPts val="1600"/>
              </a:spcAft>
              <a:buNone/>
            </a:pPr>
            <a:r>
              <a:t/>
            </a:r>
            <a:endParaRPr sz="1900"/>
          </a:p>
        </p:txBody>
      </p:sp>
      <p:cxnSp>
        <p:nvCxnSpPr>
          <p:cNvPr id="294" name="Google Shape;294;p39"/>
          <p:cNvCxnSpPr/>
          <p:nvPr/>
        </p:nvCxnSpPr>
        <p:spPr>
          <a:xfrm flipH="1" rot="10800000">
            <a:off x="328500" y="752175"/>
            <a:ext cx="79788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Literature Review</a:t>
            </a:r>
            <a:endParaRPr>
              <a:solidFill>
                <a:schemeClr val="lt1"/>
              </a:solidFill>
            </a:endParaRPr>
          </a:p>
        </p:txBody>
      </p:sp>
      <p:sp>
        <p:nvSpPr>
          <p:cNvPr id="93" name="Google Shape;93;p17"/>
          <p:cNvSpPr txBox="1"/>
          <p:nvPr>
            <p:ph idx="1" type="body"/>
          </p:nvPr>
        </p:nvSpPr>
        <p:spPr>
          <a:xfrm>
            <a:off x="289825" y="934975"/>
            <a:ext cx="8520600" cy="3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highlight>
                  <a:srgbClr val="3EADA7"/>
                </a:highlight>
                <a:latin typeface="Times New Roman"/>
                <a:ea typeface="Times New Roman"/>
                <a:cs typeface="Times New Roman"/>
                <a:sym typeface="Times New Roman"/>
              </a:rPr>
              <a:t>Applying machine learning for drought prediction using data from a large ensemble of climate simulations </a:t>
            </a:r>
            <a:endParaRPr i="1" sz="1400">
              <a:solidFill>
                <a:schemeClr val="dk1"/>
              </a:solidFill>
              <a:highlight>
                <a:srgbClr val="3EADA7"/>
              </a:highlight>
            </a:endParaRPr>
          </a:p>
          <a:p>
            <a:pPr indent="0" lvl="0" marL="0" rtl="0" algn="l">
              <a:spcBef>
                <a:spcPts val="1600"/>
              </a:spcBef>
              <a:spcAft>
                <a:spcPts val="0"/>
              </a:spcAft>
              <a:buNone/>
            </a:pPr>
            <a:r>
              <a:rPr lang="en" sz="1000">
                <a:solidFill>
                  <a:schemeClr val="dk1"/>
                </a:solidFill>
                <a:highlight>
                  <a:srgbClr val="3EADA7"/>
                </a:highlight>
                <a:latin typeface="Times New Roman"/>
                <a:ea typeface="Times New Roman"/>
                <a:cs typeface="Times New Roman"/>
                <a:sym typeface="Times New Roman"/>
              </a:rPr>
              <a:t>This paper uses meteorological data to predict droughts with a lead time of 1 month using ANN’s. They use the meteorological data from the ClimEx Project (Leduc et al,2019) which consists of data for North America and Europe. They are solving a binary classification problem using Standardized Precipitation Index (SPI) as their output class. The paper goes into greater detail regarding where the data came from with specific sources for some of the features that they have used. They explain the reasoning behind how an ANN works and the metrics that they have used to evaluate their models. They ran their model in two different climate regions of Lisbon and Munich The authors have used L2 regularization in their ANN and investigated the effect of different loss functions and architectures, the results of which have been summarized below</a:t>
            </a:r>
            <a:r>
              <a:rPr b="1" lang="en" sz="1000">
                <a:solidFill>
                  <a:schemeClr val="dk1"/>
                </a:solidFill>
                <a:highlight>
                  <a:srgbClr val="3EADA7"/>
                </a:highlight>
                <a:latin typeface="Times New Roman"/>
                <a:ea typeface="Times New Roman"/>
                <a:cs typeface="Times New Roman"/>
                <a:sym typeface="Times New Roman"/>
              </a:rPr>
              <a:t> </a:t>
            </a:r>
            <a:endParaRPr b="1" sz="1000">
              <a:solidFill>
                <a:schemeClr val="dk1"/>
              </a:solidFill>
              <a:highlight>
                <a:srgbClr val="3EADA7"/>
              </a:highlight>
              <a:latin typeface="Times New Roman"/>
              <a:ea typeface="Times New Roman"/>
              <a:cs typeface="Times New Roman"/>
              <a:sym typeface="Times New Roman"/>
            </a:endParaRPr>
          </a:p>
          <a:p>
            <a:pPr indent="0" lvl="0" marL="0" rtl="0" algn="l">
              <a:spcBef>
                <a:spcPts val="1600"/>
              </a:spcBef>
              <a:spcAft>
                <a:spcPts val="0"/>
              </a:spcAft>
              <a:buNone/>
            </a:pPr>
            <a:r>
              <a:t/>
            </a:r>
            <a:endParaRPr b="1" sz="1000">
              <a:solidFill>
                <a:schemeClr val="dk1"/>
              </a:solidFill>
              <a:highlight>
                <a:srgbClr val="3EADA7"/>
              </a:highlight>
              <a:latin typeface="Times New Roman"/>
              <a:ea typeface="Times New Roman"/>
              <a:cs typeface="Times New Roman"/>
              <a:sym typeface="Times New Roman"/>
            </a:endParaRPr>
          </a:p>
          <a:p>
            <a:pPr indent="0" lvl="0" marL="0" rtl="0" algn="l">
              <a:spcBef>
                <a:spcPts val="1600"/>
              </a:spcBef>
              <a:spcAft>
                <a:spcPts val="1600"/>
              </a:spcAft>
              <a:buNone/>
            </a:pPr>
            <a:r>
              <a:t/>
            </a:r>
            <a:endParaRPr b="1" sz="1000">
              <a:solidFill>
                <a:schemeClr val="dk1"/>
              </a:solidFill>
              <a:highlight>
                <a:srgbClr val="3EADA7"/>
              </a:highlight>
              <a:latin typeface="Times New Roman"/>
              <a:ea typeface="Times New Roman"/>
              <a:cs typeface="Times New Roman"/>
              <a:sym typeface="Times New Roman"/>
            </a:endParaRPr>
          </a:p>
        </p:txBody>
      </p:sp>
      <p:cxnSp>
        <p:nvCxnSpPr>
          <p:cNvPr id="94" name="Google Shape;94;p17"/>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pic>
        <p:nvPicPr>
          <p:cNvPr id="95" name="Google Shape;95;p17"/>
          <p:cNvPicPr preferRelativeResize="0"/>
          <p:nvPr/>
        </p:nvPicPr>
        <p:blipFill>
          <a:blip r:embed="rId3">
            <a:alphaModFix/>
          </a:blip>
          <a:stretch>
            <a:fillRect/>
          </a:stretch>
        </p:blipFill>
        <p:spPr>
          <a:xfrm>
            <a:off x="261475" y="2534675"/>
            <a:ext cx="2805187" cy="1200150"/>
          </a:xfrm>
          <a:prstGeom prst="rect">
            <a:avLst/>
          </a:prstGeom>
          <a:noFill/>
          <a:ln>
            <a:noFill/>
          </a:ln>
        </p:spPr>
      </p:pic>
      <p:pic>
        <p:nvPicPr>
          <p:cNvPr id="96" name="Google Shape;96;p17"/>
          <p:cNvPicPr preferRelativeResize="0"/>
          <p:nvPr/>
        </p:nvPicPr>
        <p:blipFill rotWithShape="1">
          <a:blip r:embed="rId4">
            <a:alphaModFix/>
          </a:blip>
          <a:srcRect b="0" l="0" r="10514" t="0"/>
          <a:stretch/>
        </p:blipFill>
        <p:spPr>
          <a:xfrm>
            <a:off x="5523925" y="2524275"/>
            <a:ext cx="3307150" cy="1200150"/>
          </a:xfrm>
          <a:prstGeom prst="rect">
            <a:avLst/>
          </a:prstGeom>
          <a:noFill/>
          <a:ln>
            <a:noFill/>
          </a:ln>
        </p:spPr>
      </p:pic>
      <p:pic>
        <p:nvPicPr>
          <p:cNvPr id="97" name="Google Shape;97;p17"/>
          <p:cNvPicPr preferRelativeResize="0"/>
          <p:nvPr/>
        </p:nvPicPr>
        <p:blipFill>
          <a:blip r:embed="rId5">
            <a:alphaModFix/>
          </a:blip>
          <a:stretch>
            <a:fillRect/>
          </a:stretch>
        </p:blipFill>
        <p:spPr>
          <a:xfrm>
            <a:off x="2176040" y="3830075"/>
            <a:ext cx="4037585" cy="126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101" name="Shape 101"/>
        <p:cNvGrpSpPr/>
        <p:nvPr/>
      </p:nvGrpSpPr>
      <p:grpSpPr>
        <a:xfrm>
          <a:off x="0" y="0"/>
          <a:ext cx="0" cy="0"/>
          <a:chOff x="0" y="0"/>
          <a:chExt cx="0" cy="0"/>
        </a:xfrm>
      </p:grpSpPr>
      <p:sp>
        <p:nvSpPr>
          <p:cNvPr id="102" name="Google Shape;102;p18"/>
          <p:cNvSpPr txBox="1"/>
          <p:nvPr/>
        </p:nvSpPr>
        <p:spPr>
          <a:xfrm>
            <a:off x="438875" y="643950"/>
            <a:ext cx="719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highlight>
                  <a:srgbClr val="3EADA7"/>
                </a:highlight>
                <a:latin typeface="Times New Roman"/>
                <a:ea typeface="Times New Roman"/>
                <a:cs typeface="Times New Roman"/>
                <a:sym typeface="Times New Roman"/>
              </a:rPr>
              <a:t>Forecasting standardized precipitation index using data intelligence models: regional investigation of Bangladesh</a:t>
            </a:r>
            <a:endParaRPr>
              <a:highlight>
                <a:srgbClr val="3EADA7"/>
              </a:highlight>
            </a:endParaRPr>
          </a:p>
        </p:txBody>
      </p:sp>
      <p:sp>
        <p:nvSpPr>
          <p:cNvPr id="103" name="Google Shape;103;p18"/>
          <p:cNvSpPr txBox="1"/>
          <p:nvPr/>
        </p:nvSpPr>
        <p:spPr>
          <a:xfrm>
            <a:off x="403750" y="1755275"/>
            <a:ext cx="3835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highlight>
                  <a:srgbClr val="3EADA7"/>
                </a:highlight>
                <a:latin typeface="Times New Roman"/>
                <a:ea typeface="Times New Roman"/>
                <a:cs typeface="Times New Roman"/>
                <a:sym typeface="Times New Roman"/>
              </a:rPr>
              <a:t>While the previous paper focused on ANN as the classification model, this paper instead focuses on models such as Random Forests, minimum probability machine regression (MPMR), M5 Tree (M5tree), extreme learning machine (ELM) and online sequential-ELM (OSELM). They too use the SPI as the drought indicator like the previous paper. The paper goes into detail of how all these models work as well as the metrics that they have used to evaluate these models. the metrics they have used are for every base station as the metric and according to them. The SPI was calculated for 1,3,6 and 12 months and the results were reported for each case. According to the authors RF was the best for SP1, and ELM was the best for SP3, SP6 and SP12.</a:t>
            </a:r>
            <a:r>
              <a:rPr b="1" lang="en" sz="1000">
                <a:solidFill>
                  <a:schemeClr val="dk1"/>
                </a:solidFill>
                <a:highlight>
                  <a:srgbClr val="3EADA7"/>
                </a:highlight>
                <a:latin typeface="Times New Roman"/>
                <a:ea typeface="Times New Roman"/>
                <a:cs typeface="Times New Roman"/>
                <a:sym typeface="Times New Roman"/>
              </a:rPr>
              <a:t> </a:t>
            </a:r>
            <a:endParaRPr>
              <a:highlight>
                <a:srgbClr val="3EADA7"/>
              </a:highlight>
            </a:endParaRPr>
          </a:p>
        </p:txBody>
      </p:sp>
      <p:pic>
        <p:nvPicPr>
          <p:cNvPr id="104" name="Google Shape;104;p18"/>
          <p:cNvPicPr preferRelativeResize="0"/>
          <p:nvPr/>
        </p:nvPicPr>
        <p:blipFill>
          <a:blip r:embed="rId3">
            <a:alphaModFix/>
          </a:blip>
          <a:stretch>
            <a:fillRect/>
          </a:stretch>
        </p:blipFill>
        <p:spPr>
          <a:xfrm>
            <a:off x="4314875" y="1298072"/>
            <a:ext cx="4676726" cy="29956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Description</a:t>
            </a:r>
            <a:endParaRPr>
              <a:solidFill>
                <a:schemeClr val="lt1"/>
              </a:solidFill>
            </a:endParaRPr>
          </a:p>
        </p:txBody>
      </p:sp>
      <p:cxnSp>
        <p:nvCxnSpPr>
          <p:cNvPr id="110" name="Google Shape;110;p19"/>
          <p:cNvCxnSpPr/>
          <p:nvPr/>
        </p:nvCxnSpPr>
        <p:spPr>
          <a:xfrm flipH="1" rot="10800000">
            <a:off x="328500" y="828375"/>
            <a:ext cx="7978800" cy="20400"/>
          </a:xfrm>
          <a:prstGeom prst="straightConnector1">
            <a:avLst/>
          </a:prstGeom>
          <a:noFill/>
          <a:ln cap="flat" cmpd="sng" w="9525">
            <a:solidFill>
              <a:schemeClr val="dk2"/>
            </a:solidFill>
            <a:prstDash val="solid"/>
            <a:round/>
            <a:headEnd len="med" w="med" type="none"/>
            <a:tailEnd len="med" w="med" type="none"/>
          </a:ln>
        </p:spPr>
      </p:cxnSp>
      <p:graphicFrame>
        <p:nvGraphicFramePr>
          <p:cNvPr id="111" name="Google Shape;111;p19"/>
          <p:cNvGraphicFramePr/>
          <p:nvPr/>
        </p:nvGraphicFramePr>
        <p:xfrm>
          <a:off x="930625" y="3164475"/>
          <a:ext cx="3000000" cy="3000000"/>
        </p:xfrm>
        <a:graphic>
          <a:graphicData uri="http://schemas.openxmlformats.org/drawingml/2006/table">
            <a:tbl>
              <a:tblPr>
                <a:noFill/>
                <a:tableStyleId>{8386FA40-A066-433E-BDF2-B63E8E067698}</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chemeClr val="lt1"/>
                          </a:solidFill>
                        </a:rPr>
                        <a:t>Train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2000-2016</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19.3 Million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Validation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2017-2018</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2.27 Million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en">
                          <a:solidFill>
                            <a:schemeClr val="lt1"/>
                          </a:solidFill>
                        </a:rPr>
                        <a:t>Test</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2019-2020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2.27 Million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2" name="Google Shape;112;p19"/>
          <p:cNvSpPr txBox="1"/>
          <p:nvPr/>
        </p:nvSpPr>
        <p:spPr>
          <a:xfrm>
            <a:off x="706675" y="1238825"/>
            <a:ext cx="7585500" cy="13236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Times New Roman"/>
              <a:buChar char="●"/>
            </a:pPr>
            <a:r>
              <a:rPr lang="en" sz="2300">
                <a:solidFill>
                  <a:schemeClr val="lt1"/>
                </a:solidFill>
                <a:highlight>
                  <a:srgbClr val="3EADA7"/>
                </a:highlight>
                <a:latin typeface="Times New Roman"/>
                <a:ea typeface="Times New Roman"/>
                <a:cs typeface="Times New Roman"/>
                <a:sym typeface="Times New Roman"/>
              </a:rPr>
              <a:t>The dataset comprises of </a:t>
            </a:r>
            <a:r>
              <a:rPr lang="en" sz="2300">
                <a:solidFill>
                  <a:schemeClr val="lt1"/>
                </a:solidFill>
                <a:highlight>
                  <a:srgbClr val="3EADA7"/>
                </a:highlight>
                <a:latin typeface="Times New Roman"/>
                <a:ea typeface="Times New Roman"/>
                <a:cs typeface="Times New Roman"/>
                <a:sym typeface="Times New Roman"/>
              </a:rPr>
              <a:t>18 weather indicators along with 29 soil indicators.</a:t>
            </a:r>
            <a:endParaRPr sz="23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500">
              <a:solidFill>
                <a:schemeClr val="lt1"/>
              </a:solidFill>
              <a:highlight>
                <a:srgbClr val="3EADA7"/>
              </a:highlight>
              <a:latin typeface="Times New Roman"/>
              <a:ea typeface="Times New Roman"/>
              <a:cs typeface="Times New Roman"/>
              <a:sym typeface="Times New Roman"/>
            </a:endParaRPr>
          </a:p>
          <a:p>
            <a:pPr indent="-374650" lvl="0" marL="457200" rtl="0" algn="l">
              <a:spcBef>
                <a:spcPts val="0"/>
              </a:spcBef>
              <a:spcAft>
                <a:spcPts val="0"/>
              </a:spcAft>
              <a:buClr>
                <a:schemeClr val="lt1"/>
              </a:buClr>
              <a:buSzPts val="2300"/>
              <a:buFont typeface="Times New Roman"/>
              <a:buChar char="●"/>
            </a:pPr>
            <a:r>
              <a:rPr lang="en" sz="2300">
                <a:solidFill>
                  <a:schemeClr val="lt1"/>
                </a:solidFill>
                <a:highlight>
                  <a:srgbClr val="3EADA7"/>
                </a:highlight>
                <a:latin typeface="Times New Roman"/>
                <a:ea typeface="Times New Roman"/>
                <a:cs typeface="Times New Roman"/>
                <a:sym typeface="Times New Roman"/>
              </a:rPr>
              <a:t>Train-Test-Validation </a:t>
            </a:r>
            <a:r>
              <a:rPr lang="en" sz="2300">
                <a:solidFill>
                  <a:schemeClr val="lt1"/>
                </a:solidFill>
                <a:highlight>
                  <a:srgbClr val="3EADA7"/>
                </a:highlight>
                <a:latin typeface="Times New Roman"/>
                <a:ea typeface="Times New Roman"/>
                <a:cs typeface="Times New Roman"/>
                <a:sym typeface="Times New Roman"/>
              </a:rPr>
              <a:t>splitting is in 80:10:10 ratio </a:t>
            </a:r>
            <a:endParaRPr sz="2300">
              <a:solidFill>
                <a:schemeClr val="lt1"/>
              </a:solidFill>
              <a:highlight>
                <a:srgbClr val="3EADA7"/>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116" name="Shape 116"/>
        <p:cNvGrpSpPr/>
        <p:nvPr/>
      </p:nvGrpSpPr>
      <p:grpSpPr>
        <a:xfrm>
          <a:off x="0" y="0"/>
          <a:ext cx="0" cy="0"/>
          <a:chOff x="0" y="0"/>
          <a:chExt cx="0" cy="0"/>
        </a:xfrm>
      </p:grpSpPr>
      <p:sp>
        <p:nvSpPr>
          <p:cNvPr id="117" name="Google Shape;117;p20"/>
          <p:cNvSpPr txBox="1"/>
          <p:nvPr/>
        </p:nvSpPr>
        <p:spPr>
          <a:xfrm>
            <a:off x="385775" y="1057988"/>
            <a:ext cx="3782700" cy="3124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This dataset classifies six stages of drought, ranging from 0   (no drought) to 5. (exceptional drought). </a:t>
            </a:r>
            <a:endParaRPr sz="2100">
              <a:solidFill>
                <a:schemeClr val="lt1"/>
              </a:solidFill>
              <a:highlight>
                <a:srgbClr val="3EADA7"/>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lt1"/>
              </a:solidFill>
              <a:highlight>
                <a:srgbClr val="3EADA7"/>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solidFill>
                  <a:schemeClr val="lt1"/>
                </a:solidFill>
                <a:highlight>
                  <a:srgbClr val="3EADA7"/>
                </a:highlight>
                <a:latin typeface="Times New Roman"/>
                <a:ea typeface="Times New Roman"/>
                <a:cs typeface="Times New Roman"/>
                <a:sym typeface="Times New Roman"/>
              </a:rPr>
              <a:t>The target variable is score, for which only weekly data is available.</a:t>
            </a:r>
            <a:endParaRPr sz="2100">
              <a:solidFill>
                <a:schemeClr val="lt1"/>
              </a:solidFill>
              <a:highlight>
                <a:srgbClr val="3EADA7"/>
              </a:highlight>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lt1"/>
              </a:solidFill>
              <a:highlight>
                <a:srgbClr val="3EADA7"/>
              </a:highlight>
              <a:latin typeface="Times New Roman"/>
              <a:ea typeface="Times New Roman"/>
              <a:cs typeface="Times New Roman"/>
              <a:sym typeface="Times New Roman"/>
            </a:endParaRPr>
          </a:p>
        </p:txBody>
      </p:sp>
      <p:grpSp>
        <p:nvGrpSpPr>
          <p:cNvPr id="118" name="Google Shape;118;p20"/>
          <p:cNvGrpSpPr/>
          <p:nvPr/>
        </p:nvGrpSpPr>
        <p:grpSpPr>
          <a:xfrm>
            <a:off x="4449384" y="216694"/>
            <a:ext cx="4369638" cy="4807114"/>
            <a:chOff x="656025" y="152400"/>
            <a:chExt cx="3094425" cy="4304750"/>
          </a:xfrm>
        </p:grpSpPr>
        <p:pic>
          <p:nvPicPr>
            <p:cNvPr id="119" name="Google Shape;119;p20"/>
            <p:cNvPicPr preferRelativeResize="0"/>
            <p:nvPr/>
          </p:nvPicPr>
          <p:blipFill>
            <a:blip r:embed="rId3">
              <a:alphaModFix/>
            </a:blip>
            <a:stretch>
              <a:fillRect/>
            </a:stretch>
          </p:blipFill>
          <p:spPr>
            <a:xfrm>
              <a:off x="656025" y="152400"/>
              <a:ext cx="3094425" cy="3947850"/>
            </a:xfrm>
            <a:prstGeom prst="rect">
              <a:avLst/>
            </a:prstGeom>
            <a:noFill/>
            <a:ln>
              <a:noFill/>
            </a:ln>
          </p:spPr>
        </p:pic>
        <p:sp>
          <p:nvSpPr>
            <p:cNvPr id="120" name="Google Shape;120;p20"/>
            <p:cNvSpPr txBox="1"/>
            <p:nvPr/>
          </p:nvSpPr>
          <p:spPr>
            <a:xfrm>
              <a:off x="656025" y="4146950"/>
              <a:ext cx="3000000" cy="31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highlight>
                    <a:srgbClr val="3EADA7"/>
                  </a:highlight>
                </a:rPr>
                <a:t>       </a:t>
              </a:r>
              <a:r>
                <a:rPr lang="en" sz="1050" u="sng">
                  <a:solidFill>
                    <a:schemeClr val="lt1"/>
                  </a:solidFill>
                  <a:highlight>
                    <a:srgbClr val="3EADA7"/>
                  </a:highlight>
                </a:rPr>
                <a:t>(</a:t>
              </a:r>
              <a:r>
                <a:rPr lang="en" sz="1050" u="sng">
                  <a:solidFill>
                    <a:schemeClr val="lt1"/>
                  </a:solidFill>
                  <a:highlight>
                    <a:srgbClr val="3EADA7"/>
                  </a:highlight>
                  <a:hlinkClick r:id="rId4">
                    <a:extLst>
                      <a:ext uri="{A12FA001-AC4F-418D-AE19-62706E023703}">
                        <ahyp:hlinkClr val="tx"/>
                      </a:ext>
                    </a:extLst>
                  </a:hlinkClick>
                </a:rPr>
                <a:t>image source</a:t>
              </a:r>
              <a:r>
                <a:rPr lang="en" sz="1050" u="sng">
                  <a:solidFill>
                    <a:schemeClr val="lt1"/>
                  </a:solidFill>
                  <a:highlight>
                    <a:srgbClr val="3EADA7"/>
                  </a:highlight>
                </a:rPr>
                <a:t>)</a:t>
              </a:r>
              <a:endParaRPr u="sng">
                <a:solidFill>
                  <a:schemeClr val="lt1"/>
                </a:solidFill>
                <a:highlight>
                  <a:srgbClr val="3EADA7"/>
                </a:high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4904800" y="851775"/>
            <a:ext cx="3476000" cy="4152425"/>
          </a:xfrm>
          <a:prstGeom prst="rect">
            <a:avLst/>
          </a:prstGeom>
          <a:noFill/>
          <a:ln>
            <a:noFill/>
          </a:ln>
        </p:spPr>
      </p:pic>
      <p:pic>
        <p:nvPicPr>
          <p:cNvPr id="126" name="Google Shape;126;p21"/>
          <p:cNvPicPr preferRelativeResize="0"/>
          <p:nvPr/>
        </p:nvPicPr>
        <p:blipFill rotWithShape="1">
          <a:blip r:embed="rId4">
            <a:alphaModFix/>
          </a:blip>
          <a:srcRect b="0" l="0" r="16072" t="0"/>
          <a:stretch/>
        </p:blipFill>
        <p:spPr>
          <a:xfrm>
            <a:off x="451951" y="851775"/>
            <a:ext cx="3770001" cy="4152425"/>
          </a:xfrm>
          <a:prstGeom prst="rect">
            <a:avLst/>
          </a:prstGeom>
          <a:noFill/>
          <a:ln>
            <a:noFill/>
          </a:ln>
        </p:spPr>
      </p:pic>
      <p:sp>
        <p:nvSpPr>
          <p:cNvPr id="127" name="Google Shape;127;p21"/>
          <p:cNvSpPr txBox="1"/>
          <p:nvPr/>
        </p:nvSpPr>
        <p:spPr>
          <a:xfrm>
            <a:off x="1115200" y="263800"/>
            <a:ext cx="244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Proxima Nova"/>
                <a:ea typeface="Proxima Nova"/>
                <a:cs typeface="Proxima Nova"/>
                <a:sym typeface="Proxima Nova"/>
              </a:rPr>
              <a:t>Soil Indicators</a:t>
            </a:r>
            <a:endParaRPr sz="2000">
              <a:solidFill>
                <a:schemeClr val="lt1"/>
              </a:solidFill>
              <a:latin typeface="Proxima Nova"/>
              <a:ea typeface="Proxima Nova"/>
              <a:cs typeface="Proxima Nova"/>
              <a:sym typeface="Proxima Nova"/>
            </a:endParaRPr>
          </a:p>
        </p:txBody>
      </p:sp>
      <p:sp>
        <p:nvSpPr>
          <p:cNvPr id="128" name="Google Shape;128;p21"/>
          <p:cNvSpPr txBox="1"/>
          <p:nvPr/>
        </p:nvSpPr>
        <p:spPr>
          <a:xfrm>
            <a:off x="5078150" y="220925"/>
            <a:ext cx="312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Proxima Nova"/>
                <a:ea typeface="Proxima Nova"/>
                <a:cs typeface="Proxima Nova"/>
                <a:sym typeface="Proxima Nova"/>
              </a:rPr>
              <a:t>Meteorological Indicators </a:t>
            </a:r>
            <a:endParaRPr sz="200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T2M_Range, WS10M_Range and WS50M_Range attributes are all just the difference of the corresponding MAX and MIN values</a:t>
            </a:r>
            <a:endParaRPr/>
          </a:p>
          <a:p>
            <a:pPr indent="-342900" lvl="0" marL="457200" rtl="0" algn="l">
              <a:spcBef>
                <a:spcPts val="0"/>
              </a:spcBef>
              <a:spcAft>
                <a:spcPts val="0"/>
              </a:spcAft>
              <a:buSzPts val="1800"/>
              <a:buChar char="●"/>
            </a:pPr>
            <a:r>
              <a:rPr lang="en"/>
              <a:t>The 8 slope attributes all add up to 1</a:t>
            </a:r>
            <a:endParaRPr/>
          </a:p>
          <a:p>
            <a:pPr indent="-342900" lvl="0" marL="457200" rtl="0" algn="l">
              <a:spcBef>
                <a:spcPts val="0"/>
              </a:spcBef>
              <a:spcAft>
                <a:spcPts val="0"/>
              </a:spcAft>
              <a:buSzPts val="1800"/>
              <a:buChar char="●"/>
            </a:pPr>
            <a:r>
              <a:rPr lang="en"/>
              <a:t>The 4 Aspect Classes along with AspectUnknown add up to 1. Since, aspect here refers to the orientation of the land, so these 5 columns together tell the distribution of the orientation of the land in the 5x5 tiles used to measure them</a:t>
            </a:r>
            <a:endParaRPr/>
          </a:p>
          <a:p>
            <a:pPr indent="-342900" lvl="0" marL="457200" rtl="0" algn="l">
              <a:spcBef>
                <a:spcPts val="0"/>
              </a:spcBef>
              <a:spcAft>
                <a:spcPts val="0"/>
              </a:spcAft>
              <a:buSzPts val="1800"/>
              <a:buChar char="●"/>
            </a:pPr>
            <a:r>
              <a:rPr lang="en"/>
              <a:t>The 8 land class attributes also show the same trend where CULT_LAND is the sum of CULTRF_LAND and CULTIR_LAND and the sum of the other 5 classes along with CULT_LAND is 100 which tells us the distribution of these land classes in the tile used for measurement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the correlation map of 53 features, few regions had very high correlations. </a:t>
            </a:r>
            <a:endParaRPr/>
          </a:p>
          <a:p>
            <a:pPr indent="-342900" lvl="0" marL="457200" rtl="0" algn="l">
              <a:spcBef>
                <a:spcPts val="0"/>
              </a:spcBef>
              <a:spcAft>
                <a:spcPts val="0"/>
              </a:spcAft>
              <a:buSzPts val="1800"/>
              <a:buChar char="●"/>
            </a:pPr>
            <a:r>
              <a:rPr lang="en"/>
              <a:t>These regions were found in the Temperature, WindSpeed, Slope, Aspect, Land Classes and Soil Quality attributes</a:t>
            </a:r>
            <a:endParaRPr/>
          </a:p>
          <a:p>
            <a:pPr indent="-342900" lvl="0" marL="457200" rtl="0" algn="l">
              <a:spcBef>
                <a:spcPts val="0"/>
              </a:spcBef>
              <a:spcAft>
                <a:spcPts val="0"/>
              </a:spcAft>
              <a:buSzPts val="1800"/>
              <a:buChar char="●"/>
            </a:pPr>
            <a:r>
              <a:rPr lang="en"/>
              <a:t>These regions showed little to no correlation with other regions but were highly correlated amongst themselves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