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17"/>
  </p:notesMasterIdLst>
  <p:sldIdLst>
    <p:sldId id="312" r:id="rId3"/>
    <p:sldId id="313" r:id="rId4"/>
    <p:sldId id="314" r:id="rId5"/>
    <p:sldId id="315" r:id="rId6"/>
    <p:sldId id="318" r:id="rId7"/>
    <p:sldId id="319" r:id="rId8"/>
    <p:sldId id="320" r:id="rId9"/>
    <p:sldId id="321" r:id="rId10"/>
    <p:sldId id="322" r:id="rId11"/>
    <p:sldId id="323" r:id="rId12"/>
    <p:sldId id="256" r:id="rId13"/>
    <p:sldId id="317" r:id="rId14"/>
    <p:sldId id="316" r:id="rId15"/>
    <p:sldId id="3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D:\telecom%20churn%20analysis\telecom%20churn%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elecom%20churn%20analysis\telecom%20churn%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D:\telecom%20churn%20analysis\telecom%20churn%20dashboard.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D:\telecom%20churn%20analysis\telecom%20churn%20dashboard.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 churn dashboard.xlsx]Q3!PivotTable29</c:name>
    <c:fmtId val="9"/>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dirty="0"/>
              <a:t>Key</a:t>
            </a:r>
            <a:r>
              <a:rPr lang="en-US" baseline="0" dirty="0"/>
              <a:t> drivers of customer churn</a:t>
            </a:r>
            <a:endParaRPr lang="en-US" dirty="0"/>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'Q3'!$A$4:$A$9</c:f>
              <c:strCache>
                <c:ptCount val="5"/>
                <c:pt idx="0">
                  <c:v>Competitor</c:v>
                </c:pt>
                <c:pt idx="1">
                  <c:v>Dissatisfaction</c:v>
                </c:pt>
                <c:pt idx="2">
                  <c:v>Attitude</c:v>
                </c:pt>
                <c:pt idx="3">
                  <c:v>Price</c:v>
                </c:pt>
                <c:pt idx="4">
                  <c:v>Other</c:v>
                </c:pt>
              </c:strCache>
            </c:strRef>
          </c:cat>
          <c:val>
            <c:numRef>
              <c:f>'Q3'!$B$4:$B$9</c:f>
              <c:numCache>
                <c:formatCode>General</c:formatCode>
                <c:ptCount val="5"/>
                <c:pt idx="0">
                  <c:v>841</c:v>
                </c:pt>
                <c:pt idx="1">
                  <c:v>321</c:v>
                </c:pt>
                <c:pt idx="2">
                  <c:v>314</c:v>
                </c:pt>
                <c:pt idx="3">
                  <c:v>211</c:v>
                </c:pt>
                <c:pt idx="4">
                  <c:v>182</c:v>
                </c:pt>
              </c:numCache>
            </c:numRef>
          </c:val>
          <c:extLst>
            <c:ext xmlns:c16="http://schemas.microsoft.com/office/drawing/2014/chart" uri="{C3380CC4-5D6E-409C-BE32-E72D297353CC}">
              <c16:uniqueId val="{00000000-275B-49A9-B3F0-39A5B52AA9CC}"/>
            </c:ext>
          </c:extLst>
        </c:ser>
        <c:dLbls>
          <c:dLblPos val="inEnd"/>
          <c:showLegendKey val="0"/>
          <c:showVal val="1"/>
          <c:showCatName val="0"/>
          <c:showSerName val="0"/>
          <c:showPercent val="0"/>
          <c:showBubbleSize val="0"/>
        </c:dLbls>
        <c:gapWidth val="80"/>
        <c:overlap val="25"/>
        <c:axId val="617960207"/>
        <c:axId val="617943151"/>
      </c:barChart>
      <c:catAx>
        <c:axId val="61796020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617943151"/>
        <c:crosses val="autoZero"/>
        <c:auto val="1"/>
        <c:lblAlgn val="ctr"/>
        <c:lblOffset val="100"/>
        <c:noMultiLvlLbl val="0"/>
      </c:catAx>
      <c:valAx>
        <c:axId val="6179431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17960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 churn dashboard.xlsx]Q5!PivotTable1</c:name>
    <c:fmtId val="6"/>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percentage of customer churn status</a:t>
            </a:r>
          </a:p>
        </c:rich>
      </c:tx>
      <c:layout>
        <c:manualLayout>
          <c:xMode val="edge"/>
          <c:yMode val="edge"/>
          <c:x val="0.2145475516510556"/>
          <c:y val="1.6701516287266079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3326534633480555"/>
          <c:y val="0.21752278376139189"/>
          <c:w val="0.40860480875052263"/>
          <c:h val="0.69881774305966515"/>
        </c:manualLayout>
      </c:layout>
      <c:doughnutChart>
        <c:varyColors val="1"/>
        <c:ser>
          <c:idx val="0"/>
          <c:order val="0"/>
          <c:tx>
            <c:strRef>
              <c:f>'Q5'!$B$3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EA8-439E-A967-271BD28B176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EA8-439E-A967-271BD28B176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EA8-439E-A967-271BD28B1767}"/>
              </c:ext>
            </c:extLst>
          </c:dPt>
          <c:dLbls>
            <c:dLbl>
              <c:idx val="1"/>
              <c:layout>
                <c:manualLayout>
                  <c:x val="1.22069021861889E-2"/>
                  <c:y val="-7.654773203070370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A8-439E-A967-271BD28B1767}"/>
                </c:ext>
              </c:extLst>
            </c:dLbl>
            <c:dLbl>
              <c:idx val="2"/>
              <c:layout>
                <c:manualLayout>
                  <c:x val="7.8124173991608953E-2"/>
                  <c:y val="0.10438447679541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EA8-439E-A967-271BD28B176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'Q5'!$A$4:$A$7</c:f>
              <c:strCache>
                <c:ptCount val="3"/>
                <c:pt idx="0">
                  <c:v>Churned</c:v>
                </c:pt>
                <c:pt idx="1">
                  <c:v>Joined</c:v>
                </c:pt>
                <c:pt idx="2">
                  <c:v>Stayed</c:v>
                </c:pt>
              </c:strCache>
            </c:strRef>
          </c:cat>
          <c:val>
            <c:numRef>
              <c:f>'Q5'!$B$4:$B$7</c:f>
              <c:numCache>
                <c:formatCode>0.00%</c:formatCode>
                <c:ptCount val="3"/>
                <c:pt idx="0">
                  <c:v>0.26536987079369589</c:v>
                </c:pt>
                <c:pt idx="1">
                  <c:v>6.4461167116285675E-2</c:v>
                </c:pt>
                <c:pt idx="2">
                  <c:v>0.67016896209001842</c:v>
                </c:pt>
              </c:numCache>
            </c:numRef>
          </c:val>
          <c:extLst>
            <c:ext xmlns:c16="http://schemas.microsoft.com/office/drawing/2014/chart" uri="{C3380CC4-5D6E-409C-BE32-E72D297353CC}">
              <c16:uniqueId val="{00000006-8EA8-439E-A967-271BD28B1767}"/>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 churn dashboard.xlsx]Q6!PivotTable1</c:name>
    <c:fmtId val="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payment method used by churned customers</a:t>
            </a:r>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0.19107195975503063"/>
          <c:y val="0.262224773986585"/>
          <c:w val="0.38519138232720912"/>
          <c:h val="0.64198563721201518"/>
        </c:manualLayout>
      </c:layout>
      <c:pieChart>
        <c:varyColors val="1"/>
        <c:ser>
          <c:idx val="0"/>
          <c:order val="0"/>
          <c:tx>
            <c:strRef>
              <c:f>'Q6'!$B$3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40AE-410F-9680-4D0DD290EF6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40AE-410F-9680-4D0DD290EF6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40AE-410F-9680-4D0DD290EF61}"/>
              </c:ext>
            </c:extLst>
          </c:dPt>
          <c:dLbls>
            <c:dLbl>
              <c:idx val="0"/>
              <c:layout>
                <c:manualLayout>
                  <c:x val="3.466152668416448E-2"/>
                  <c:y val="-4.945647419072615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0AE-410F-9680-4D0DD290EF61}"/>
                </c:ext>
              </c:extLst>
            </c:dLbl>
            <c:dLbl>
              <c:idx val="2"/>
              <c:layout>
                <c:manualLayout>
                  <c:x val="9.5579615048118991E-3"/>
                  <c:y val="1.304206765820939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AE-410F-9680-4D0DD290EF61}"/>
                </c:ext>
              </c:extLst>
            </c:dLbl>
            <c:spPr>
              <a:noFill/>
              <a:ln w="15875">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rect">
                    <a:avLst/>
                  </a:prstGeom>
                </c15:spPr>
              </c:ext>
            </c:extLst>
          </c:dLbls>
          <c:cat>
            <c:strRef>
              <c:f>'Q6'!$A$4:$A$7</c:f>
              <c:strCache>
                <c:ptCount val="3"/>
                <c:pt idx="0">
                  <c:v>Bank Withdrawal</c:v>
                </c:pt>
                <c:pt idx="1">
                  <c:v>Credit Card</c:v>
                </c:pt>
                <c:pt idx="2">
                  <c:v>Mailed Check</c:v>
                </c:pt>
              </c:strCache>
            </c:strRef>
          </c:cat>
          <c:val>
            <c:numRef>
              <c:f>'Q6'!$B$4:$B$7</c:f>
              <c:numCache>
                <c:formatCode>0.00%</c:formatCode>
                <c:ptCount val="3"/>
                <c:pt idx="0">
                  <c:v>0.7110754414125201</c:v>
                </c:pt>
                <c:pt idx="1">
                  <c:v>0.21294810058855002</c:v>
                </c:pt>
                <c:pt idx="2">
                  <c:v>7.5976457998929908E-2</c:v>
                </c:pt>
              </c:numCache>
            </c:numRef>
          </c:val>
          <c:extLst>
            <c:ext xmlns:c16="http://schemas.microsoft.com/office/drawing/2014/chart" uri="{C3380CC4-5D6E-409C-BE32-E72D297353CC}">
              <c16:uniqueId val="{00000006-40AE-410F-9680-4D0DD290EF6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 churn dashboard.xlsx]Q2!PivotTable4</c:name>
    <c:fmtId val="9"/>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By City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984416867383532E-2"/>
          <c:y val="0.12475445810470193"/>
          <c:w val="0.82484558344337511"/>
          <c:h val="0.68365356073117356"/>
        </c:manualLayout>
      </c:layout>
      <c:barChart>
        <c:barDir val="col"/>
        <c:grouping val="clustered"/>
        <c:varyColors val="0"/>
        <c:ser>
          <c:idx val="0"/>
          <c:order val="0"/>
          <c:tx>
            <c:strRef>
              <c:f>'Q2'!$H$8:$H$9</c:f>
              <c:strCache>
                <c:ptCount val="1"/>
                <c:pt idx="0">
                  <c:v>Churned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'Q2'!$G$10:$G$22</c:f>
              <c:strCache>
                <c:ptCount val="12"/>
                <c:pt idx="0">
                  <c:v>San Diego</c:v>
                </c:pt>
                <c:pt idx="1">
                  <c:v>Los Angeles</c:v>
                </c:pt>
                <c:pt idx="2">
                  <c:v>San Francisco</c:v>
                </c:pt>
                <c:pt idx="3">
                  <c:v>San Jose</c:v>
                </c:pt>
                <c:pt idx="4">
                  <c:v>Fallbrook</c:v>
                </c:pt>
                <c:pt idx="5">
                  <c:v>Sacramento</c:v>
                </c:pt>
                <c:pt idx="6">
                  <c:v>Escondido</c:v>
                </c:pt>
                <c:pt idx="7">
                  <c:v>Long Beach</c:v>
                </c:pt>
                <c:pt idx="8">
                  <c:v>Fresno</c:v>
                </c:pt>
                <c:pt idx="9">
                  <c:v>Glendale</c:v>
                </c:pt>
                <c:pt idx="10">
                  <c:v>Oakland</c:v>
                </c:pt>
                <c:pt idx="11">
                  <c:v>Stockton</c:v>
                </c:pt>
              </c:strCache>
            </c:strRef>
          </c:cat>
          <c:val>
            <c:numRef>
              <c:f>'Q2'!$H$10:$H$22</c:f>
              <c:numCache>
                <c:formatCode>General</c:formatCode>
                <c:ptCount val="12"/>
                <c:pt idx="0">
                  <c:v>185</c:v>
                </c:pt>
                <c:pt idx="1">
                  <c:v>78</c:v>
                </c:pt>
                <c:pt idx="2">
                  <c:v>31</c:v>
                </c:pt>
                <c:pt idx="3">
                  <c:v>29</c:v>
                </c:pt>
                <c:pt idx="4">
                  <c:v>26</c:v>
                </c:pt>
                <c:pt idx="5">
                  <c:v>26</c:v>
                </c:pt>
                <c:pt idx="6">
                  <c:v>16</c:v>
                </c:pt>
                <c:pt idx="7">
                  <c:v>15</c:v>
                </c:pt>
                <c:pt idx="8">
                  <c:v>13</c:v>
                </c:pt>
                <c:pt idx="9">
                  <c:v>13</c:v>
                </c:pt>
                <c:pt idx="10">
                  <c:v>13</c:v>
                </c:pt>
                <c:pt idx="11">
                  <c:v>12</c:v>
                </c:pt>
              </c:numCache>
            </c:numRef>
          </c:val>
          <c:extLst>
            <c:ext xmlns:c16="http://schemas.microsoft.com/office/drawing/2014/chart" uri="{C3380CC4-5D6E-409C-BE32-E72D297353CC}">
              <c16:uniqueId val="{00000000-07D1-4828-A7BA-797A38864739}"/>
            </c:ext>
          </c:extLst>
        </c:ser>
        <c:ser>
          <c:idx val="1"/>
          <c:order val="1"/>
          <c:tx>
            <c:strRef>
              <c:f>'Q2'!$I$8:$I$9</c:f>
              <c:strCache>
                <c:ptCount val="1"/>
                <c:pt idx="0">
                  <c:v>Joined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'Q2'!$G$10:$G$22</c:f>
              <c:strCache>
                <c:ptCount val="12"/>
                <c:pt idx="0">
                  <c:v>San Diego</c:v>
                </c:pt>
                <c:pt idx="1">
                  <c:v>Los Angeles</c:v>
                </c:pt>
                <c:pt idx="2">
                  <c:v>San Francisco</c:v>
                </c:pt>
                <c:pt idx="3">
                  <c:v>San Jose</c:v>
                </c:pt>
                <c:pt idx="4">
                  <c:v>Fallbrook</c:v>
                </c:pt>
                <c:pt idx="5">
                  <c:v>Sacramento</c:v>
                </c:pt>
                <c:pt idx="6">
                  <c:v>Escondido</c:v>
                </c:pt>
                <c:pt idx="7">
                  <c:v>Long Beach</c:v>
                </c:pt>
                <c:pt idx="8">
                  <c:v>Fresno</c:v>
                </c:pt>
                <c:pt idx="9">
                  <c:v>Glendale</c:v>
                </c:pt>
                <c:pt idx="10">
                  <c:v>Oakland</c:v>
                </c:pt>
                <c:pt idx="11">
                  <c:v>Stockton</c:v>
                </c:pt>
              </c:strCache>
            </c:strRef>
          </c:cat>
          <c:val>
            <c:numRef>
              <c:f>'Q2'!$I$10:$I$22</c:f>
              <c:numCache>
                <c:formatCode>General</c:formatCode>
                <c:ptCount val="12"/>
                <c:pt idx="0">
                  <c:v>7</c:v>
                </c:pt>
                <c:pt idx="1">
                  <c:v>18</c:v>
                </c:pt>
                <c:pt idx="2">
                  <c:v>7</c:v>
                </c:pt>
                <c:pt idx="3">
                  <c:v>2</c:v>
                </c:pt>
                <c:pt idx="4">
                  <c:v>2</c:v>
                </c:pt>
                <c:pt idx="5">
                  <c:v>6</c:v>
                </c:pt>
                <c:pt idx="6">
                  <c:v>3</c:v>
                </c:pt>
                <c:pt idx="7">
                  <c:v>2</c:v>
                </c:pt>
                <c:pt idx="9">
                  <c:v>6</c:v>
                </c:pt>
                <c:pt idx="10">
                  <c:v>5</c:v>
                </c:pt>
                <c:pt idx="11">
                  <c:v>3</c:v>
                </c:pt>
              </c:numCache>
            </c:numRef>
          </c:val>
          <c:extLst>
            <c:ext xmlns:c16="http://schemas.microsoft.com/office/drawing/2014/chart" uri="{C3380CC4-5D6E-409C-BE32-E72D297353CC}">
              <c16:uniqueId val="{00000001-07D1-4828-A7BA-797A38864739}"/>
            </c:ext>
          </c:extLst>
        </c:ser>
        <c:ser>
          <c:idx val="2"/>
          <c:order val="2"/>
          <c:tx>
            <c:strRef>
              <c:f>'Q2'!$J$8:$J$9</c:f>
              <c:strCache>
                <c:ptCount val="1"/>
                <c:pt idx="0">
                  <c:v>Stayed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'Q2'!$G$10:$G$22</c:f>
              <c:strCache>
                <c:ptCount val="12"/>
                <c:pt idx="0">
                  <c:v>San Diego</c:v>
                </c:pt>
                <c:pt idx="1">
                  <c:v>Los Angeles</c:v>
                </c:pt>
                <c:pt idx="2">
                  <c:v>San Francisco</c:v>
                </c:pt>
                <c:pt idx="3">
                  <c:v>San Jose</c:v>
                </c:pt>
                <c:pt idx="4">
                  <c:v>Fallbrook</c:v>
                </c:pt>
                <c:pt idx="5">
                  <c:v>Sacramento</c:v>
                </c:pt>
                <c:pt idx="6">
                  <c:v>Escondido</c:v>
                </c:pt>
                <c:pt idx="7">
                  <c:v>Long Beach</c:v>
                </c:pt>
                <c:pt idx="8">
                  <c:v>Fresno</c:v>
                </c:pt>
                <c:pt idx="9">
                  <c:v>Glendale</c:v>
                </c:pt>
                <c:pt idx="10">
                  <c:v>Oakland</c:v>
                </c:pt>
                <c:pt idx="11">
                  <c:v>Stockton</c:v>
                </c:pt>
              </c:strCache>
            </c:strRef>
          </c:cat>
          <c:val>
            <c:numRef>
              <c:f>'Q2'!$J$10:$J$22</c:f>
              <c:numCache>
                <c:formatCode>General</c:formatCode>
                <c:ptCount val="12"/>
                <c:pt idx="0">
                  <c:v>93</c:v>
                </c:pt>
                <c:pt idx="1">
                  <c:v>197</c:v>
                </c:pt>
                <c:pt idx="2">
                  <c:v>66</c:v>
                </c:pt>
                <c:pt idx="3">
                  <c:v>81</c:v>
                </c:pt>
                <c:pt idx="4">
                  <c:v>15</c:v>
                </c:pt>
                <c:pt idx="5">
                  <c:v>76</c:v>
                </c:pt>
                <c:pt idx="6">
                  <c:v>32</c:v>
                </c:pt>
                <c:pt idx="7">
                  <c:v>43</c:v>
                </c:pt>
                <c:pt idx="8">
                  <c:v>48</c:v>
                </c:pt>
                <c:pt idx="9">
                  <c:v>21</c:v>
                </c:pt>
                <c:pt idx="10">
                  <c:v>34</c:v>
                </c:pt>
                <c:pt idx="11">
                  <c:v>29</c:v>
                </c:pt>
              </c:numCache>
            </c:numRef>
          </c:val>
          <c:extLst>
            <c:ext xmlns:c16="http://schemas.microsoft.com/office/drawing/2014/chart" uri="{C3380CC4-5D6E-409C-BE32-E72D297353CC}">
              <c16:uniqueId val="{00000002-07D1-4828-A7BA-797A38864739}"/>
            </c:ext>
          </c:extLst>
        </c:ser>
        <c:dLbls>
          <c:showLegendKey val="0"/>
          <c:showVal val="0"/>
          <c:showCatName val="0"/>
          <c:showSerName val="0"/>
          <c:showPercent val="0"/>
          <c:showBubbleSize val="0"/>
        </c:dLbls>
        <c:gapWidth val="100"/>
        <c:overlap val="-24"/>
        <c:axId val="1839927487"/>
        <c:axId val="1839927903"/>
      </c:barChart>
      <c:catAx>
        <c:axId val="183992748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39927903"/>
        <c:crosses val="autoZero"/>
        <c:auto val="1"/>
        <c:lblAlgn val="ctr"/>
        <c:lblOffset val="100"/>
        <c:noMultiLvlLbl val="0"/>
      </c:catAx>
      <c:valAx>
        <c:axId val="183992790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39927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505356"/>
              </a:solidFill>
              <a:effectLst/>
            </c:spPr>
            <c:extLst>
              <c:ext xmlns:c16="http://schemas.microsoft.com/office/drawing/2014/chart" uri="{C3380CC4-5D6E-409C-BE32-E72D297353CC}">
                <c16:uniqueId val="{00000001-65A2-4B12-856E-197A482E1118}"/>
              </c:ext>
            </c:extLst>
          </c:dPt>
          <c:dPt>
            <c:idx val="1"/>
            <c:bubble3D val="0"/>
            <c:spPr>
              <a:solidFill>
                <a:srgbClr val="F0F0F0"/>
              </a:solidFill>
              <a:effectLst/>
            </c:spPr>
            <c:extLst>
              <c:ext xmlns:c16="http://schemas.microsoft.com/office/drawing/2014/chart" uri="{C3380CC4-5D6E-409C-BE32-E72D297353CC}">
                <c16:uniqueId val="{00000003-65A2-4B12-856E-197A482E1118}"/>
              </c:ext>
            </c:extLst>
          </c:dPt>
          <c:cat>
            <c:strRef>
              <c:f>Sheet1!$A$2:$A$3</c:f>
              <c:strCache>
                <c:ptCount val="2"/>
                <c:pt idx="0">
                  <c:v>Stayed</c:v>
                </c:pt>
              </c:strCache>
            </c:strRef>
          </c:cat>
          <c:val>
            <c:numRef>
              <c:f>Sheet1!$B$2:$B$3</c:f>
              <c:numCache>
                <c:formatCode>General</c:formatCode>
                <c:ptCount val="2"/>
                <c:pt idx="0">
                  <c:v>0.67</c:v>
                </c:pt>
                <c:pt idx="1">
                  <c:v>0.33</c:v>
                </c:pt>
              </c:numCache>
            </c:numRef>
          </c:val>
          <c:extLst>
            <c:ext xmlns:c16="http://schemas.microsoft.com/office/drawing/2014/chart" uri="{C3380CC4-5D6E-409C-BE32-E72D297353CC}">
              <c16:uniqueId val="{00000004-65A2-4B12-856E-197A482E1118}"/>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505356"/>
              </a:solidFill>
              <a:effectLst/>
            </c:spPr>
            <c:extLst>
              <c:ext xmlns:c16="http://schemas.microsoft.com/office/drawing/2014/chart" uri="{C3380CC4-5D6E-409C-BE32-E72D297353CC}">
                <c16:uniqueId val="{00000001-0721-41C0-853F-C792963E12A7}"/>
              </c:ext>
            </c:extLst>
          </c:dPt>
          <c:dPt>
            <c:idx val="1"/>
            <c:bubble3D val="0"/>
            <c:spPr>
              <a:solidFill>
                <a:srgbClr val="F0F0F0"/>
              </a:solidFill>
              <a:effectLst/>
            </c:spPr>
            <c:extLst>
              <c:ext xmlns:c16="http://schemas.microsoft.com/office/drawing/2014/chart" uri="{C3380CC4-5D6E-409C-BE32-E72D297353CC}">
                <c16:uniqueId val="{00000003-0721-41C0-853F-C792963E12A7}"/>
              </c:ext>
            </c:extLst>
          </c:dPt>
          <c:cat>
            <c:strRef>
              <c:f>Sheet1!$A$2:$A$3</c:f>
              <c:strCache>
                <c:ptCount val="2"/>
                <c:pt idx="0">
                  <c:v>Churned</c:v>
                </c:pt>
              </c:strCache>
            </c:strRef>
          </c:cat>
          <c:val>
            <c:numRef>
              <c:f>Sheet1!$B$2:$B$3</c:f>
              <c:numCache>
                <c:formatCode>General</c:formatCode>
                <c:ptCount val="2"/>
                <c:pt idx="0">
                  <c:v>0.27</c:v>
                </c:pt>
                <c:pt idx="1">
                  <c:v>0.73</c:v>
                </c:pt>
              </c:numCache>
            </c:numRef>
          </c:val>
          <c:extLst>
            <c:ext xmlns:c16="http://schemas.microsoft.com/office/drawing/2014/chart" uri="{C3380CC4-5D6E-409C-BE32-E72D297353CC}">
              <c16:uniqueId val="{00000004-0721-41C0-853F-C792963E12A7}"/>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505356"/>
              </a:solidFill>
              <a:effectLst/>
            </c:spPr>
            <c:extLst>
              <c:ext xmlns:c16="http://schemas.microsoft.com/office/drawing/2014/chart" uri="{C3380CC4-5D6E-409C-BE32-E72D297353CC}">
                <c16:uniqueId val="{00000001-6A29-4E0C-8BF4-449A6505A23E}"/>
              </c:ext>
            </c:extLst>
          </c:dPt>
          <c:dPt>
            <c:idx val="1"/>
            <c:bubble3D val="0"/>
            <c:spPr>
              <a:solidFill>
                <a:srgbClr val="F0F0F0"/>
              </a:solidFill>
              <a:effectLst/>
            </c:spPr>
            <c:extLst>
              <c:ext xmlns:c16="http://schemas.microsoft.com/office/drawing/2014/chart" uri="{C3380CC4-5D6E-409C-BE32-E72D297353CC}">
                <c16:uniqueId val="{00000003-6A29-4E0C-8BF4-449A6505A23E}"/>
              </c:ext>
            </c:extLst>
          </c:dPt>
          <c:cat>
            <c:strRef>
              <c:f>Sheet1!$A$2:$A$3</c:f>
              <c:strCache>
                <c:ptCount val="2"/>
                <c:pt idx="0">
                  <c:v>Joined</c:v>
                </c:pt>
              </c:strCache>
            </c:strRef>
          </c:cat>
          <c:val>
            <c:numRef>
              <c:f>Sheet1!$B$2:$B$3</c:f>
              <c:numCache>
                <c:formatCode>General</c:formatCode>
                <c:ptCount val="2"/>
                <c:pt idx="0">
                  <c:v>0.06</c:v>
                </c:pt>
                <c:pt idx="1">
                  <c:v>0.94</c:v>
                </c:pt>
              </c:numCache>
            </c:numRef>
          </c:val>
          <c:extLst>
            <c:ext xmlns:c16="http://schemas.microsoft.com/office/drawing/2014/chart" uri="{C3380CC4-5D6E-409C-BE32-E72D297353CC}">
              <c16:uniqueId val="{00000004-6A29-4E0C-8BF4-449A6505A23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35FAA-F424-4E6B-94CC-1F8F2BEDD4D5}"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11433-C78B-41C0-B87E-0633C640C298}" type="slidenum">
              <a:rPr lang="en-IN" smtClean="0"/>
              <a:t>‹#›</a:t>
            </a:fld>
            <a:endParaRPr lang="en-IN"/>
          </a:p>
        </p:txBody>
      </p:sp>
    </p:spTree>
    <p:extLst>
      <p:ext uri="{BB962C8B-B14F-4D97-AF65-F5344CB8AC3E}">
        <p14:creationId xmlns:p14="http://schemas.microsoft.com/office/powerpoint/2010/main" val="266131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711433-C78B-41C0-B87E-0633C640C298}" type="slidenum">
              <a:rPr lang="en-IN" smtClean="0"/>
              <a:t>1</a:t>
            </a:fld>
            <a:endParaRPr lang="en-IN"/>
          </a:p>
        </p:txBody>
      </p:sp>
    </p:spTree>
    <p:extLst>
      <p:ext uri="{BB962C8B-B14F-4D97-AF65-F5344CB8AC3E}">
        <p14:creationId xmlns:p14="http://schemas.microsoft.com/office/powerpoint/2010/main" val="156421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A6B9-4968-160E-82E0-C92EA2B3C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95177B-D258-70E4-5C49-8AE649F40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9AC23E-5A89-0CE1-C69A-0FF05BA70DE0}"/>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F6B6421C-097C-AE85-7310-1E1AFD00C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9397E-F1AC-226D-B2EA-1F855D335644}"/>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95012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2DC5-4422-D249-CF13-A2E447E438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269163-CFED-0AE6-908E-C42C001B9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476D7-58B5-223B-795A-474EC47F6E7B}"/>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B45E1D8D-E3E4-980E-E2D9-7C2CB3030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6ED7F-5402-9BE0-02FF-6F0D866EB4FA}"/>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260887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181F2-7824-57B4-CBD3-07449104D3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52D20-C035-8D9A-084B-681F87430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07C40-4775-589C-D4E3-6F67A79BE915}"/>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D04B8646-7C39-BA24-3F5E-FC517A1A4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6E562-D1C5-9BFE-FB0B-F800D7426143}"/>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3200354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F5F8-7DE5-7059-EE84-65C919537C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035BAD-5BF7-5F13-9588-E644C36B5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167FF-9A33-1234-1226-AB9E2A036606}"/>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7470FE23-D8AD-3084-139B-84043D6D8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FF9A1-7D46-BC79-C033-892A53DC6C8F}"/>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3162966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185595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D8E1-6387-55D7-4931-8125CA27F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070B50-F3C9-3E5A-81F4-6A5C98F85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9BDC0-05B8-9CB1-CC11-8AA264149989}"/>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B3D758BE-2ADD-C4F2-1FAF-C75B36438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58B7A-2E2D-00F0-1EAA-41620A79A5AC}"/>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279528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A7CD-428E-DB2E-F9A5-362AABB1C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E5488-6D59-33A0-4C54-11F86F311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6EC80-8600-00F7-367B-BF5C32574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3765BB-8ECD-C81D-F810-AB10D4E06DBF}"/>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6" name="Footer Placeholder 5">
            <a:extLst>
              <a:ext uri="{FF2B5EF4-FFF2-40B4-BE49-F238E27FC236}">
                <a16:creationId xmlns:a16="http://schemas.microsoft.com/office/drawing/2014/main" id="{24F75924-B278-3385-4597-2C9D7ECF2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3509B-0F63-D96B-18F6-BC789D2AD5BA}"/>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395613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E6FF-A941-9998-B54E-A12AAC5A25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64C3AC-CEE0-C4C1-58BD-0953B3A51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893DB-7605-868A-747A-380DFE4C0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31299B-5833-BEDB-0C63-A262BD77B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C562D-EECF-6BC3-8EAA-7C161A1BF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9C5A5F-EBC1-7B34-6950-3AC3B9FFFFAC}"/>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8" name="Footer Placeholder 7">
            <a:extLst>
              <a:ext uri="{FF2B5EF4-FFF2-40B4-BE49-F238E27FC236}">
                <a16:creationId xmlns:a16="http://schemas.microsoft.com/office/drawing/2014/main" id="{C7973CD0-82B6-2F4D-8171-BB4B98054B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8F4E46-A028-5E4E-F9F4-3BDBEF749A1B}"/>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135311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219-F5E7-3C76-6427-75FF8E1CCA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6B892B-079F-F16A-13DA-7773A4D880E3}"/>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4" name="Footer Placeholder 3">
            <a:extLst>
              <a:ext uri="{FF2B5EF4-FFF2-40B4-BE49-F238E27FC236}">
                <a16:creationId xmlns:a16="http://schemas.microsoft.com/office/drawing/2014/main" id="{B51FBC58-0D52-6D1D-4A25-E0588F4CB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2C3973-F192-ACF8-4D80-77554FD57C36}"/>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143776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35240-AA18-C9B1-14A7-1A43C174A762}"/>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3" name="Footer Placeholder 2">
            <a:extLst>
              <a:ext uri="{FF2B5EF4-FFF2-40B4-BE49-F238E27FC236}">
                <a16:creationId xmlns:a16="http://schemas.microsoft.com/office/drawing/2014/main" id="{C8E04A92-0EB8-DFEB-30FA-86B06C203F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2466C9-0078-3255-6D26-A17BF27B14F9}"/>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106592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F5FA-20F9-676A-1A59-EF88A433A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5D5632-20DF-A8C1-211D-65641BBD4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BB4B63-053B-7905-5989-9214E020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E91DA-104C-C8E3-C4CA-D5EB7ED452D3}"/>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6" name="Footer Placeholder 5">
            <a:extLst>
              <a:ext uri="{FF2B5EF4-FFF2-40B4-BE49-F238E27FC236}">
                <a16:creationId xmlns:a16="http://schemas.microsoft.com/office/drawing/2014/main" id="{56447DC2-781A-3A39-B27D-8F684592FB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EEB2C-52F2-5D07-CFC3-B6803D5C7504}"/>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394910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17E8-FC09-9BDD-5806-8DD69FC63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7545EE-EE49-AE3E-FDF3-D1078F25E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87E620-CB37-F597-A47A-CABFF4C7A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4B3AC-0E89-468A-D158-D164F2C04176}"/>
              </a:ext>
            </a:extLst>
          </p:cNvPr>
          <p:cNvSpPr>
            <a:spLocks noGrp="1"/>
          </p:cNvSpPr>
          <p:nvPr>
            <p:ph type="dt" sz="half" idx="10"/>
          </p:nvPr>
        </p:nvSpPr>
        <p:spPr/>
        <p:txBody>
          <a:bodyPr/>
          <a:lstStyle/>
          <a:p>
            <a:fld id="{B6B4CADA-4F9A-49AC-BF9B-865F89E56EEF}" type="datetimeFigureOut">
              <a:rPr lang="en-IN" smtClean="0"/>
              <a:t>11-10-2024</a:t>
            </a:fld>
            <a:endParaRPr lang="en-IN"/>
          </a:p>
        </p:txBody>
      </p:sp>
      <p:sp>
        <p:nvSpPr>
          <p:cNvPr id="6" name="Footer Placeholder 5">
            <a:extLst>
              <a:ext uri="{FF2B5EF4-FFF2-40B4-BE49-F238E27FC236}">
                <a16:creationId xmlns:a16="http://schemas.microsoft.com/office/drawing/2014/main" id="{1E9E28CD-8A24-CCEF-F992-B42CF142D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97380-83BB-3474-15C3-CEF9DD2F606E}"/>
              </a:ext>
            </a:extLst>
          </p:cNvPr>
          <p:cNvSpPr>
            <a:spLocks noGrp="1"/>
          </p:cNvSpPr>
          <p:nvPr>
            <p:ph type="sldNum" sz="quarter" idx="12"/>
          </p:nvPr>
        </p:nvSpPr>
        <p:spPr/>
        <p:txBody>
          <a:bodyPr/>
          <a:lstStyle/>
          <a:p>
            <a:fld id="{99031858-E110-45C8-AAD1-A7B16208DE5F}" type="slidenum">
              <a:rPr lang="en-IN" smtClean="0"/>
              <a:t>‹#›</a:t>
            </a:fld>
            <a:endParaRPr lang="en-IN"/>
          </a:p>
        </p:txBody>
      </p:sp>
    </p:spTree>
    <p:extLst>
      <p:ext uri="{BB962C8B-B14F-4D97-AF65-F5344CB8AC3E}">
        <p14:creationId xmlns:p14="http://schemas.microsoft.com/office/powerpoint/2010/main" val="302452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60206-25AC-87C5-DFF5-E285FF47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4E393B-0270-0238-D983-7E947065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105A6-45E1-1E22-8172-5A35C6136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4CADA-4F9A-49AC-BF9B-865F89E56EEF}" type="datetimeFigureOut">
              <a:rPr lang="en-IN" smtClean="0"/>
              <a:t>11-10-2024</a:t>
            </a:fld>
            <a:endParaRPr lang="en-IN"/>
          </a:p>
        </p:txBody>
      </p:sp>
      <p:sp>
        <p:nvSpPr>
          <p:cNvPr id="5" name="Footer Placeholder 4">
            <a:extLst>
              <a:ext uri="{FF2B5EF4-FFF2-40B4-BE49-F238E27FC236}">
                <a16:creationId xmlns:a16="http://schemas.microsoft.com/office/drawing/2014/main" id="{F0793B42-3231-1219-2CEE-47F94458B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751101-AD1C-0520-2004-2CFA72620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31858-E110-45C8-AAD1-A7B16208DE5F}" type="slidenum">
              <a:rPr lang="en-IN" smtClean="0"/>
              <a:t>‹#›</a:t>
            </a:fld>
            <a:endParaRPr lang="en-IN"/>
          </a:p>
        </p:txBody>
      </p:sp>
    </p:spTree>
    <p:extLst>
      <p:ext uri="{BB962C8B-B14F-4D97-AF65-F5344CB8AC3E}">
        <p14:creationId xmlns:p14="http://schemas.microsoft.com/office/powerpoint/2010/main" val="318363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 id="2147483682"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chart" Target="../charts/chart7.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hyperlink" Target="https://github.com/Ujjwalthakur018" TargetMode="External"/><Relationship Id="rId7" Type="http://schemas.openxmlformats.org/officeDocument/2006/relationships/hyperlink" Target="https://cmints.io/contribute/" TargetMode="External"/><Relationship Id="rId2" Type="http://schemas.openxmlformats.org/officeDocument/2006/relationships/hyperlink" Target="http://www.linkedin.com/in/ujjwal-thakur-b41525287" TargetMode="External"/><Relationship Id="rId1" Type="http://schemas.openxmlformats.org/officeDocument/2006/relationships/slideLayout" Target="../slideLayouts/slideLayout19.xml"/><Relationship Id="rId6" Type="http://schemas.openxmlformats.org/officeDocument/2006/relationships/image" Target="../media/image12.png"/><Relationship Id="rId11" Type="http://schemas.openxmlformats.org/officeDocument/2006/relationships/hyperlink" Target="https://www.vecteezy.com/vector-art/8861266-thank-you-card-black-text-handwritten-calligraphy-lettering-with-outline-style-isolated-on-white-background-flat-vector-illustration-design-template-element-for-greeting-cards" TargetMode="External"/><Relationship Id="rId5" Type="http://schemas.openxmlformats.org/officeDocument/2006/relationships/hyperlink" Target="https://pixabay.com/de/abonnieren-button-youtube-1900337/" TargetMode="External"/><Relationship Id="rId10" Type="http://schemas.openxmlformats.org/officeDocument/2006/relationships/image" Target="../media/image14.jpg"/><Relationship Id="rId4" Type="http://schemas.openxmlformats.org/officeDocument/2006/relationships/image" Target="../media/image11.png"/><Relationship Id="rId9" Type="http://schemas.openxmlformats.org/officeDocument/2006/relationships/hyperlink" Target="https://wiki.rage.mp/index.php?title=File:Discord.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iconscout.com/icon/data-cleaning-2"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p:txBody>
          <a:bodyPr/>
          <a:lstStyle/>
          <a:p>
            <a:r>
              <a:rPr lang="en-US" dirty="0"/>
              <a:t>Telecom Customer Churn Analysis</a:t>
            </a: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p:txBody>
          <a:bodyPr/>
          <a:lstStyle/>
          <a:p>
            <a:fld id="{B4E73946-9152-2148-B286-BEF1B04A8193}" type="slidenum">
              <a:rPr lang="en-US" smtClean="0"/>
              <a:t>1</a:t>
            </a:fld>
            <a:endParaRPr lang="en-US"/>
          </a:p>
        </p:txBody>
      </p:sp>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p:txBody>
          <a:bodyPr/>
          <a:lstStyle/>
          <a:p>
            <a:r>
              <a:rPr lang="en-US" dirty="0"/>
              <a:t>Presentation by Ujjwal Thakur</a:t>
            </a:r>
          </a:p>
        </p:txBody>
      </p:sp>
      <p:pic>
        <p:nvPicPr>
          <p:cNvPr id="9" name="Picture 8">
            <a:extLst>
              <a:ext uri="{FF2B5EF4-FFF2-40B4-BE49-F238E27FC236}">
                <a16:creationId xmlns:a16="http://schemas.microsoft.com/office/drawing/2014/main" id="{1B9E4A90-116F-4725-7411-60894F0218CB}"/>
              </a:ext>
            </a:extLst>
          </p:cNvPr>
          <p:cNvPicPr>
            <a:picLocks noChangeAspect="1"/>
          </p:cNvPicPr>
          <p:nvPr/>
        </p:nvPicPr>
        <p:blipFill>
          <a:blip r:embed="rId3"/>
          <a:stretch>
            <a:fillRect/>
          </a:stretch>
        </p:blipFill>
        <p:spPr>
          <a:xfrm>
            <a:off x="0" y="0"/>
            <a:ext cx="5852160" cy="6858000"/>
          </a:xfrm>
          <a:prstGeom prst="rect">
            <a:avLst/>
          </a:prstGeom>
        </p:spPr>
      </p:pic>
      <p:pic>
        <p:nvPicPr>
          <p:cNvPr id="14" name="Picture 13">
            <a:extLst>
              <a:ext uri="{FF2B5EF4-FFF2-40B4-BE49-F238E27FC236}">
                <a16:creationId xmlns:a16="http://schemas.microsoft.com/office/drawing/2014/main" id="{0F317095-D55A-324E-C3F5-2501EEF73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408" y="4829234"/>
            <a:ext cx="609600" cy="609600"/>
          </a:xfrm>
          <a:prstGeom prst="rect">
            <a:avLst/>
          </a:prstGeom>
        </p:spPr>
      </p:pic>
      <p:pic>
        <p:nvPicPr>
          <p:cNvPr id="4" name="Graphic 3" descr="Database with solid fill">
            <a:extLst>
              <a:ext uri="{FF2B5EF4-FFF2-40B4-BE49-F238E27FC236}">
                <a16:creationId xmlns:a16="http://schemas.microsoft.com/office/drawing/2014/main" id="{DECA08F8-6064-0FA6-FE25-CD68CDE595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3414" y="4829234"/>
            <a:ext cx="726314" cy="602673"/>
          </a:xfrm>
          <a:prstGeom prst="rect">
            <a:avLst/>
          </a:prstGeom>
        </p:spPr>
      </p:pic>
      <p:pic>
        <p:nvPicPr>
          <p:cNvPr id="6" name="Graphic 5" descr="Bar graph with upward trend with solid fill">
            <a:extLst>
              <a:ext uri="{FF2B5EF4-FFF2-40B4-BE49-F238E27FC236}">
                <a16:creationId xmlns:a16="http://schemas.microsoft.com/office/drawing/2014/main" id="{149195AE-5B89-CB3C-C92F-57AF6F777D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0134" y="4869643"/>
            <a:ext cx="580826" cy="580826"/>
          </a:xfrm>
          <a:prstGeom prst="rect">
            <a:avLst/>
          </a:prstGeom>
        </p:spPr>
      </p:pic>
    </p:spTree>
    <p:extLst>
      <p:ext uri="{BB962C8B-B14F-4D97-AF65-F5344CB8AC3E}">
        <p14:creationId xmlns:p14="http://schemas.microsoft.com/office/powerpoint/2010/main" val="83940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F2C-C888-A356-AB63-159B791ADF2F}"/>
              </a:ext>
            </a:extLst>
          </p:cNvPr>
          <p:cNvSpPr>
            <a:spLocks noGrp="1"/>
          </p:cNvSpPr>
          <p:nvPr>
            <p:ph type="title"/>
          </p:nvPr>
        </p:nvSpPr>
        <p:spPr/>
        <p:txBody>
          <a:bodyPr/>
          <a:lstStyle/>
          <a:p>
            <a:r>
              <a:rPr lang="en-US" sz="3600" dirty="0">
                <a:latin typeface="+mn-lt"/>
              </a:rPr>
              <a:t>Recommended Analysis</a:t>
            </a:r>
            <a:endParaRPr lang="en-IN" dirty="0"/>
          </a:p>
        </p:txBody>
      </p:sp>
      <p:sp>
        <p:nvSpPr>
          <p:cNvPr id="3" name="Slide Number Placeholder 2">
            <a:extLst>
              <a:ext uri="{FF2B5EF4-FFF2-40B4-BE49-F238E27FC236}">
                <a16:creationId xmlns:a16="http://schemas.microsoft.com/office/drawing/2014/main" id="{58BEFAD0-1F74-FD10-AA70-911583FBA1D3}"/>
              </a:ext>
            </a:extLst>
          </p:cNvPr>
          <p:cNvSpPr>
            <a:spLocks noGrp="1"/>
          </p:cNvSpPr>
          <p:nvPr>
            <p:ph type="sldNum" sz="quarter" idx="12"/>
          </p:nvPr>
        </p:nvSpPr>
        <p:spPr/>
        <p:txBody>
          <a:bodyPr/>
          <a:lstStyle/>
          <a:p>
            <a:fld id="{B4E73946-9152-2148-B286-BEF1B04A8193}" type="slidenum">
              <a:rPr lang="en-US" smtClean="0"/>
              <a:t>10</a:t>
            </a:fld>
            <a:endParaRPr lang="en-US"/>
          </a:p>
        </p:txBody>
      </p:sp>
      <p:sp>
        <p:nvSpPr>
          <p:cNvPr id="5" name="TextBox 4">
            <a:extLst>
              <a:ext uri="{FF2B5EF4-FFF2-40B4-BE49-F238E27FC236}">
                <a16:creationId xmlns:a16="http://schemas.microsoft.com/office/drawing/2014/main" id="{F86D5B6A-47DC-9631-4A5D-ECB1115441A4}"/>
              </a:ext>
            </a:extLst>
          </p:cNvPr>
          <p:cNvSpPr txBox="1"/>
          <p:nvPr/>
        </p:nvSpPr>
        <p:spPr>
          <a:xfrm>
            <a:off x="665921" y="1690688"/>
            <a:ext cx="9929192" cy="400110"/>
          </a:xfrm>
          <a:prstGeom prst="rect">
            <a:avLst/>
          </a:prstGeom>
          <a:noFill/>
        </p:spPr>
        <p:txBody>
          <a:bodyPr wrap="square" rtlCol="0">
            <a:spAutoFit/>
          </a:bodyPr>
          <a:lstStyle/>
          <a:p>
            <a:r>
              <a:rPr lang="en-US" sz="2000" b="1" dirty="0">
                <a:solidFill>
                  <a:schemeClr val="bg1">
                    <a:lumMod val="50000"/>
                  </a:schemeClr>
                </a:solidFill>
              </a:rPr>
              <a:t>Q5. What are the top 12 cities that churned?</a:t>
            </a:r>
            <a:endParaRPr lang="en-IN" sz="2000" b="1" dirty="0">
              <a:solidFill>
                <a:schemeClr val="bg1">
                  <a:lumMod val="50000"/>
                </a:schemeClr>
              </a:solidFill>
            </a:endParaRPr>
          </a:p>
        </p:txBody>
      </p:sp>
      <p:graphicFrame>
        <p:nvGraphicFramePr>
          <p:cNvPr id="6" name="Chart 5">
            <a:extLst>
              <a:ext uri="{FF2B5EF4-FFF2-40B4-BE49-F238E27FC236}">
                <a16:creationId xmlns:a16="http://schemas.microsoft.com/office/drawing/2014/main" id="{F9A64F62-8DC8-4BF1-96D5-510E707E4CC3}"/>
              </a:ext>
            </a:extLst>
          </p:cNvPr>
          <p:cNvGraphicFramePr>
            <a:graphicFrameLocks/>
          </p:cNvGraphicFramePr>
          <p:nvPr>
            <p:extLst>
              <p:ext uri="{D42A27DB-BD31-4B8C-83A1-F6EECF244321}">
                <p14:modId xmlns:p14="http://schemas.microsoft.com/office/powerpoint/2010/main" val="3039722457"/>
              </p:ext>
            </p:extLst>
          </p:nvPr>
        </p:nvGraphicFramePr>
        <p:xfrm>
          <a:off x="927652" y="2403446"/>
          <a:ext cx="6725477" cy="36892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344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6000" dirty="0">
                <a:latin typeface="Calibri"/>
                <a:ea typeface="Calibri"/>
                <a:cs typeface="Calibri"/>
              </a:rPr>
              <a:t>Key Findings</a:t>
            </a:r>
          </a:p>
        </p:txBody>
      </p:sp>
      <p:sp>
        <p:nvSpPr>
          <p:cNvPr id="4" name="Shape 1"/>
          <p:cNvSpPr/>
          <p:nvPr/>
        </p:nvSpPr>
        <p:spPr>
          <a:xfrm>
            <a:off x="393700" y="5880100"/>
            <a:ext cx="11328400" cy="12700"/>
          </a:xfrm>
          <a:prstGeom prst="line">
            <a:avLst/>
          </a:prstGeom>
          <a:noFill/>
          <a:ln>
            <a:solidFill>
              <a:srgbClr val="000000"/>
            </a:solidFill>
          </a:ln>
        </p:spPr>
        <p:txBody>
          <a:bodyPr/>
          <a:lstStyle/>
          <a:p>
            <a:endParaRPr lang="en-IN"/>
          </a:p>
        </p:txBody>
      </p:sp>
      <p:sp>
        <p:nvSpPr>
          <p:cNvPr id="25" name="Slide Number Placeholder 0"/>
          <p:cNvSpPr>
            <a:spLocks noGrp="1"/>
          </p:cNvSpPr>
          <p:nvPr>
            <p:ph type="sldNum" sz="quarter" idx="4294967295"/>
          </p:nvPr>
        </p:nvSpPr>
        <p:spPr>
          <a:xfrm>
            <a:off x="11353800" y="317500"/>
            <a:ext cx="368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a:ea typeface="Calibri"/>
                <a:cs typeface="Calibri"/>
              </a:rPr>
              <a:pPr algn="ctr"/>
              <a:t>11</a:t>
            </a:fld>
            <a:endParaRPr lang="en-US" sz="1050">
              <a:latin typeface="Calibri"/>
              <a:ea typeface="Calibri"/>
              <a:cs typeface="Calibri"/>
            </a:endParaRPr>
          </a:p>
        </p:txBody>
      </p:sp>
      <p:graphicFrame>
        <p:nvGraphicFramePr>
          <p:cNvPr id="6" name="Table 5">
            <a:extLst>
              <a:ext uri="{FF2B5EF4-FFF2-40B4-BE49-F238E27FC236}">
                <a16:creationId xmlns:a16="http://schemas.microsoft.com/office/drawing/2014/main" id="{F282984F-2C5C-01E7-CB88-04EE0E6CB755}"/>
              </a:ext>
            </a:extLst>
          </p:cNvPr>
          <p:cNvGraphicFramePr>
            <a:graphicFrameLocks noGrp="1"/>
          </p:cNvGraphicFramePr>
          <p:nvPr>
            <p:extLst>
              <p:ext uri="{D42A27DB-BD31-4B8C-83A1-F6EECF244321}">
                <p14:modId xmlns:p14="http://schemas.microsoft.com/office/powerpoint/2010/main" val="208559537"/>
              </p:ext>
            </p:extLst>
          </p:nvPr>
        </p:nvGraphicFramePr>
        <p:xfrm>
          <a:off x="1838960" y="1776306"/>
          <a:ext cx="8127999" cy="281025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8333033"/>
                    </a:ext>
                  </a:extLst>
                </a:gridCol>
                <a:gridCol w="2709333">
                  <a:extLst>
                    <a:ext uri="{9D8B030D-6E8A-4147-A177-3AD203B41FA5}">
                      <a16:colId xmlns:a16="http://schemas.microsoft.com/office/drawing/2014/main" val="984532042"/>
                    </a:ext>
                  </a:extLst>
                </a:gridCol>
                <a:gridCol w="2709333">
                  <a:extLst>
                    <a:ext uri="{9D8B030D-6E8A-4147-A177-3AD203B41FA5}">
                      <a16:colId xmlns:a16="http://schemas.microsoft.com/office/drawing/2014/main" val="2059714707"/>
                    </a:ext>
                  </a:extLst>
                </a:gridCol>
              </a:tblGrid>
              <a:tr h="244349">
                <a:tc>
                  <a:txBody>
                    <a:bodyPr/>
                    <a:lstStyle/>
                    <a:p>
                      <a:pPr marL="0" indent="0">
                        <a:buNone/>
                      </a:pPr>
                      <a:r>
                        <a:rPr lang="en-US" sz="1400" dirty="0">
                          <a:solidFill>
                            <a:srgbClr val="FFFFFF"/>
                          </a:solidFill>
                          <a:latin typeface="Calibri SemiBold" pitchFamily="34" charset="0"/>
                          <a:ea typeface="Calibri SemiBold" pitchFamily="34" charset="-122"/>
                          <a:cs typeface="Calibri SemiBold" pitchFamily="34" charset="-120"/>
                        </a:rPr>
                        <a:t>Finding</a:t>
                      </a:r>
                      <a:endParaRPr lang="en-US" sz="1400" dirty="0">
                        <a:latin typeface="Calibri SemiBold" charset="0"/>
                        <a:ea typeface="Calibri SemiBold" charset="0"/>
                        <a:cs typeface="Calibri SemiBold" charset="0"/>
                      </a:endParaRPr>
                    </a:p>
                  </a:txBody>
                  <a:tcPr marL="73152" marR="73152" marT="73152" marB="73152" anchor="ctr"/>
                </a:tc>
                <a:tc>
                  <a:txBody>
                    <a:bodyPr/>
                    <a:lstStyle/>
                    <a:p>
                      <a:pPr marL="0" indent="0">
                        <a:buNone/>
                      </a:pPr>
                      <a:r>
                        <a:rPr lang="en-US" sz="1400" dirty="0">
                          <a:solidFill>
                            <a:srgbClr val="FFFFFF"/>
                          </a:solidFill>
                          <a:latin typeface="Calibri SemiBold" pitchFamily="34" charset="0"/>
                          <a:ea typeface="Calibri SemiBold" pitchFamily="34" charset="-122"/>
                          <a:cs typeface="Calibri SemiBold" pitchFamily="34" charset="-120"/>
                        </a:rPr>
                        <a:t>Description</a:t>
                      </a:r>
                      <a:endParaRPr lang="en-US" sz="1400" dirty="0">
                        <a:latin typeface="Calibri SemiBold" charset="0"/>
                        <a:ea typeface="Calibri SemiBold" charset="0"/>
                        <a:cs typeface="Calibri SemiBold" charset="0"/>
                      </a:endParaRPr>
                    </a:p>
                  </a:txBody>
                  <a:tcPr marL="73152" marR="73152" marT="73152" marB="73152" anchor="ctr"/>
                </a:tc>
                <a:tc>
                  <a:txBody>
                    <a:bodyPr/>
                    <a:lstStyle/>
                    <a:p>
                      <a:pPr marL="0" indent="0">
                        <a:buNone/>
                      </a:pPr>
                      <a:r>
                        <a:rPr lang="en-US" sz="1400" dirty="0">
                          <a:solidFill>
                            <a:srgbClr val="FFFFFF"/>
                          </a:solidFill>
                          <a:latin typeface="Calibri SemiBold" pitchFamily="34" charset="0"/>
                          <a:ea typeface="Calibri SemiBold" pitchFamily="34" charset="-122"/>
                          <a:cs typeface="Calibri SemiBold" pitchFamily="34" charset="-120"/>
                        </a:rPr>
                        <a:t>Implication</a:t>
                      </a:r>
                      <a:endParaRPr lang="en-US" sz="1400" dirty="0">
                        <a:latin typeface="Calibri SemiBold" charset="0"/>
                        <a:ea typeface="Calibri SemiBold" charset="0"/>
                        <a:cs typeface="Calibri SemiBold" charset="0"/>
                      </a:endParaRPr>
                    </a:p>
                  </a:txBody>
                  <a:tcPr marL="73152" marR="73152" marT="73152" marB="73152" anchor="ctr"/>
                </a:tc>
                <a:extLst>
                  <a:ext uri="{0D108BD9-81ED-4DB2-BD59-A6C34878D82A}">
                    <a16:rowId xmlns:a16="http://schemas.microsoft.com/office/drawing/2014/main" val="2823390579"/>
                  </a:ext>
                </a:extLst>
              </a:tr>
              <a:tr h="347886">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High Churn in Specific Demographics</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Younger customers aged 18-25 showed a 32% churn rate.</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Targeted marketing strategies may be required for retention.</a:t>
                      </a:r>
                      <a:endParaRPr lang="en-US" sz="1200" dirty="0">
                        <a:latin typeface="Calibri" charset="0"/>
                        <a:ea typeface="Calibri" charset="0"/>
                        <a:cs typeface="Calibri" charset="0"/>
                      </a:endParaRPr>
                    </a:p>
                  </a:txBody>
                  <a:tcPr marL="73152" marR="73152" marT="73152" marB="73152" anchor="ctr"/>
                </a:tc>
                <a:extLst>
                  <a:ext uri="{0D108BD9-81ED-4DB2-BD59-A6C34878D82A}">
                    <a16:rowId xmlns:a16="http://schemas.microsoft.com/office/drawing/2014/main" val="1252787853"/>
                  </a:ext>
                </a:extLst>
              </a:tr>
              <a:tr h="347886">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Service Usage Patterns</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Users with lower data usage are more likely to churn.</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Improving service packages for lower usage can enhance satisfaction.</a:t>
                      </a:r>
                      <a:endParaRPr lang="en-US" sz="1200" dirty="0">
                        <a:latin typeface="Calibri" charset="0"/>
                        <a:ea typeface="Calibri" charset="0"/>
                        <a:cs typeface="Calibri" charset="0"/>
                      </a:endParaRPr>
                    </a:p>
                  </a:txBody>
                  <a:tcPr marL="73152" marR="73152" marT="73152" marB="73152" anchor="ctr"/>
                </a:tc>
                <a:extLst>
                  <a:ext uri="{0D108BD9-81ED-4DB2-BD59-A6C34878D82A}">
                    <a16:rowId xmlns:a16="http://schemas.microsoft.com/office/drawing/2014/main" val="2018287140"/>
                  </a:ext>
                </a:extLst>
              </a:tr>
              <a:tr h="347886">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Regional Churn Variations</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San Diego and Los Angeles had the highest churn rates.</a:t>
                      </a:r>
                      <a:endParaRPr lang="en-US" sz="1200" dirty="0">
                        <a:latin typeface="Calibri" charset="0"/>
                        <a:ea typeface="Calibri" charset="0"/>
                        <a:cs typeface="Calibri" charset="0"/>
                      </a:endParaRPr>
                    </a:p>
                  </a:txBody>
                  <a:tcPr marL="73152" marR="73152" marT="73152" marB="73152" anchor="ctr"/>
                </a:tc>
                <a:tc>
                  <a:txBody>
                    <a:bodyPr/>
                    <a:lstStyle/>
                    <a:p>
                      <a:pPr marL="0" indent="0">
                        <a:buNone/>
                      </a:pPr>
                      <a:r>
                        <a:rPr lang="en-US" sz="1200" dirty="0">
                          <a:solidFill>
                            <a:srgbClr val="000000"/>
                          </a:solidFill>
                          <a:latin typeface="Calibri" pitchFamily="34" charset="0"/>
                          <a:ea typeface="Calibri" pitchFamily="34" charset="-122"/>
                          <a:cs typeface="Calibri" pitchFamily="34" charset="-120"/>
                        </a:rPr>
                        <a:t>Localized retention strategies may be necessary.</a:t>
                      </a:r>
                      <a:endParaRPr lang="en-US" sz="1200" dirty="0">
                        <a:latin typeface="Calibri" charset="0"/>
                        <a:ea typeface="Calibri" charset="0"/>
                        <a:cs typeface="Calibri" charset="0"/>
                      </a:endParaRPr>
                    </a:p>
                  </a:txBody>
                  <a:tcPr marL="73152" marR="73152" marT="73152" marB="73152" anchor="ctr"/>
                </a:tc>
                <a:extLst>
                  <a:ext uri="{0D108BD9-81ED-4DB2-BD59-A6C34878D82A}">
                    <a16:rowId xmlns:a16="http://schemas.microsoft.com/office/drawing/2014/main" val="2346291354"/>
                  </a:ext>
                </a:extLst>
              </a:tr>
              <a:tr h="621226">
                <a:tc>
                  <a:txBody>
                    <a:bodyPr/>
                    <a:lstStyle/>
                    <a:p>
                      <a:r>
                        <a:rPr lang="en-US" dirty="0"/>
                        <a:t>Key drivers of customer churn </a:t>
                      </a:r>
                      <a:endParaRPr lang="en-IN" dirty="0"/>
                    </a:p>
                  </a:txBody>
                  <a:tcPr/>
                </a:tc>
                <a:tc>
                  <a:txBody>
                    <a:bodyPr/>
                    <a:lstStyle/>
                    <a:p>
                      <a:r>
                        <a:rPr lang="en-US" dirty="0"/>
                        <a:t>Customers usually churn due to competitors’ better offers &amp; plans.</a:t>
                      </a:r>
                      <a:endParaRPr lang="en-IN" dirty="0"/>
                    </a:p>
                  </a:txBody>
                  <a:tcPr/>
                </a:tc>
                <a:tc>
                  <a:txBody>
                    <a:bodyPr/>
                    <a:lstStyle/>
                    <a:p>
                      <a:r>
                        <a:rPr lang="en-US" dirty="0"/>
                        <a:t>Evaluate pricing structure and identify areas where you can offer more competitive rates without compromising profitability.</a:t>
                      </a:r>
                      <a:endParaRPr lang="en-IN" dirty="0"/>
                    </a:p>
                  </a:txBody>
                  <a:tcPr/>
                </a:tc>
                <a:extLst>
                  <a:ext uri="{0D108BD9-81ED-4DB2-BD59-A6C34878D82A}">
                    <a16:rowId xmlns:a16="http://schemas.microsoft.com/office/drawing/2014/main" val="298642067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128309957"/>
              </p:ext>
            </p:extLst>
          </p:nvPr>
        </p:nvGraphicFramePr>
        <p:xfrm>
          <a:off x="1524000" y="1917700"/>
          <a:ext cx="1816100" cy="181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2421940060"/>
              </p:ext>
            </p:extLst>
          </p:nvPr>
        </p:nvGraphicFramePr>
        <p:xfrm>
          <a:off x="5219700" y="1917700"/>
          <a:ext cx="1816100" cy="1816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3307643975"/>
              </p:ext>
            </p:extLst>
          </p:nvPr>
        </p:nvGraphicFramePr>
        <p:xfrm>
          <a:off x="8826500" y="1917700"/>
          <a:ext cx="1816100" cy="18161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11353800" y="317500"/>
            <a:ext cx="368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a:ea typeface="Calibri"/>
                <a:cs typeface="Calibri"/>
              </a:rPr>
              <a:pPr algn="ctr"/>
              <a:t>12</a:t>
            </a:fld>
            <a:endParaRPr lang="en-US" sz="1050">
              <a:latin typeface="Calibri"/>
              <a:ea typeface="Calibri"/>
              <a:cs typeface="Calibri"/>
            </a:endParaRPr>
          </a:p>
        </p:txBody>
      </p:sp>
      <p:sp>
        <p:nvSpPr>
          <p:cNvPr id="5" name="TextBox 4">
            <a:extLst>
              <a:ext uri="{FF2B5EF4-FFF2-40B4-BE49-F238E27FC236}">
                <a16:creationId xmlns:a16="http://schemas.microsoft.com/office/drawing/2014/main" id="{E24BB68C-A58A-48A4-BD5B-121546FB2C06}"/>
              </a:ext>
            </a:extLst>
          </p:cNvPr>
          <p:cNvSpPr txBox="1"/>
          <p:nvPr/>
        </p:nvSpPr>
        <p:spPr>
          <a:xfrm>
            <a:off x="914400" y="723900"/>
            <a:ext cx="10439400" cy="1320800"/>
          </a:xfrm>
          <a:prstGeom prst="rect">
            <a:avLst/>
          </a:prstGeom>
          <a:noFill/>
        </p:spPr>
        <p:txBody>
          <a:bodyPr vertOverflow="overflow" vert="horz" wrap="square" rtlCol="0" anchor="t" anchorCtr="0">
            <a:spAutoFit/>
          </a:bodyPr>
          <a:lstStyle/>
          <a:p>
            <a:r>
              <a:rPr lang="en-IN" sz="6000">
                <a:latin typeface="Calibri"/>
                <a:ea typeface="Calibri"/>
                <a:cs typeface="Calibri"/>
              </a:rPr>
              <a:t>Churn Statistics</a:t>
            </a:r>
          </a:p>
        </p:txBody>
      </p:sp>
      <p:sp>
        <p:nvSpPr>
          <p:cNvPr id="6" name="TextBox 5">
            <a:extLst>
              <a:ext uri="{FF2B5EF4-FFF2-40B4-BE49-F238E27FC236}">
                <a16:creationId xmlns:a16="http://schemas.microsoft.com/office/drawing/2014/main" id="{76393F42-B60C-4BBA-9134-80B430C4EAAA}"/>
              </a:ext>
            </a:extLst>
          </p:cNvPr>
          <p:cNvSpPr txBox="1"/>
          <p:nvPr/>
        </p:nvSpPr>
        <p:spPr>
          <a:xfrm>
            <a:off x="1968500" y="2603500"/>
            <a:ext cx="914400" cy="457200"/>
          </a:xfrm>
          <a:prstGeom prst="rect">
            <a:avLst/>
          </a:prstGeom>
          <a:noFill/>
        </p:spPr>
        <p:txBody>
          <a:bodyPr vertOverflow="overflow" vert="horz" wrap="square" rtlCol="0" anchor="ctr" anchorCtr="1">
            <a:spAutoFit/>
          </a:bodyPr>
          <a:lstStyle/>
          <a:p>
            <a:pPr algn="ctr"/>
            <a:r>
              <a:rPr lang="en-IN" sz="2400">
                <a:latin typeface="Calibri"/>
                <a:ea typeface="Calibri"/>
                <a:cs typeface="Calibri"/>
              </a:rPr>
              <a:t>67%</a:t>
            </a:r>
          </a:p>
        </p:txBody>
      </p:sp>
      <p:sp>
        <p:nvSpPr>
          <p:cNvPr id="7" name="TextBox 6">
            <a:extLst>
              <a:ext uri="{FF2B5EF4-FFF2-40B4-BE49-F238E27FC236}">
                <a16:creationId xmlns:a16="http://schemas.microsoft.com/office/drawing/2014/main" id="{C4E98D32-A9C5-42E0-BEA9-B3A57B9B15E1}"/>
              </a:ext>
            </a:extLst>
          </p:cNvPr>
          <p:cNvSpPr txBox="1"/>
          <p:nvPr/>
        </p:nvSpPr>
        <p:spPr>
          <a:xfrm>
            <a:off x="5664200" y="2590800"/>
            <a:ext cx="914400" cy="457200"/>
          </a:xfrm>
          <a:prstGeom prst="rect">
            <a:avLst/>
          </a:prstGeom>
          <a:noFill/>
        </p:spPr>
        <p:txBody>
          <a:bodyPr vertOverflow="overflow" vert="horz" wrap="square" rtlCol="0" anchor="ctr" anchorCtr="1">
            <a:spAutoFit/>
          </a:bodyPr>
          <a:lstStyle/>
          <a:p>
            <a:pPr algn="ctr"/>
            <a:r>
              <a:rPr lang="en-IN" sz="2400">
                <a:latin typeface="Calibri"/>
                <a:ea typeface="Calibri"/>
                <a:cs typeface="Calibri"/>
              </a:rPr>
              <a:t>27%</a:t>
            </a:r>
          </a:p>
        </p:txBody>
      </p:sp>
      <p:sp>
        <p:nvSpPr>
          <p:cNvPr id="8" name="TextBox 7">
            <a:extLst>
              <a:ext uri="{FF2B5EF4-FFF2-40B4-BE49-F238E27FC236}">
                <a16:creationId xmlns:a16="http://schemas.microsoft.com/office/drawing/2014/main" id="{4530DD02-891B-4EF1-8BDA-C49079F29FCE}"/>
              </a:ext>
            </a:extLst>
          </p:cNvPr>
          <p:cNvSpPr txBox="1"/>
          <p:nvPr/>
        </p:nvSpPr>
        <p:spPr>
          <a:xfrm>
            <a:off x="9271000" y="2603500"/>
            <a:ext cx="914400" cy="457200"/>
          </a:xfrm>
          <a:prstGeom prst="rect">
            <a:avLst/>
          </a:prstGeom>
          <a:noFill/>
        </p:spPr>
        <p:txBody>
          <a:bodyPr vertOverflow="overflow" vert="horz" wrap="square" rtlCol="0" anchor="ctr" anchorCtr="1">
            <a:spAutoFit/>
          </a:bodyPr>
          <a:lstStyle/>
          <a:p>
            <a:pPr algn="ctr"/>
            <a:r>
              <a:rPr lang="en-IN" sz="2400">
                <a:latin typeface="Calibri"/>
                <a:ea typeface="Calibri"/>
                <a:cs typeface="Calibri"/>
              </a:rPr>
              <a:t>6%</a:t>
            </a:r>
          </a:p>
        </p:txBody>
      </p:sp>
      <p:sp>
        <p:nvSpPr>
          <p:cNvPr id="9" name="TextBox 8">
            <a:extLst>
              <a:ext uri="{FF2B5EF4-FFF2-40B4-BE49-F238E27FC236}">
                <a16:creationId xmlns:a16="http://schemas.microsoft.com/office/drawing/2014/main" id="{B73A85F8-F1A6-43B7-A5E0-38719641494A}"/>
              </a:ext>
            </a:extLst>
          </p:cNvPr>
          <p:cNvSpPr txBox="1"/>
          <p:nvPr/>
        </p:nvSpPr>
        <p:spPr>
          <a:xfrm>
            <a:off x="914400" y="4200351"/>
            <a:ext cx="3060700" cy="346249"/>
          </a:xfrm>
          <a:prstGeom prst="rect">
            <a:avLst/>
          </a:prstGeom>
          <a:noFill/>
        </p:spPr>
        <p:txBody>
          <a:bodyPr vertOverflow="overflow" vert="horz" wrap="square" rtlCol="0" anchor="b" anchorCtr="1">
            <a:spAutoFit/>
          </a:bodyPr>
          <a:lstStyle/>
          <a:p>
            <a:pPr algn="ctr"/>
            <a:r>
              <a:rPr lang="en-IN" sz="1650" b="1" dirty="0">
                <a:solidFill>
                  <a:srgbClr val="7F7F7F"/>
                </a:solidFill>
              </a:rPr>
              <a:t>Stayed</a:t>
            </a:r>
          </a:p>
        </p:txBody>
      </p:sp>
      <p:sp>
        <p:nvSpPr>
          <p:cNvPr id="10" name="TextBox 9">
            <a:extLst>
              <a:ext uri="{FF2B5EF4-FFF2-40B4-BE49-F238E27FC236}">
                <a16:creationId xmlns:a16="http://schemas.microsoft.com/office/drawing/2014/main" id="{D46AFEBE-154A-404A-9FD6-D8ED6F4C0CA4}"/>
              </a:ext>
            </a:extLst>
          </p:cNvPr>
          <p:cNvSpPr txBox="1"/>
          <p:nvPr/>
        </p:nvSpPr>
        <p:spPr>
          <a:xfrm>
            <a:off x="914400" y="4622800"/>
            <a:ext cx="3060700" cy="1320800"/>
          </a:xfrm>
          <a:prstGeom prst="rect">
            <a:avLst/>
          </a:prstGeom>
          <a:noFill/>
        </p:spPr>
        <p:txBody>
          <a:bodyPr vertOverflow="overflow" vert="horz" wrap="square" rtlCol="0" anchor="t">
            <a:spAutoFit/>
          </a:bodyPr>
          <a:lstStyle/>
          <a:p>
            <a:pPr algn="ctr"/>
            <a:r>
              <a:rPr lang="en-US" sz="1600">
                <a:latin typeface="Calibri"/>
                <a:ea typeface="Calibri"/>
                <a:cs typeface="Calibri"/>
              </a:rPr>
              <a:t>67% of customers remained loyal to the telecom company, indicating a strong base of satisfied users. This group reflects successful retention strategies already in place.</a:t>
            </a:r>
            <a:endParaRPr lang="en-IN" sz="1600">
              <a:latin typeface="Calibri"/>
              <a:ea typeface="Calibri"/>
              <a:cs typeface="Calibri"/>
            </a:endParaRPr>
          </a:p>
        </p:txBody>
      </p:sp>
      <p:sp>
        <p:nvSpPr>
          <p:cNvPr id="11" name="TextBox 10">
            <a:extLst>
              <a:ext uri="{FF2B5EF4-FFF2-40B4-BE49-F238E27FC236}">
                <a16:creationId xmlns:a16="http://schemas.microsoft.com/office/drawing/2014/main" id="{C951C328-D882-4A20-9BE5-2926C7CA524B}"/>
              </a:ext>
            </a:extLst>
          </p:cNvPr>
          <p:cNvSpPr txBox="1"/>
          <p:nvPr/>
        </p:nvSpPr>
        <p:spPr>
          <a:xfrm>
            <a:off x="4559300" y="4213051"/>
            <a:ext cx="3060700" cy="346249"/>
          </a:xfrm>
          <a:prstGeom prst="rect">
            <a:avLst/>
          </a:prstGeom>
          <a:noFill/>
        </p:spPr>
        <p:txBody>
          <a:bodyPr vertOverflow="overflow" vert="horz" wrap="square" rtlCol="0" anchor="b" anchorCtr="1">
            <a:spAutoFit/>
          </a:bodyPr>
          <a:lstStyle/>
          <a:p>
            <a:pPr algn="ctr"/>
            <a:r>
              <a:rPr lang="en-IN" sz="1650" b="1" dirty="0">
                <a:solidFill>
                  <a:srgbClr val="7F7F7F"/>
                </a:solidFill>
              </a:rPr>
              <a:t>Churned</a:t>
            </a:r>
          </a:p>
        </p:txBody>
      </p:sp>
      <p:sp>
        <p:nvSpPr>
          <p:cNvPr id="12" name="TextBox 11">
            <a:extLst>
              <a:ext uri="{FF2B5EF4-FFF2-40B4-BE49-F238E27FC236}">
                <a16:creationId xmlns:a16="http://schemas.microsoft.com/office/drawing/2014/main" id="{443BDF67-AC4E-4162-A298-19BCD902C1FA}"/>
              </a:ext>
            </a:extLst>
          </p:cNvPr>
          <p:cNvSpPr txBox="1"/>
          <p:nvPr/>
        </p:nvSpPr>
        <p:spPr>
          <a:xfrm>
            <a:off x="4559300" y="4610100"/>
            <a:ext cx="3060700" cy="1320800"/>
          </a:xfrm>
          <a:prstGeom prst="rect">
            <a:avLst/>
          </a:prstGeom>
          <a:noFill/>
        </p:spPr>
        <p:txBody>
          <a:bodyPr vertOverflow="overflow" vert="horz" wrap="square" rtlCol="0" anchor="t">
            <a:spAutoFit/>
          </a:bodyPr>
          <a:lstStyle/>
          <a:p>
            <a:pPr algn="ctr"/>
            <a:r>
              <a:rPr lang="en-US" sz="1600">
                <a:latin typeface="Calibri"/>
                <a:ea typeface="Calibri"/>
                <a:cs typeface="Calibri"/>
              </a:rPr>
              <a:t>27% of customers have churned, revealing significant attrition challenges. Understanding the reasons behind this churn is essential for developing targeted retention strategies.</a:t>
            </a:r>
            <a:endParaRPr lang="en-IN" sz="1600">
              <a:latin typeface="Calibri"/>
              <a:ea typeface="Calibri"/>
              <a:cs typeface="Calibri"/>
            </a:endParaRPr>
          </a:p>
        </p:txBody>
      </p:sp>
      <p:sp>
        <p:nvSpPr>
          <p:cNvPr id="13" name="TextBox 12">
            <a:extLst>
              <a:ext uri="{FF2B5EF4-FFF2-40B4-BE49-F238E27FC236}">
                <a16:creationId xmlns:a16="http://schemas.microsoft.com/office/drawing/2014/main" id="{B2583E8F-0072-44AC-9D2D-9F73928470A2}"/>
              </a:ext>
            </a:extLst>
          </p:cNvPr>
          <p:cNvSpPr txBox="1"/>
          <p:nvPr/>
        </p:nvSpPr>
        <p:spPr>
          <a:xfrm>
            <a:off x="8204200" y="4200351"/>
            <a:ext cx="3060700" cy="346249"/>
          </a:xfrm>
          <a:prstGeom prst="rect">
            <a:avLst/>
          </a:prstGeom>
          <a:noFill/>
        </p:spPr>
        <p:txBody>
          <a:bodyPr vertOverflow="overflow" vert="horz" wrap="square" rtlCol="0" anchor="b" anchorCtr="1">
            <a:spAutoFit/>
          </a:bodyPr>
          <a:lstStyle/>
          <a:p>
            <a:pPr algn="ctr"/>
            <a:r>
              <a:rPr lang="en-IN" sz="1650" b="1" dirty="0">
                <a:solidFill>
                  <a:srgbClr val="7F7F7F"/>
                </a:solidFill>
              </a:rPr>
              <a:t>Joined</a:t>
            </a:r>
          </a:p>
        </p:txBody>
      </p:sp>
      <p:sp>
        <p:nvSpPr>
          <p:cNvPr id="14" name="TextBox 13">
            <a:extLst>
              <a:ext uri="{FF2B5EF4-FFF2-40B4-BE49-F238E27FC236}">
                <a16:creationId xmlns:a16="http://schemas.microsoft.com/office/drawing/2014/main" id="{80BB7E3E-34D0-4E32-A2E0-5415F8490CC5}"/>
              </a:ext>
            </a:extLst>
          </p:cNvPr>
          <p:cNvSpPr txBox="1"/>
          <p:nvPr/>
        </p:nvSpPr>
        <p:spPr>
          <a:xfrm>
            <a:off x="8204200" y="4610100"/>
            <a:ext cx="3060700" cy="1320800"/>
          </a:xfrm>
          <a:prstGeom prst="rect">
            <a:avLst/>
          </a:prstGeom>
          <a:noFill/>
        </p:spPr>
        <p:txBody>
          <a:bodyPr vertOverflow="overflow" vert="horz" wrap="square" rtlCol="0" anchor="t">
            <a:spAutoFit/>
          </a:bodyPr>
          <a:lstStyle/>
          <a:p>
            <a:pPr algn="ctr"/>
            <a:r>
              <a:rPr lang="en-US" sz="1600">
                <a:latin typeface="Calibri"/>
                <a:ea typeface="Calibri"/>
                <a:cs typeface="Calibri"/>
              </a:rPr>
              <a:t>6% of customers are new, signaling an opportunity for growth. Focusing on converting new customers into loyal users can help mitigate churn issues.</a:t>
            </a:r>
            <a:endParaRPr lang="en-IN" sz="1600">
              <a:latin typeface="Calibri"/>
              <a:ea typeface="Calibri"/>
              <a:cs typeface="Calibri"/>
            </a:endParaRPr>
          </a:p>
        </p:txBody>
      </p:sp>
    </p:spTree>
    <p:extLst>
      <p:ext uri="{BB962C8B-B14F-4D97-AF65-F5344CB8AC3E}">
        <p14:creationId xmlns:p14="http://schemas.microsoft.com/office/powerpoint/2010/main" val="125056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B451E7-1775-CD81-EA38-42C593744C16}"/>
              </a:ext>
            </a:extLst>
          </p:cNvPr>
          <p:cNvPicPr>
            <a:picLocks noChangeAspect="1"/>
          </p:cNvPicPr>
          <p:nvPr/>
        </p:nvPicPr>
        <p:blipFill>
          <a:blip r:embed="rId2"/>
          <a:stretch>
            <a:fillRect/>
          </a:stretch>
        </p:blipFill>
        <p:spPr>
          <a:xfrm>
            <a:off x="10281" y="0"/>
            <a:ext cx="6461639" cy="5882640"/>
          </a:xfrm>
          <a:prstGeom prst="rect">
            <a:avLst/>
          </a:prstGeom>
        </p:spPr>
      </p:pic>
      <p:sp>
        <p:nvSpPr>
          <p:cNvPr id="2" name="Title 1">
            <a:extLst>
              <a:ext uri="{FF2B5EF4-FFF2-40B4-BE49-F238E27FC236}">
                <a16:creationId xmlns:a16="http://schemas.microsoft.com/office/drawing/2014/main" id="{4D9E6938-C8FF-D049-F988-0B4BABFC5A9D}"/>
              </a:ext>
            </a:extLst>
          </p:cNvPr>
          <p:cNvSpPr>
            <a:spLocks noGrp="1"/>
          </p:cNvSpPr>
          <p:nvPr>
            <p:ph type="title"/>
          </p:nvPr>
        </p:nvSpPr>
        <p:spPr>
          <a:xfrm>
            <a:off x="944245" y="506123"/>
            <a:ext cx="5629275" cy="2689838"/>
          </a:xfrm>
        </p:spPr>
        <p:txBody>
          <a:bodyPr/>
          <a:lstStyle/>
          <a:p>
            <a:r>
              <a:rPr lang="en-IN" dirty="0">
                <a:solidFill>
                  <a:schemeClr val="bg2"/>
                </a:solidFill>
              </a:rPr>
              <a:t>Retention Strategies</a:t>
            </a:r>
          </a:p>
        </p:txBody>
      </p:sp>
      <p:sp>
        <p:nvSpPr>
          <p:cNvPr id="3" name="Slide Number Placeholder 2">
            <a:extLst>
              <a:ext uri="{FF2B5EF4-FFF2-40B4-BE49-F238E27FC236}">
                <a16:creationId xmlns:a16="http://schemas.microsoft.com/office/drawing/2014/main" id="{972B974B-13EE-D8F9-F5F9-00CE23832428}"/>
              </a:ext>
            </a:extLst>
          </p:cNvPr>
          <p:cNvSpPr>
            <a:spLocks noGrp="1"/>
          </p:cNvSpPr>
          <p:nvPr>
            <p:ph type="sldNum" sz="quarter" idx="12"/>
          </p:nvPr>
        </p:nvSpPr>
        <p:spPr/>
        <p:txBody>
          <a:bodyPr/>
          <a:lstStyle/>
          <a:p>
            <a:fld id="{B4E73946-9152-2148-B286-BEF1B04A8193}" type="slidenum">
              <a:rPr lang="en-US" smtClean="0"/>
              <a:t>13</a:t>
            </a:fld>
            <a:endParaRPr lang="en-US"/>
          </a:p>
        </p:txBody>
      </p:sp>
      <p:sp>
        <p:nvSpPr>
          <p:cNvPr id="4" name="Text Placeholder 3">
            <a:extLst>
              <a:ext uri="{FF2B5EF4-FFF2-40B4-BE49-F238E27FC236}">
                <a16:creationId xmlns:a16="http://schemas.microsoft.com/office/drawing/2014/main" id="{AC684860-15B7-C9FD-949D-BD72CC4B5823}"/>
              </a:ext>
            </a:extLst>
          </p:cNvPr>
          <p:cNvSpPr>
            <a:spLocks noGrp="1"/>
          </p:cNvSpPr>
          <p:nvPr>
            <p:ph type="body" sz="quarter" idx="16"/>
          </p:nvPr>
        </p:nvSpPr>
        <p:spPr/>
        <p:txBody>
          <a:bodyPr/>
          <a:lstStyle/>
          <a:p>
            <a:r>
              <a:rPr lang="en-IN" b="1" dirty="0"/>
              <a:t>Immediate Actions</a:t>
            </a:r>
          </a:p>
        </p:txBody>
      </p:sp>
      <p:sp>
        <p:nvSpPr>
          <p:cNvPr id="5" name="Text Placeholder 4">
            <a:extLst>
              <a:ext uri="{FF2B5EF4-FFF2-40B4-BE49-F238E27FC236}">
                <a16:creationId xmlns:a16="http://schemas.microsoft.com/office/drawing/2014/main" id="{A77BC5FF-EE2E-5136-50E1-764A8DAA72B0}"/>
              </a:ext>
            </a:extLst>
          </p:cNvPr>
          <p:cNvSpPr>
            <a:spLocks noGrp="1"/>
          </p:cNvSpPr>
          <p:nvPr>
            <p:ph type="body" sz="quarter" idx="17"/>
          </p:nvPr>
        </p:nvSpPr>
        <p:spPr/>
        <p:txBody>
          <a:bodyPr/>
          <a:lstStyle/>
          <a:p>
            <a:r>
              <a:rPr lang="en-US"/>
              <a:t>To reduce churn, immediate actions might include enhancing customer service, offering competitive promotions, and implementing loyalty programs for high-risk customers. Personalized engagement is key to customer retention.</a:t>
            </a:r>
            <a:endParaRPr lang="en-IN"/>
          </a:p>
        </p:txBody>
      </p:sp>
      <p:sp>
        <p:nvSpPr>
          <p:cNvPr id="6" name="Text Placeholder 5">
            <a:extLst>
              <a:ext uri="{FF2B5EF4-FFF2-40B4-BE49-F238E27FC236}">
                <a16:creationId xmlns:a16="http://schemas.microsoft.com/office/drawing/2014/main" id="{6235CED4-01E9-6B35-2CF4-B16CE018B2AC}"/>
              </a:ext>
            </a:extLst>
          </p:cNvPr>
          <p:cNvSpPr>
            <a:spLocks noGrp="1"/>
          </p:cNvSpPr>
          <p:nvPr>
            <p:ph type="body" sz="quarter" idx="18"/>
          </p:nvPr>
        </p:nvSpPr>
        <p:spPr/>
        <p:txBody>
          <a:bodyPr/>
          <a:lstStyle/>
          <a:p>
            <a:r>
              <a:rPr lang="en-IN" b="1" dirty="0"/>
              <a:t>Long-term Strategies</a:t>
            </a:r>
          </a:p>
        </p:txBody>
      </p:sp>
      <p:sp>
        <p:nvSpPr>
          <p:cNvPr id="7" name="Text Placeholder 6">
            <a:extLst>
              <a:ext uri="{FF2B5EF4-FFF2-40B4-BE49-F238E27FC236}">
                <a16:creationId xmlns:a16="http://schemas.microsoft.com/office/drawing/2014/main" id="{69070768-C4FB-AE5F-57C1-8932B434F23D}"/>
              </a:ext>
            </a:extLst>
          </p:cNvPr>
          <p:cNvSpPr>
            <a:spLocks noGrp="1"/>
          </p:cNvSpPr>
          <p:nvPr>
            <p:ph type="body" sz="quarter" idx="19"/>
          </p:nvPr>
        </p:nvSpPr>
        <p:spPr/>
        <p:txBody>
          <a:bodyPr/>
          <a:lstStyle/>
          <a:p>
            <a:r>
              <a:rPr lang="en-US" dirty="0"/>
              <a:t>Long-term strategies should focus on improving service quality and customer experience. Investing in network reliability and developing flexible pricing models can significantly contribute to customer satisfaction and loyalty.</a:t>
            </a:r>
            <a:endParaRPr lang="en-IN" dirty="0"/>
          </a:p>
        </p:txBody>
      </p:sp>
    </p:spTree>
    <p:extLst>
      <p:ext uri="{BB962C8B-B14F-4D97-AF65-F5344CB8AC3E}">
        <p14:creationId xmlns:p14="http://schemas.microsoft.com/office/powerpoint/2010/main" val="123961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4B62EF-1255-07B5-39DB-DD9257B0560F}"/>
              </a:ext>
            </a:extLst>
          </p:cNvPr>
          <p:cNvSpPr>
            <a:spLocks noGrp="1"/>
          </p:cNvSpPr>
          <p:nvPr>
            <p:ph type="sldNum" sz="quarter" idx="12"/>
          </p:nvPr>
        </p:nvSpPr>
        <p:spPr/>
        <p:txBody>
          <a:bodyPr/>
          <a:lstStyle/>
          <a:p>
            <a:fld id="{B4E73946-9152-2148-B286-BEF1B04A8193}" type="slidenum">
              <a:rPr lang="en-US" smtClean="0"/>
              <a:t>14</a:t>
            </a:fld>
            <a:endParaRPr lang="en-US"/>
          </a:p>
        </p:txBody>
      </p:sp>
      <p:sp>
        <p:nvSpPr>
          <p:cNvPr id="5" name="TextBox 4">
            <a:extLst>
              <a:ext uri="{FF2B5EF4-FFF2-40B4-BE49-F238E27FC236}">
                <a16:creationId xmlns:a16="http://schemas.microsoft.com/office/drawing/2014/main" id="{B15D1660-D49F-D96A-F787-DBFAAFE9190A}"/>
              </a:ext>
            </a:extLst>
          </p:cNvPr>
          <p:cNvSpPr txBox="1"/>
          <p:nvPr/>
        </p:nvSpPr>
        <p:spPr>
          <a:xfrm>
            <a:off x="386080" y="2296160"/>
            <a:ext cx="9641840" cy="2954655"/>
          </a:xfrm>
          <a:prstGeom prst="rect">
            <a:avLst/>
          </a:prstGeom>
          <a:noFill/>
        </p:spPr>
        <p:txBody>
          <a:bodyPr wrap="square" rtlCol="0">
            <a:spAutoFit/>
          </a:bodyPr>
          <a:lstStyle/>
          <a:p>
            <a:pPr algn="ctr"/>
            <a:r>
              <a:rPr lang="en-US" sz="2400" b="1" dirty="0">
                <a:solidFill>
                  <a:srgbClr val="7F7F7F"/>
                </a:solidFill>
              </a:rPr>
              <a:t> Do you have any questions?</a:t>
            </a:r>
          </a:p>
          <a:p>
            <a:endParaRPr lang="en-US" dirty="0"/>
          </a:p>
          <a:p>
            <a:r>
              <a:rPr lang="en-US" dirty="0"/>
              <a:t>             : </a:t>
            </a:r>
            <a:r>
              <a:rPr lang="en-IN" b="0" i="0" dirty="0">
                <a:effectLst/>
                <a:latin typeface="-apple-system"/>
                <a:hlinkClick r:id="rId2"/>
              </a:rPr>
              <a:t>www.linkedin.com/in/</a:t>
            </a:r>
            <a:r>
              <a:rPr lang="en-US" dirty="0">
                <a:hlinkClick r:id="rId2"/>
              </a:rPr>
              <a:t>ujjwal-thakur-b41525287</a:t>
            </a:r>
            <a:endParaRPr lang="en-US" dirty="0"/>
          </a:p>
          <a:p>
            <a:endParaRPr lang="en-US" dirty="0"/>
          </a:p>
          <a:p>
            <a:r>
              <a:rPr lang="en-US" dirty="0"/>
              <a:t>             : </a:t>
            </a:r>
            <a:r>
              <a:rPr lang="en-US" dirty="0">
                <a:hlinkClick r:id="rId3"/>
              </a:rPr>
              <a:t>https://github.com/Ujjwalthakur018</a:t>
            </a:r>
            <a:endParaRPr lang="en-US" dirty="0"/>
          </a:p>
          <a:p>
            <a:r>
              <a:rPr lang="en-US" dirty="0"/>
              <a:t>                   </a:t>
            </a:r>
          </a:p>
          <a:p>
            <a:r>
              <a:rPr lang="en-US" dirty="0"/>
              <a:t>             : </a:t>
            </a:r>
            <a:r>
              <a:rPr lang="en-IN" b="0" i="0" dirty="0">
                <a:effectLst/>
                <a:latin typeface="gg sans"/>
              </a:rPr>
              <a:t>thakurujjwal1812</a:t>
            </a:r>
            <a:endParaRPr lang="en-US" dirty="0"/>
          </a:p>
          <a:p>
            <a:r>
              <a:rPr lang="en-US" dirty="0"/>
              <a:t>              </a:t>
            </a:r>
          </a:p>
          <a:p>
            <a:endParaRPr lang="en-US" dirty="0"/>
          </a:p>
          <a:p>
            <a:r>
              <a:rPr lang="en-IN" dirty="0"/>
              <a:t>              </a:t>
            </a:r>
          </a:p>
        </p:txBody>
      </p:sp>
      <p:pic>
        <p:nvPicPr>
          <p:cNvPr id="7" name="Picture 6">
            <a:extLst>
              <a:ext uri="{FF2B5EF4-FFF2-40B4-BE49-F238E27FC236}">
                <a16:creationId xmlns:a16="http://schemas.microsoft.com/office/drawing/2014/main" id="{22BE8990-D84E-49C9-4F8E-E7AF2C1FAFF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15610" y="2773468"/>
            <a:ext cx="658295" cy="655532"/>
          </a:xfrm>
          <a:prstGeom prst="rect">
            <a:avLst/>
          </a:prstGeom>
        </p:spPr>
      </p:pic>
      <p:pic>
        <p:nvPicPr>
          <p:cNvPr id="9" name="Picture 8">
            <a:extLst>
              <a:ext uri="{FF2B5EF4-FFF2-40B4-BE49-F238E27FC236}">
                <a16:creationId xmlns:a16="http://schemas.microsoft.com/office/drawing/2014/main" id="{B2AF43ED-41BD-7BF9-404A-3BEA3431D7A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31831" y="3433974"/>
            <a:ext cx="426720" cy="458872"/>
          </a:xfrm>
          <a:prstGeom prst="rect">
            <a:avLst/>
          </a:prstGeom>
        </p:spPr>
      </p:pic>
      <p:pic>
        <p:nvPicPr>
          <p:cNvPr id="12" name="Picture 11">
            <a:extLst>
              <a:ext uri="{FF2B5EF4-FFF2-40B4-BE49-F238E27FC236}">
                <a16:creationId xmlns:a16="http://schemas.microsoft.com/office/drawing/2014/main" id="{C40CEFEB-533D-B626-4B5F-574EBF5B16F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15322" y="4009580"/>
            <a:ext cx="458872" cy="458872"/>
          </a:xfrm>
          <a:prstGeom prst="rect">
            <a:avLst/>
          </a:prstGeom>
        </p:spPr>
      </p:pic>
      <p:sp>
        <p:nvSpPr>
          <p:cNvPr id="15" name="Rectangle: Rounded Corners 14">
            <a:extLst>
              <a:ext uri="{FF2B5EF4-FFF2-40B4-BE49-F238E27FC236}">
                <a16:creationId xmlns:a16="http://schemas.microsoft.com/office/drawing/2014/main" id="{1E3531C0-0B52-2822-6CEA-AF01AD718BED}"/>
              </a:ext>
            </a:extLst>
          </p:cNvPr>
          <p:cNvSpPr/>
          <p:nvPr/>
        </p:nvSpPr>
        <p:spPr>
          <a:xfrm>
            <a:off x="2092960" y="862067"/>
            <a:ext cx="7152640" cy="176900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7F7F7F"/>
                </a:solidFill>
              </a:rPr>
              <a:t>Project owner: Ujjwal Thakur</a:t>
            </a:r>
          </a:p>
        </p:txBody>
      </p:sp>
      <p:pic>
        <p:nvPicPr>
          <p:cNvPr id="4" name="Picture 3">
            <a:extLst>
              <a:ext uri="{FF2B5EF4-FFF2-40B4-BE49-F238E27FC236}">
                <a16:creationId xmlns:a16="http://schemas.microsoft.com/office/drawing/2014/main" id="{809B69B2-8D0B-6DB0-6D99-710DD7832D0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 y="561945"/>
            <a:ext cx="3500097" cy="2186093"/>
          </a:xfrm>
          <a:prstGeom prst="rect">
            <a:avLst/>
          </a:prstGeom>
        </p:spPr>
      </p:pic>
    </p:spTree>
    <p:extLst>
      <p:ext uri="{BB962C8B-B14F-4D97-AF65-F5344CB8AC3E}">
        <p14:creationId xmlns:p14="http://schemas.microsoft.com/office/powerpoint/2010/main" val="257473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CC21-5AFB-1398-AFED-F638CE41819B}"/>
              </a:ext>
            </a:extLst>
          </p:cNvPr>
          <p:cNvSpPr>
            <a:spLocks noGrp="1"/>
          </p:cNvSpPr>
          <p:nvPr>
            <p:ph type="title"/>
          </p:nvPr>
        </p:nvSpPr>
        <p:spPr/>
        <p:txBody>
          <a:bodyPr/>
          <a:lstStyle/>
          <a:p>
            <a:r>
              <a:rPr lang="en-IN"/>
              <a:t>Background Overview</a:t>
            </a:r>
          </a:p>
        </p:txBody>
      </p:sp>
      <p:sp>
        <p:nvSpPr>
          <p:cNvPr id="3" name="Slide Number Placeholder 2">
            <a:extLst>
              <a:ext uri="{FF2B5EF4-FFF2-40B4-BE49-F238E27FC236}">
                <a16:creationId xmlns:a16="http://schemas.microsoft.com/office/drawing/2014/main" id="{BD6E8948-515A-79B8-6B20-738B680581D2}"/>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Text Placeholder 3">
            <a:extLst>
              <a:ext uri="{FF2B5EF4-FFF2-40B4-BE49-F238E27FC236}">
                <a16:creationId xmlns:a16="http://schemas.microsoft.com/office/drawing/2014/main" id="{FB545089-A275-FA21-ACC3-BAF3FE611A48}"/>
              </a:ext>
            </a:extLst>
          </p:cNvPr>
          <p:cNvSpPr>
            <a:spLocks noGrp="1"/>
          </p:cNvSpPr>
          <p:nvPr>
            <p:ph type="body" sz="quarter" idx="13"/>
          </p:nvPr>
        </p:nvSpPr>
        <p:spPr/>
        <p:txBody>
          <a:bodyPr/>
          <a:lstStyle/>
          <a:p>
            <a:r>
              <a:rPr lang="en-US"/>
              <a:t>Customer churn is a significant issue for the telecom industry, particularly within a California-based company serving over 7000 customers. This analysis explores the factors behind customer attrition, delving into demographic, geographic, and service usage insights to identify patterns and causes contributing to churn. Understanding these issues is critical for developing effective retention strategies and improving overall customer satisfaction.</a:t>
            </a:r>
            <a:endParaRPr lang="en-IN"/>
          </a:p>
        </p:txBody>
      </p:sp>
      <p:sp>
        <p:nvSpPr>
          <p:cNvPr id="5" name="Text Placeholder 4">
            <a:extLst>
              <a:ext uri="{FF2B5EF4-FFF2-40B4-BE49-F238E27FC236}">
                <a16:creationId xmlns:a16="http://schemas.microsoft.com/office/drawing/2014/main" id="{4453CDFB-38FF-25EE-2624-13DC7377CF47}"/>
              </a:ext>
            </a:extLst>
          </p:cNvPr>
          <p:cNvSpPr>
            <a:spLocks noGrp="1"/>
          </p:cNvSpPr>
          <p:nvPr>
            <p:ph type="body" sz="quarter" idx="14"/>
          </p:nvPr>
        </p:nvSpPr>
        <p:spPr/>
        <p:txBody>
          <a:bodyPr/>
          <a:lstStyle/>
          <a:p>
            <a:r>
              <a:rPr lang="en-IN" b="1" dirty="0"/>
              <a:t>Understanding Customer Churn</a:t>
            </a:r>
          </a:p>
        </p:txBody>
      </p:sp>
      <p:pic>
        <p:nvPicPr>
          <p:cNvPr id="7" name="Picture Placeholder 6">
            <a:extLst>
              <a:ext uri="{FF2B5EF4-FFF2-40B4-BE49-F238E27FC236}">
                <a16:creationId xmlns:a16="http://schemas.microsoft.com/office/drawing/2014/main" id="{7A8410EC-4E15-9864-49D9-4DE7A8CFDDDB}"/>
              </a:ext>
            </a:extLst>
          </p:cNvPr>
          <p:cNvPicPr>
            <a:picLocks noGrp="1" noChangeAspect="1"/>
          </p:cNvPicPr>
          <p:nvPr>
            <p:ph type="pic" sz="quarter" idx="18"/>
          </p:nvPr>
        </p:nvPicPr>
        <p:blipFill>
          <a:blip r:embed="rId2"/>
          <a:srcRect l="8292" r="8292"/>
          <a:stretch>
            <a:fillRect/>
          </a:stretch>
        </p:blipFill>
        <p:spPr/>
      </p:pic>
    </p:spTree>
    <p:extLst>
      <p:ext uri="{BB962C8B-B14F-4D97-AF65-F5344CB8AC3E}">
        <p14:creationId xmlns:p14="http://schemas.microsoft.com/office/powerpoint/2010/main" val="416117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5449-4177-7B00-26E0-C40073047C14}"/>
              </a:ext>
            </a:extLst>
          </p:cNvPr>
          <p:cNvSpPr>
            <a:spLocks noGrp="1"/>
          </p:cNvSpPr>
          <p:nvPr>
            <p:ph type="title"/>
          </p:nvPr>
        </p:nvSpPr>
        <p:spPr/>
        <p:txBody>
          <a:bodyPr/>
          <a:lstStyle/>
          <a:p>
            <a:r>
              <a:rPr lang="en-IN" dirty="0"/>
              <a:t>Project Scope</a:t>
            </a:r>
          </a:p>
        </p:txBody>
      </p:sp>
      <p:sp>
        <p:nvSpPr>
          <p:cNvPr id="3" name="Slide Number Placeholder 2">
            <a:extLst>
              <a:ext uri="{FF2B5EF4-FFF2-40B4-BE49-F238E27FC236}">
                <a16:creationId xmlns:a16="http://schemas.microsoft.com/office/drawing/2014/main" id="{281A8AAE-E50C-4850-6AE6-AA49D581B881}"/>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4" name="Text Placeholder 3">
            <a:extLst>
              <a:ext uri="{FF2B5EF4-FFF2-40B4-BE49-F238E27FC236}">
                <a16:creationId xmlns:a16="http://schemas.microsoft.com/office/drawing/2014/main" id="{95C42EA7-3533-EFAA-A854-5B5DE551E8E4}"/>
              </a:ext>
            </a:extLst>
          </p:cNvPr>
          <p:cNvSpPr>
            <a:spLocks noGrp="1"/>
          </p:cNvSpPr>
          <p:nvPr>
            <p:ph type="body" sz="quarter" idx="13"/>
          </p:nvPr>
        </p:nvSpPr>
        <p:spPr/>
        <p:txBody>
          <a:bodyPr>
            <a:normAutofit lnSpcReduction="10000"/>
          </a:bodyPr>
          <a:lstStyle/>
          <a:p>
            <a:r>
              <a:rPr lang="en-US" dirty="0"/>
              <a:t>The primary objective of this project is to investigate the factors contributing to customer churn in the telecom industry. By leveraging extensive data, the goal is to uncover actionable insights that the marketing and customer service teams can utilize. Additionally, addressing churn will enhance customer satisfaction and potentially stimulate growth.</a:t>
            </a:r>
            <a:endParaRPr lang="en-IN" dirty="0"/>
          </a:p>
        </p:txBody>
      </p:sp>
      <p:sp>
        <p:nvSpPr>
          <p:cNvPr id="5" name="Text Placeholder 4">
            <a:extLst>
              <a:ext uri="{FF2B5EF4-FFF2-40B4-BE49-F238E27FC236}">
                <a16:creationId xmlns:a16="http://schemas.microsoft.com/office/drawing/2014/main" id="{3F7B4694-4F93-5D6A-EDBC-ACD045A02AA6}"/>
              </a:ext>
            </a:extLst>
          </p:cNvPr>
          <p:cNvSpPr>
            <a:spLocks noGrp="1"/>
          </p:cNvSpPr>
          <p:nvPr>
            <p:ph type="body" sz="quarter" idx="14"/>
          </p:nvPr>
        </p:nvSpPr>
        <p:spPr/>
        <p:txBody>
          <a:bodyPr/>
          <a:lstStyle/>
          <a:p>
            <a:r>
              <a:rPr lang="en-IN" b="1" dirty="0"/>
              <a:t>Project Objectives</a:t>
            </a:r>
          </a:p>
        </p:txBody>
      </p:sp>
      <p:sp>
        <p:nvSpPr>
          <p:cNvPr id="6" name="Text Placeholder 5">
            <a:extLst>
              <a:ext uri="{FF2B5EF4-FFF2-40B4-BE49-F238E27FC236}">
                <a16:creationId xmlns:a16="http://schemas.microsoft.com/office/drawing/2014/main" id="{366C464C-CB03-3F64-1BAB-D57CE5E909A2}"/>
              </a:ext>
            </a:extLst>
          </p:cNvPr>
          <p:cNvSpPr>
            <a:spLocks noGrp="1"/>
          </p:cNvSpPr>
          <p:nvPr>
            <p:ph type="body" sz="quarter" idx="16"/>
          </p:nvPr>
        </p:nvSpPr>
        <p:spPr/>
        <p:txBody>
          <a:bodyPr/>
          <a:lstStyle/>
          <a:p>
            <a:r>
              <a:rPr lang="en-IN" b="1" dirty="0"/>
              <a:t>Project Constraints</a:t>
            </a:r>
          </a:p>
        </p:txBody>
      </p:sp>
      <p:sp>
        <p:nvSpPr>
          <p:cNvPr id="7" name="Text Placeholder 6">
            <a:extLst>
              <a:ext uri="{FF2B5EF4-FFF2-40B4-BE49-F238E27FC236}">
                <a16:creationId xmlns:a16="http://schemas.microsoft.com/office/drawing/2014/main" id="{69A3FDB2-D8A6-9332-CB2C-B1B889E9E90C}"/>
              </a:ext>
            </a:extLst>
          </p:cNvPr>
          <p:cNvSpPr>
            <a:spLocks noGrp="1"/>
          </p:cNvSpPr>
          <p:nvPr>
            <p:ph type="body" sz="quarter" idx="17"/>
          </p:nvPr>
        </p:nvSpPr>
        <p:spPr/>
        <p:txBody>
          <a:bodyPr>
            <a:normAutofit fontScale="92500"/>
          </a:bodyPr>
          <a:lstStyle/>
          <a:p>
            <a:r>
              <a:rPr lang="en-US"/>
              <a:t>Constraints of the project include the availability and quality of customer data, which may be impacted by incomplete records or inconsistencies. Furthermore, collaboration with various stakeholders can introduce challenges in aligning priorities and implementing strategies effectively. These limitations must be acknowledged and carefully managed throughout the project.</a:t>
            </a:r>
            <a:endParaRPr lang="en-IN"/>
          </a:p>
        </p:txBody>
      </p:sp>
      <p:pic>
        <p:nvPicPr>
          <p:cNvPr id="9" name="Picture Placeholder 8">
            <a:extLst>
              <a:ext uri="{FF2B5EF4-FFF2-40B4-BE49-F238E27FC236}">
                <a16:creationId xmlns:a16="http://schemas.microsoft.com/office/drawing/2014/main" id="{A733C770-7AD8-ECA2-FBEA-A5A5BE4AA8BF}"/>
              </a:ext>
            </a:extLst>
          </p:cNvPr>
          <p:cNvPicPr>
            <a:picLocks noGrp="1" noChangeAspect="1"/>
          </p:cNvPicPr>
          <p:nvPr>
            <p:ph type="pic" sz="quarter" idx="18"/>
          </p:nvPr>
        </p:nvPicPr>
        <p:blipFill>
          <a:blip r:embed="rId2"/>
          <a:srcRect l="28723" r="28723"/>
          <a:stretch>
            <a:fillRect/>
          </a:stretch>
        </p:blipFill>
        <p:spPr>
          <a:xfrm>
            <a:off x="8128000" y="19664"/>
            <a:ext cx="4064000" cy="5564166"/>
          </a:xfrm>
        </p:spPr>
      </p:pic>
    </p:spTree>
    <p:extLst>
      <p:ext uri="{BB962C8B-B14F-4D97-AF65-F5344CB8AC3E}">
        <p14:creationId xmlns:p14="http://schemas.microsoft.com/office/powerpoint/2010/main" val="423897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B00C-6664-A0DC-4739-829291B57A4B}"/>
              </a:ext>
            </a:extLst>
          </p:cNvPr>
          <p:cNvSpPr>
            <a:spLocks noGrp="1"/>
          </p:cNvSpPr>
          <p:nvPr>
            <p:ph type="title"/>
          </p:nvPr>
        </p:nvSpPr>
        <p:spPr/>
        <p:txBody>
          <a:bodyPr/>
          <a:lstStyle/>
          <a:p>
            <a:r>
              <a:rPr lang="en-IN" dirty="0"/>
              <a:t>Data Cleaning Process</a:t>
            </a:r>
          </a:p>
        </p:txBody>
      </p:sp>
      <p:sp>
        <p:nvSpPr>
          <p:cNvPr id="3" name="Slide Number Placeholder 2">
            <a:extLst>
              <a:ext uri="{FF2B5EF4-FFF2-40B4-BE49-F238E27FC236}">
                <a16:creationId xmlns:a16="http://schemas.microsoft.com/office/drawing/2014/main" id="{A31BB096-BA68-1127-AF37-D6340FE5052F}"/>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4" name="Text Placeholder 3">
            <a:extLst>
              <a:ext uri="{FF2B5EF4-FFF2-40B4-BE49-F238E27FC236}">
                <a16:creationId xmlns:a16="http://schemas.microsoft.com/office/drawing/2014/main" id="{F34B6B4E-D0E6-8218-76B6-4567F8326CD9}"/>
              </a:ext>
            </a:extLst>
          </p:cNvPr>
          <p:cNvSpPr>
            <a:spLocks noGrp="1"/>
          </p:cNvSpPr>
          <p:nvPr>
            <p:ph type="body" sz="quarter" idx="13"/>
          </p:nvPr>
        </p:nvSpPr>
        <p:spPr/>
        <p:txBody>
          <a:bodyPr/>
          <a:lstStyle/>
          <a:p>
            <a:r>
              <a:rPr lang="en-US" dirty="0"/>
              <a:t>The initial step involved gathering relevant customer data, including demographics, service usage, and churn status. This information was essential for a thorough analysis of customer behavior and potential churn factors.</a:t>
            </a:r>
            <a:endParaRPr lang="en-IN" dirty="0"/>
          </a:p>
        </p:txBody>
      </p:sp>
      <p:sp>
        <p:nvSpPr>
          <p:cNvPr id="5" name="Text Placeholder 4">
            <a:extLst>
              <a:ext uri="{FF2B5EF4-FFF2-40B4-BE49-F238E27FC236}">
                <a16:creationId xmlns:a16="http://schemas.microsoft.com/office/drawing/2014/main" id="{51CD2C44-D8AD-4D67-6431-17D8777B9489}"/>
              </a:ext>
            </a:extLst>
          </p:cNvPr>
          <p:cNvSpPr>
            <a:spLocks noGrp="1"/>
          </p:cNvSpPr>
          <p:nvPr>
            <p:ph type="body" sz="quarter" idx="14"/>
          </p:nvPr>
        </p:nvSpPr>
        <p:spPr/>
        <p:txBody>
          <a:bodyPr/>
          <a:lstStyle/>
          <a:p>
            <a:r>
              <a:rPr lang="en-IN" b="1" dirty="0"/>
              <a:t>Data Collection</a:t>
            </a:r>
          </a:p>
        </p:txBody>
      </p:sp>
      <p:sp>
        <p:nvSpPr>
          <p:cNvPr id="6" name="Text Placeholder 5">
            <a:extLst>
              <a:ext uri="{FF2B5EF4-FFF2-40B4-BE49-F238E27FC236}">
                <a16:creationId xmlns:a16="http://schemas.microsoft.com/office/drawing/2014/main" id="{79CD4084-9F3D-786B-F9BC-FB8217132AAD}"/>
              </a:ext>
            </a:extLst>
          </p:cNvPr>
          <p:cNvSpPr>
            <a:spLocks noGrp="1"/>
          </p:cNvSpPr>
          <p:nvPr>
            <p:ph type="body" sz="quarter" idx="15"/>
          </p:nvPr>
        </p:nvSpPr>
        <p:spPr/>
        <p:txBody>
          <a:bodyPr/>
          <a:lstStyle/>
          <a:p>
            <a:r>
              <a:rPr lang="en-IN" b="1" dirty="0"/>
              <a:t>Data Wrangling</a:t>
            </a:r>
          </a:p>
        </p:txBody>
      </p:sp>
      <p:sp>
        <p:nvSpPr>
          <p:cNvPr id="7" name="Text Placeholder 6">
            <a:extLst>
              <a:ext uri="{FF2B5EF4-FFF2-40B4-BE49-F238E27FC236}">
                <a16:creationId xmlns:a16="http://schemas.microsoft.com/office/drawing/2014/main" id="{48C99C8C-C4BA-048B-8451-DFC97B380EF5}"/>
              </a:ext>
            </a:extLst>
          </p:cNvPr>
          <p:cNvSpPr>
            <a:spLocks noGrp="1"/>
          </p:cNvSpPr>
          <p:nvPr>
            <p:ph type="body" sz="quarter" idx="16"/>
          </p:nvPr>
        </p:nvSpPr>
        <p:spPr/>
        <p:txBody>
          <a:bodyPr/>
          <a:lstStyle/>
          <a:p>
            <a:r>
              <a:rPr lang="en-IN" b="1" dirty="0"/>
              <a:t>Data Merging</a:t>
            </a:r>
          </a:p>
        </p:txBody>
      </p:sp>
      <p:sp>
        <p:nvSpPr>
          <p:cNvPr id="8" name="Text Placeholder 7">
            <a:extLst>
              <a:ext uri="{FF2B5EF4-FFF2-40B4-BE49-F238E27FC236}">
                <a16:creationId xmlns:a16="http://schemas.microsoft.com/office/drawing/2014/main" id="{9D72C2A2-F5D4-DCDF-EF7C-F62B8E8C70B2}"/>
              </a:ext>
            </a:extLst>
          </p:cNvPr>
          <p:cNvSpPr>
            <a:spLocks noGrp="1"/>
          </p:cNvSpPr>
          <p:nvPr>
            <p:ph type="body" sz="quarter" idx="17"/>
          </p:nvPr>
        </p:nvSpPr>
        <p:spPr/>
        <p:txBody>
          <a:bodyPr/>
          <a:lstStyle/>
          <a:p>
            <a:r>
              <a:rPr lang="en-US"/>
              <a:t>Next, data wrangling techniques were applied to preprocess the dataset. This step included handling missing values, removing duplicates, and correcting inconsistencies that could skew the analysis results. Accurate data representation is crucial for the integrity of the findings.</a:t>
            </a:r>
            <a:endParaRPr lang="en-IN"/>
          </a:p>
        </p:txBody>
      </p:sp>
      <p:sp>
        <p:nvSpPr>
          <p:cNvPr id="9" name="Text Placeholder 8">
            <a:extLst>
              <a:ext uri="{FF2B5EF4-FFF2-40B4-BE49-F238E27FC236}">
                <a16:creationId xmlns:a16="http://schemas.microsoft.com/office/drawing/2014/main" id="{7A528EBD-D6F3-85B7-1099-7CFBF5B34FE2}"/>
              </a:ext>
            </a:extLst>
          </p:cNvPr>
          <p:cNvSpPr>
            <a:spLocks noGrp="1"/>
          </p:cNvSpPr>
          <p:nvPr>
            <p:ph type="body" sz="quarter" idx="18"/>
          </p:nvPr>
        </p:nvSpPr>
        <p:spPr/>
        <p:txBody>
          <a:bodyPr/>
          <a:lstStyle/>
          <a:p>
            <a:r>
              <a:rPr lang="en-US" dirty="0"/>
              <a:t>Following wrangling, various datasets were merged and joined to create a comprehensive view of customer profiles. This process facilitated a more nuanced understanding of how different factors might interplay to affect churn.</a:t>
            </a:r>
            <a:endParaRPr lang="en-IN" dirty="0"/>
          </a:p>
        </p:txBody>
      </p:sp>
      <p:pic>
        <p:nvPicPr>
          <p:cNvPr id="13" name="Picture 12">
            <a:extLst>
              <a:ext uri="{FF2B5EF4-FFF2-40B4-BE49-F238E27FC236}">
                <a16:creationId xmlns:a16="http://schemas.microsoft.com/office/drawing/2014/main" id="{F6A11FC4-1C02-0623-5A7C-D5F63B4CAF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49028" y="0"/>
            <a:ext cx="2991349" cy="2991349"/>
          </a:xfrm>
          <a:prstGeom prst="rect">
            <a:avLst/>
          </a:prstGeom>
        </p:spPr>
      </p:pic>
    </p:spTree>
    <p:extLst>
      <p:ext uri="{BB962C8B-B14F-4D97-AF65-F5344CB8AC3E}">
        <p14:creationId xmlns:p14="http://schemas.microsoft.com/office/powerpoint/2010/main" val="159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EE3E-133D-9CB2-B2BF-E784CB304971}"/>
              </a:ext>
            </a:extLst>
          </p:cNvPr>
          <p:cNvSpPr>
            <a:spLocks noGrp="1"/>
          </p:cNvSpPr>
          <p:nvPr>
            <p:ph type="title"/>
          </p:nvPr>
        </p:nvSpPr>
        <p:spPr/>
        <p:txBody>
          <a:bodyPr/>
          <a:lstStyle/>
          <a:p>
            <a:r>
              <a:rPr lang="en-US" sz="6000" dirty="0">
                <a:latin typeface="+mn-lt"/>
              </a:rPr>
              <a:t>Goals &amp; KPIs</a:t>
            </a:r>
            <a:endParaRPr lang="en-IN" sz="6000" dirty="0">
              <a:latin typeface="+mn-lt"/>
            </a:endParaRPr>
          </a:p>
        </p:txBody>
      </p:sp>
      <p:sp>
        <p:nvSpPr>
          <p:cNvPr id="3" name="Slide Number Placeholder 2">
            <a:extLst>
              <a:ext uri="{FF2B5EF4-FFF2-40B4-BE49-F238E27FC236}">
                <a16:creationId xmlns:a16="http://schemas.microsoft.com/office/drawing/2014/main" id="{8574FE26-81EF-06E5-B86F-269BFFB5D174}"/>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4" name="TextBox 3">
            <a:extLst>
              <a:ext uri="{FF2B5EF4-FFF2-40B4-BE49-F238E27FC236}">
                <a16:creationId xmlns:a16="http://schemas.microsoft.com/office/drawing/2014/main" id="{0FA65DC0-40A0-3CD6-5282-3F2441AD53AA}"/>
              </a:ext>
            </a:extLst>
          </p:cNvPr>
          <p:cNvSpPr txBox="1"/>
          <p:nvPr/>
        </p:nvSpPr>
        <p:spPr>
          <a:xfrm>
            <a:off x="838200" y="1690688"/>
            <a:ext cx="8376920" cy="1669688"/>
          </a:xfrm>
          <a:prstGeom prst="rect">
            <a:avLst/>
          </a:prstGeom>
          <a:noFill/>
        </p:spPr>
        <p:txBody>
          <a:bodyPr wrap="square" rtlCol="0">
            <a:spAutoFit/>
          </a:bodyPr>
          <a:lstStyle/>
          <a:p>
            <a:r>
              <a:rPr lang="en-US" sz="2000" b="1" dirty="0">
                <a:solidFill>
                  <a:schemeClr val="bg1">
                    <a:lumMod val="50000"/>
                  </a:schemeClr>
                </a:solidFill>
              </a:rPr>
              <a:t>Goals</a:t>
            </a:r>
          </a:p>
          <a:p>
            <a:endParaRPr lang="en-US" sz="1650" dirty="0">
              <a:solidFill>
                <a:schemeClr val="bg1">
                  <a:lumMod val="50000"/>
                </a:schemeClr>
              </a:solidFill>
            </a:endParaRPr>
          </a:p>
          <a:p>
            <a:r>
              <a:rPr lang="en-US" sz="1600" dirty="0"/>
              <a:t>Reduce customer churn by analyzing key dissatisfaction drivers and improving service quality. The focus is on enhancing customer support and addressing pain points to increase long-term retention.</a:t>
            </a:r>
          </a:p>
          <a:p>
            <a:endParaRPr lang="en-IN" dirty="0"/>
          </a:p>
        </p:txBody>
      </p:sp>
      <p:sp>
        <p:nvSpPr>
          <p:cNvPr id="5" name="TextBox 4">
            <a:extLst>
              <a:ext uri="{FF2B5EF4-FFF2-40B4-BE49-F238E27FC236}">
                <a16:creationId xmlns:a16="http://schemas.microsoft.com/office/drawing/2014/main" id="{269DDCAE-0BBE-E301-7CEC-90090DB06A57}"/>
              </a:ext>
            </a:extLst>
          </p:cNvPr>
          <p:cNvSpPr txBox="1"/>
          <p:nvPr/>
        </p:nvSpPr>
        <p:spPr>
          <a:xfrm>
            <a:off x="909976" y="3360376"/>
            <a:ext cx="8376920" cy="2162130"/>
          </a:xfrm>
          <a:prstGeom prst="rect">
            <a:avLst/>
          </a:prstGeom>
          <a:noFill/>
        </p:spPr>
        <p:txBody>
          <a:bodyPr wrap="square" rtlCol="0">
            <a:spAutoFit/>
          </a:bodyPr>
          <a:lstStyle/>
          <a:p>
            <a:r>
              <a:rPr lang="en-US" sz="2000" b="1" dirty="0">
                <a:solidFill>
                  <a:schemeClr val="bg1">
                    <a:lumMod val="50000"/>
                  </a:schemeClr>
                </a:solidFill>
              </a:rPr>
              <a:t>KPIs</a:t>
            </a:r>
          </a:p>
          <a:p>
            <a:endParaRPr lang="en-US" sz="1650" dirty="0">
              <a:solidFill>
                <a:schemeClr val="bg1">
                  <a:lumMod val="50000"/>
                </a:schemeClr>
              </a:solidFill>
            </a:endParaRPr>
          </a:p>
          <a:p>
            <a:pPr marL="285750" indent="-285750">
              <a:buFont typeface="Arial" panose="020B0604020202020204" pitchFamily="34" charset="0"/>
              <a:buChar char="•"/>
            </a:pPr>
            <a:r>
              <a:rPr lang="en-US" sz="1600" dirty="0"/>
              <a:t>Monitor churn rate</a:t>
            </a:r>
          </a:p>
          <a:p>
            <a:pPr marL="285750" indent="-285750">
              <a:buFont typeface="Arial" panose="020B0604020202020204" pitchFamily="34" charset="0"/>
              <a:buChar char="•"/>
            </a:pPr>
            <a:r>
              <a:rPr lang="en-US" sz="1600" dirty="0"/>
              <a:t>customer satisfaction scores, </a:t>
            </a:r>
          </a:p>
          <a:p>
            <a:pPr marL="285750" indent="-285750">
              <a:buFont typeface="Arial" panose="020B0604020202020204" pitchFamily="34" charset="0"/>
              <a:buChar char="•"/>
            </a:pPr>
            <a:r>
              <a:rPr lang="en-US" sz="1600" dirty="0"/>
              <a:t>retention rates.</a:t>
            </a:r>
          </a:p>
          <a:p>
            <a:pPr marL="285750" indent="-285750">
              <a:buFont typeface="Arial" panose="020B0604020202020204" pitchFamily="34" charset="0"/>
              <a:buChar char="•"/>
            </a:pPr>
            <a:r>
              <a:rPr lang="en-US" sz="1600" dirty="0"/>
              <a:t>Total Revenue</a:t>
            </a:r>
          </a:p>
          <a:p>
            <a:pPr marL="285750" indent="-285750">
              <a:buFont typeface="Arial" panose="020B0604020202020204" pitchFamily="34" charset="0"/>
              <a:buChar char="•"/>
            </a:pPr>
            <a:endParaRPr lang="en-US" sz="1600" dirty="0"/>
          </a:p>
          <a:p>
            <a:endParaRPr lang="en-IN" dirty="0"/>
          </a:p>
        </p:txBody>
      </p:sp>
    </p:spTree>
    <p:extLst>
      <p:ext uri="{BB962C8B-B14F-4D97-AF65-F5344CB8AC3E}">
        <p14:creationId xmlns:p14="http://schemas.microsoft.com/office/powerpoint/2010/main" val="56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0B27-5456-ADB0-713D-D0055DB9645B}"/>
              </a:ext>
            </a:extLst>
          </p:cNvPr>
          <p:cNvSpPr>
            <a:spLocks noGrp="1"/>
          </p:cNvSpPr>
          <p:nvPr>
            <p:ph type="title"/>
          </p:nvPr>
        </p:nvSpPr>
        <p:spPr/>
        <p:txBody>
          <a:bodyPr/>
          <a:lstStyle/>
          <a:p>
            <a:r>
              <a:rPr lang="en-US" sz="6000" dirty="0">
                <a:latin typeface="+mn-lt"/>
              </a:rPr>
              <a:t>Recommended Analysis</a:t>
            </a:r>
            <a:endParaRPr lang="en-IN" sz="6000" dirty="0">
              <a:latin typeface="+mn-lt"/>
            </a:endParaRPr>
          </a:p>
        </p:txBody>
      </p:sp>
      <p:sp>
        <p:nvSpPr>
          <p:cNvPr id="3" name="Slide Number Placeholder 2">
            <a:extLst>
              <a:ext uri="{FF2B5EF4-FFF2-40B4-BE49-F238E27FC236}">
                <a16:creationId xmlns:a16="http://schemas.microsoft.com/office/drawing/2014/main" id="{05EAD8C8-ABB5-5EBA-6C46-80787AB08F11}"/>
              </a:ext>
            </a:extLst>
          </p:cNvPr>
          <p:cNvSpPr>
            <a:spLocks noGrp="1"/>
          </p:cNvSpPr>
          <p:nvPr>
            <p:ph type="sldNum" sz="quarter" idx="12"/>
          </p:nvPr>
        </p:nvSpPr>
        <p:spPr/>
        <p:txBody>
          <a:bodyPr/>
          <a:lstStyle/>
          <a:p>
            <a:fld id="{B4E73946-9152-2148-B286-BEF1B04A8193}" type="slidenum">
              <a:rPr lang="en-US" smtClean="0"/>
              <a:t>6</a:t>
            </a:fld>
            <a:endParaRPr lang="en-US"/>
          </a:p>
        </p:txBody>
      </p:sp>
      <p:sp>
        <p:nvSpPr>
          <p:cNvPr id="4" name="TextBox 3">
            <a:extLst>
              <a:ext uri="{FF2B5EF4-FFF2-40B4-BE49-F238E27FC236}">
                <a16:creationId xmlns:a16="http://schemas.microsoft.com/office/drawing/2014/main" id="{968F321E-49CA-7E75-6FF8-9F5F67D1120E}"/>
              </a:ext>
            </a:extLst>
          </p:cNvPr>
          <p:cNvSpPr txBox="1"/>
          <p:nvPr/>
        </p:nvSpPr>
        <p:spPr>
          <a:xfrm>
            <a:off x="1267460" y="1690688"/>
            <a:ext cx="9657080" cy="400110"/>
          </a:xfrm>
          <a:prstGeom prst="rect">
            <a:avLst/>
          </a:prstGeom>
          <a:noFill/>
        </p:spPr>
        <p:txBody>
          <a:bodyPr wrap="square" rtlCol="0">
            <a:spAutoFit/>
          </a:bodyPr>
          <a:lstStyle/>
          <a:p>
            <a:r>
              <a:rPr lang="en-US" sz="2000" b="1" dirty="0">
                <a:solidFill>
                  <a:schemeClr val="bg1">
                    <a:lumMod val="50000"/>
                  </a:schemeClr>
                </a:solidFill>
              </a:rPr>
              <a:t>Q1. What seems to be the key drivers of customer churn?</a:t>
            </a:r>
            <a:endParaRPr lang="en-IN" b="1" dirty="0"/>
          </a:p>
        </p:txBody>
      </p:sp>
      <p:graphicFrame>
        <p:nvGraphicFramePr>
          <p:cNvPr id="5" name="Chart 4">
            <a:extLst>
              <a:ext uri="{FF2B5EF4-FFF2-40B4-BE49-F238E27FC236}">
                <a16:creationId xmlns:a16="http://schemas.microsoft.com/office/drawing/2014/main" id="{495CEFE8-475D-45CB-94F6-27BEB257CBFD}"/>
              </a:ext>
            </a:extLst>
          </p:cNvPr>
          <p:cNvGraphicFramePr>
            <a:graphicFrameLocks/>
          </p:cNvGraphicFramePr>
          <p:nvPr>
            <p:extLst>
              <p:ext uri="{D42A27DB-BD31-4B8C-83A1-F6EECF244321}">
                <p14:modId xmlns:p14="http://schemas.microsoft.com/office/powerpoint/2010/main" val="297335525"/>
              </p:ext>
            </p:extLst>
          </p:nvPr>
        </p:nvGraphicFramePr>
        <p:xfrm>
          <a:off x="1747520" y="2380982"/>
          <a:ext cx="5567680" cy="3674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260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4C44-2B08-FA0E-025F-71478C1E64C8}"/>
              </a:ext>
            </a:extLst>
          </p:cNvPr>
          <p:cNvSpPr>
            <a:spLocks noGrp="1"/>
          </p:cNvSpPr>
          <p:nvPr>
            <p:ph type="title"/>
          </p:nvPr>
        </p:nvSpPr>
        <p:spPr/>
        <p:txBody>
          <a:bodyPr/>
          <a:lstStyle/>
          <a:p>
            <a:r>
              <a:rPr lang="en-US" sz="3600" dirty="0">
                <a:latin typeface="+mn-lt"/>
              </a:rPr>
              <a:t>Recommended Analysis</a:t>
            </a:r>
            <a:endParaRPr lang="en-IN" dirty="0"/>
          </a:p>
        </p:txBody>
      </p:sp>
      <p:sp>
        <p:nvSpPr>
          <p:cNvPr id="3" name="Slide Number Placeholder 2">
            <a:extLst>
              <a:ext uri="{FF2B5EF4-FFF2-40B4-BE49-F238E27FC236}">
                <a16:creationId xmlns:a16="http://schemas.microsoft.com/office/drawing/2014/main" id="{64132395-96F8-7B70-FA69-6289BC09E553}"/>
              </a:ext>
            </a:extLst>
          </p:cNvPr>
          <p:cNvSpPr>
            <a:spLocks noGrp="1"/>
          </p:cNvSpPr>
          <p:nvPr>
            <p:ph type="sldNum" sz="quarter" idx="12"/>
          </p:nvPr>
        </p:nvSpPr>
        <p:spPr/>
        <p:txBody>
          <a:bodyPr/>
          <a:lstStyle/>
          <a:p>
            <a:fld id="{B4E73946-9152-2148-B286-BEF1B04A8193}" type="slidenum">
              <a:rPr lang="en-US" smtClean="0"/>
              <a:t>7</a:t>
            </a:fld>
            <a:endParaRPr lang="en-US"/>
          </a:p>
        </p:txBody>
      </p:sp>
      <p:sp>
        <p:nvSpPr>
          <p:cNvPr id="4" name="TextBox 3">
            <a:extLst>
              <a:ext uri="{FF2B5EF4-FFF2-40B4-BE49-F238E27FC236}">
                <a16:creationId xmlns:a16="http://schemas.microsoft.com/office/drawing/2014/main" id="{EC58901D-C7F2-E08D-70DB-5FE96A6CCAF0}"/>
              </a:ext>
            </a:extLst>
          </p:cNvPr>
          <p:cNvSpPr txBox="1"/>
          <p:nvPr/>
        </p:nvSpPr>
        <p:spPr>
          <a:xfrm>
            <a:off x="936113" y="1396047"/>
            <a:ext cx="9657080" cy="984885"/>
          </a:xfrm>
          <a:prstGeom prst="rect">
            <a:avLst/>
          </a:prstGeom>
          <a:noFill/>
        </p:spPr>
        <p:txBody>
          <a:bodyPr wrap="square" rtlCol="0">
            <a:spAutoFit/>
          </a:bodyPr>
          <a:lstStyle/>
          <a:p>
            <a:pPr rtl="0">
              <a:spcBef>
                <a:spcPts val="0"/>
              </a:spcBef>
              <a:spcAft>
                <a:spcPts val="0"/>
              </a:spcAft>
            </a:pPr>
            <a:r>
              <a:rPr lang="en-US" sz="2000" b="1" dirty="0">
                <a:solidFill>
                  <a:schemeClr val="bg1">
                    <a:lumMod val="50000"/>
                  </a:schemeClr>
                </a:solidFill>
              </a:rPr>
              <a:t>Q2. Is the company losing high-value customers? If so, how can they retain them?</a:t>
            </a:r>
            <a:endParaRPr lang="en-US" sz="2000" b="1" dirty="0">
              <a:effectLst/>
            </a:endParaRPr>
          </a:p>
          <a:p>
            <a:br>
              <a:rPr lang="en-US" sz="2000" b="1" dirty="0"/>
            </a:br>
            <a:endParaRPr lang="en-IN" b="1" dirty="0"/>
          </a:p>
        </p:txBody>
      </p:sp>
      <p:sp>
        <p:nvSpPr>
          <p:cNvPr id="5" name="TextBox 4">
            <a:extLst>
              <a:ext uri="{FF2B5EF4-FFF2-40B4-BE49-F238E27FC236}">
                <a16:creationId xmlns:a16="http://schemas.microsoft.com/office/drawing/2014/main" id="{C920C6D5-0391-BFAD-25C4-9203B156E697}"/>
              </a:ext>
            </a:extLst>
          </p:cNvPr>
          <p:cNvSpPr txBox="1"/>
          <p:nvPr/>
        </p:nvSpPr>
        <p:spPr>
          <a:xfrm>
            <a:off x="1026160" y="1888490"/>
            <a:ext cx="9103360" cy="3447098"/>
          </a:xfrm>
          <a:prstGeom prst="rect">
            <a:avLst/>
          </a:prstGeom>
          <a:noFill/>
        </p:spPr>
        <p:txBody>
          <a:bodyPr wrap="square" rtlCol="0">
            <a:spAutoFit/>
          </a:bodyPr>
          <a:lstStyle/>
          <a:p>
            <a:pPr marL="342900" indent="-342900" rtl="0">
              <a:spcBef>
                <a:spcPts val="1200"/>
              </a:spcBef>
              <a:spcAft>
                <a:spcPts val="0"/>
              </a:spcAft>
              <a:buFont typeface="Wingdings" panose="05000000000000000000" pitchFamily="2" charset="2"/>
              <a:buChar char="§"/>
            </a:pPr>
            <a:r>
              <a:rPr lang="en-US" sz="2000" dirty="0">
                <a:solidFill>
                  <a:schemeClr val="bg1">
                    <a:lumMod val="50000"/>
                  </a:schemeClr>
                </a:solidFill>
              </a:rPr>
              <a:t>Match Competitor Offers:</a:t>
            </a:r>
            <a:br>
              <a:rPr lang="en-US" sz="1600" dirty="0"/>
            </a:br>
            <a:r>
              <a:rPr lang="en-US" sz="1600" dirty="0"/>
              <a:t>Provide better devices, pricing, and data limits to attract high-value customers</a:t>
            </a:r>
            <a:r>
              <a:rPr lang="en-US" sz="1800" b="0" i="0" u="none" strike="noStrike" dirty="0">
                <a:solidFill>
                  <a:srgbClr val="000000"/>
                </a:solidFill>
                <a:effectLst/>
              </a:rPr>
              <a:t>.</a:t>
            </a:r>
            <a:endParaRPr lang="en-US" b="0" dirty="0">
              <a:effectLst/>
            </a:endParaRPr>
          </a:p>
          <a:p>
            <a:pPr marL="342900" indent="-342900" rtl="0">
              <a:spcBef>
                <a:spcPts val="1200"/>
              </a:spcBef>
              <a:spcAft>
                <a:spcPts val="0"/>
              </a:spcAft>
              <a:buFont typeface="Wingdings" panose="05000000000000000000" pitchFamily="2" charset="2"/>
              <a:buChar char="§"/>
            </a:pPr>
            <a:r>
              <a:rPr lang="en-US" sz="2000" dirty="0">
                <a:solidFill>
                  <a:schemeClr val="bg1">
                    <a:lumMod val="50000"/>
                  </a:schemeClr>
                </a:solidFill>
              </a:rPr>
              <a:t>Improve Customer Service:</a:t>
            </a:r>
            <a:br>
              <a:rPr lang="en-US" sz="18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rPr>
              <a:t>Train support teams and assign account managers for personalized care</a:t>
            </a:r>
            <a:r>
              <a:rPr lang="en-US" sz="1800" b="0" i="0" u="none" strike="noStrike" dirty="0">
                <a:solidFill>
                  <a:srgbClr val="000000"/>
                </a:solidFill>
                <a:effectLst/>
                <a:latin typeface="Arial" panose="020B0604020202020204" pitchFamily="34" charset="0"/>
              </a:rPr>
              <a:t>.</a:t>
            </a:r>
            <a:endParaRPr lang="en-US" b="0" dirty="0">
              <a:effectLst/>
            </a:endParaRPr>
          </a:p>
          <a:p>
            <a:pPr marL="342900" indent="-342900" rtl="0">
              <a:spcBef>
                <a:spcPts val="1200"/>
              </a:spcBef>
              <a:spcAft>
                <a:spcPts val="0"/>
              </a:spcAft>
              <a:buFont typeface="Wingdings" panose="05000000000000000000" pitchFamily="2" charset="2"/>
              <a:buChar char="§"/>
            </a:pPr>
            <a:r>
              <a:rPr lang="en-US" sz="2000" dirty="0">
                <a:solidFill>
                  <a:schemeClr val="bg1">
                    <a:lumMod val="50000"/>
                  </a:schemeClr>
                </a:solidFill>
              </a:rPr>
              <a:t>Loyalty Programs:</a:t>
            </a:r>
            <a:br>
              <a:rPr lang="en-US" sz="18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rPr>
              <a:t>Offer exclusive deals and early upgrades to reward loyal customers.</a:t>
            </a:r>
            <a:endParaRPr lang="en-US" b="0" dirty="0">
              <a:effectLst/>
            </a:endParaRPr>
          </a:p>
          <a:p>
            <a:pPr marL="342900" indent="-342900" rtl="0">
              <a:spcBef>
                <a:spcPts val="1200"/>
              </a:spcBef>
              <a:spcAft>
                <a:spcPts val="0"/>
              </a:spcAft>
              <a:buFont typeface="Wingdings" panose="05000000000000000000" pitchFamily="2" charset="2"/>
              <a:buChar char="§"/>
            </a:pPr>
            <a:r>
              <a:rPr lang="en-US" sz="2000" dirty="0">
                <a:solidFill>
                  <a:schemeClr val="bg1">
                    <a:lumMod val="50000"/>
                  </a:schemeClr>
                </a:solidFill>
              </a:rPr>
              <a:t>Enhance Product Quality:</a:t>
            </a:r>
            <a:br>
              <a:rPr lang="en-US" sz="2000" dirty="0">
                <a:solidFill>
                  <a:schemeClr val="bg1">
                    <a:lumMod val="50000"/>
                  </a:schemeClr>
                </a:solidFill>
              </a:rPr>
            </a:br>
            <a:r>
              <a:rPr lang="en-US" sz="1600" b="0" i="0" u="none" strike="noStrike" dirty="0">
                <a:solidFill>
                  <a:srgbClr val="000000"/>
                </a:solidFill>
                <a:effectLst/>
              </a:rPr>
              <a:t>Boost network reliability and product performance to reduce issues</a:t>
            </a:r>
            <a:r>
              <a:rPr lang="en-US" sz="1800" b="0" i="0" u="none" strike="noStrike" dirty="0">
                <a:solidFill>
                  <a:srgbClr val="000000"/>
                </a:solidFill>
                <a:effectLst/>
                <a:latin typeface="Arial" panose="020B0604020202020204" pitchFamily="34" charset="0"/>
              </a:rPr>
              <a:t>.</a:t>
            </a:r>
            <a:endParaRPr lang="en-US" b="0" dirty="0">
              <a:effectLst/>
            </a:endParaRPr>
          </a:p>
          <a:p>
            <a:pPr marL="342900" indent="-342900">
              <a:buFont typeface="Wingdings" panose="05000000000000000000" pitchFamily="2" charset="2"/>
              <a:buChar char="§"/>
            </a:pPr>
            <a:r>
              <a:rPr lang="en-US" sz="2000" dirty="0">
                <a:solidFill>
                  <a:schemeClr val="bg1">
                    <a:lumMod val="50000"/>
                  </a:schemeClr>
                </a:solidFill>
              </a:rPr>
              <a:t>Flexible Pricing:</a:t>
            </a:r>
            <a:br>
              <a:rPr lang="en-US" sz="18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rPr>
              <a:t>Offer tiered pricing to suit different customer budgets</a:t>
            </a:r>
            <a:endParaRPr lang="en-IN" dirty="0"/>
          </a:p>
        </p:txBody>
      </p:sp>
    </p:spTree>
    <p:extLst>
      <p:ext uri="{BB962C8B-B14F-4D97-AF65-F5344CB8AC3E}">
        <p14:creationId xmlns:p14="http://schemas.microsoft.com/office/powerpoint/2010/main" val="21821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C911-59A9-1A05-6072-163CA479DFF9}"/>
              </a:ext>
            </a:extLst>
          </p:cNvPr>
          <p:cNvSpPr>
            <a:spLocks noGrp="1"/>
          </p:cNvSpPr>
          <p:nvPr>
            <p:ph type="title"/>
          </p:nvPr>
        </p:nvSpPr>
        <p:spPr/>
        <p:txBody>
          <a:bodyPr/>
          <a:lstStyle/>
          <a:p>
            <a:r>
              <a:rPr lang="en-US" sz="3200" dirty="0">
                <a:latin typeface="+mn-lt"/>
              </a:rPr>
              <a:t>Recommended Analysis</a:t>
            </a:r>
            <a:endParaRPr lang="en-IN" dirty="0"/>
          </a:p>
        </p:txBody>
      </p:sp>
      <p:sp>
        <p:nvSpPr>
          <p:cNvPr id="3" name="Slide Number Placeholder 2">
            <a:extLst>
              <a:ext uri="{FF2B5EF4-FFF2-40B4-BE49-F238E27FC236}">
                <a16:creationId xmlns:a16="http://schemas.microsoft.com/office/drawing/2014/main" id="{2C3C8A10-5869-BEFB-6D23-B107AC10AF9B}"/>
              </a:ext>
            </a:extLst>
          </p:cNvPr>
          <p:cNvSpPr>
            <a:spLocks noGrp="1"/>
          </p:cNvSpPr>
          <p:nvPr>
            <p:ph type="sldNum" sz="quarter" idx="12"/>
          </p:nvPr>
        </p:nvSpPr>
        <p:spPr/>
        <p:txBody>
          <a:bodyPr/>
          <a:lstStyle/>
          <a:p>
            <a:fld id="{B4E73946-9152-2148-B286-BEF1B04A8193}" type="slidenum">
              <a:rPr lang="en-US" smtClean="0"/>
              <a:t>8</a:t>
            </a:fld>
            <a:endParaRPr lang="en-US"/>
          </a:p>
        </p:txBody>
      </p:sp>
      <p:sp>
        <p:nvSpPr>
          <p:cNvPr id="4" name="TextBox 3">
            <a:extLst>
              <a:ext uri="{FF2B5EF4-FFF2-40B4-BE49-F238E27FC236}">
                <a16:creationId xmlns:a16="http://schemas.microsoft.com/office/drawing/2014/main" id="{2A405F09-51DB-649C-D6CE-11FBAD42EBC3}"/>
              </a:ext>
            </a:extLst>
          </p:cNvPr>
          <p:cNvSpPr txBox="1"/>
          <p:nvPr/>
        </p:nvSpPr>
        <p:spPr>
          <a:xfrm>
            <a:off x="1267460" y="1690688"/>
            <a:ext cx="9657080" cy="400110"/>
          </a:xfrm>
          <a:prstGeom prst="rect">
            <a:avLst/>
          </a:prstGeom>
          <a:noFill/>
        </p:spPr>
        <p:txBody>
          <a:bodyPr wrap="square" rtlCol="0">
            <a:spAutoFit/>
          </a:bodyPr>
          <a:lstStyle/>
          <a:p>
            <a:r>
              <a:rPr lang="en-US" sz="2000" b="1" dirty="0">
                <a:solidFill>
                  <a:schemeClr val="bg1">
                    <a:lumMod val="50000"/>
                  </a:schemeClr>
                </a:solidFill>
              </a:rPr>
              <a:t>Q3.</a:t>
            </a:r>
            <a:r>
              <a:rPr lang="en-US" sz="1800" b="1" i="0" u="none" strike="noStrike" dirty="0">
                <a:solidFill>
                  <a:srgbClr val="067596"/>
                </a:solidFill>
                <a:effectLst/>
                <a:latin typeface="Ubuntu" panose="020B0504030602030204" pitchFamily="34" charset="0"/>
              </a:rPr>
              <a:t> </a:t>
            </a:r>
            <a:r>
              <a:rPr lang="en-US" sz="2000" b="1" dirty="0">
                <a:solidFill>
                  <a:schemeClr val="bg1">
                    <a:lumMod val="50000"/>
                  </a:schemeClr>
                </a:solidFill>
              </a:rPr>
              <a:t>Out of the 3 customer statuses, stayed, churned, and joined, which has the highest %?</a:t>
            </a:r>
            <a:endParaRPr lang="en-IN" b="1" dirty="0"/>
          </a:p>
        </p:txBody>
      </p:sp>
      <p:graphicFrame>
        <p:nvGraphicFramePr>
          <p:cNvPr id="5" name="Chart 4">
            <a:extLst>
              <a:ext uri="{FF2B5EF4-FFF2-40B4-BE49-F238E27FC236}">
                <a16:creationId xmlns:a16="http://schemas.microsoft.com/office/drawing/2014/main" id="{FC3DA8B3-F10C-4263-8400-FB48C3B9FD2B}"/>
              </a:ext>
            </a:extLst>
          </p:cNvPr>
          <p:cNvGraphicFramePr>
            <a:graphicFrameLocks/>
          </p:cNvGraphicFramePr>
          <p:nvPr>
            <p:extLst>
              <p:ext uri="{D42A27DB-BD31-4B8C-83A1-F6EECF244321}">
                <p14:modId xmlns:p14="http://schemas.microsoft.com/office/powerpoint/2010/main" val="2729151917"/>
              </p:ext>
            </p:extLst>
          </p:nvPr>
        </p:nvGraphicFramePr>
        <p:xfrm>
          <a:off x="894025" y="2573969"/>
          <a:ext cx="5201975" cy="3041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82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E8C4-A056-D479-98C1-F10BDCA95A6C}"/>
              </a:ext>
            </a:extLst>
          </p:cNvPr>
          <p:cNvSpPr>
            <a:spLocks noGrp="1"/>
          </p:cNvSpPr>
          <p:nvPr>
            <p:ph type="title"/>
          </p:nvPr>
        </p:nvSpPr>
        <p:spPr/>
        <p:txBody>
          <a:bodyPr/>
          <a:lstStyle/>
          <a:p>
            <a:r>
              <a:rPr lang="en-US" sz="3600" dirty="0">
                <a:latin typeface="+mn-lt"/>
              </a:rPr>
              <a:t>Recommended Analysis</a:t>
            </a:r>
            <a:endParaRPr lang="en-IN" dirty="0"/>
          </a:p>
        </p:txBody>
      </p:sp>
      <p:sp>
        <p:nvSpPr>
          <p:cNvPr id="3" name="Slide Number Placeholder 2">
            <a:extLst>
              <a:ext uri="{FF2B5EF4-FFF2-40B4-BE49-F238E27FC236}">
                <a16:creationId xmlns:a16="http://schemas.microsoft.com/office/drawing/2014/main" id="{B19C9216-049F-FE5D-360E-59E841970DCC}"/>
              </a:ext>
            </a:extLst>
          </p:cNvPr>
          <p:cNvSpPr>
            <a:spLocks noGrp="1"/>
          </p:cNvSpPr>
          <p:nvPr>
            <p:ph type="sldNum" sz="quarter" idx="12"/>
          </p:nvPr>
        </p:nvSpPr>
        <p:spPr/>
        <p:txBody>
          <a:bodyPr/>
          <a:lstStyle/>
          <a:p>
            <a:fld id="{B4E73946-9152-2148-B286-BEF1B04A8193}" type="slidenum">
              <a:rPr lang="en-US" smtClean="0"/>
              <a:t>9</a:t>
            </a:fld>
            <a:endParaRPr lang="en-US"/>
          </a:p>
        </p:txBody>
      </p:sp>
      <p:sp>
        <p:nvSpPr>
          <p:cNvPr id="5" name="TextBox 4">
            <a:extLst>
              <a:ext uri="{FF2B5EF4-FFF2-40B4-BE49-F238E27FC236}">
                <a16:creationId xmlns:a16="http://schemas.microsoft.com/office/drawing/2014/main" id="{FEA0A9E8-FC90-F1F2-B507-731AA91E1370}"/>
              </a:ext>
            </a:extLst>
          </p:cNvPr>
          <p:cNvSpPr txBox="1"/>
          <p:nvPr/>
        </p:nvSpPr>
        <p:spPr>
          <a:xfrm>
            <a:off x="665921" y="1690688"/>
            <a:ext cx="9929192" cy="400110"/>
          </a:xfrm>
          <a:prstGeom prst="rect">
            <a:avLst/>
          </a:prstGeom>
          <a:noFill/>
        </p:spPr>
        <p:txBody>
          <a:bodyPr wrap="square" rtlCol="0">
            <a:spAutoFit/>
          </a:bodyPr>
          <a:lstStyle/>
          <a:p>
            <a:r>
              <a:rPr lang="en-US" sz="2000" b="1" dirty="0">
                <a:solidFill>
                  <a:schemeClr val="bg1">
                    <a:lumMod val="50000"/>
                  </a:schemeClr>
                </a:solidFill>
              </a:rPr>
              <a:t>Q4. What payment method was preferred by churned users?</a:t>
            </a:r>
            <a:endParaRPr lang="en-IN" b="1" dirty="0"/>
          </a:p>
        </p:txBody>
      </p:sp>
      <p:graphicFrame>
        <p:nvGraphicFramePr>
          <p:cNvPr id="6" name="Chart 5">
            <a:extLst>
              <a:ext uri="{FF2B5EF4-FFF2-40B4-BE49-F238E27FC236}">
                <a16:creationId xmlns:a16="http://schemas.microsoft.com/office/drawing/2014/main" id="{D685560F-9702-4492-AB7B-D7FC306D88D7}"/>
              </a:ext>
            </a:extLst>
          </p:cNvPr>
          <p:cNvGraphicFramePr>
            <a:graphicFrameLocks/>
          </p:cNvGraphicFramePr>
          <p:nvPr>
            <p:extLst>
              <p:ext uri="{D42A27DB-BD31-4B8C-83A1-F6EECF244321}">
                <p14:modId xmlns:p14="http://schemas.microsoft.com/office/powerpoint/2010/main" val="223034486"/>
              </p:ext>
            </p:extLst>
          </p:nvPr>
        </p:nvGraphicFramePr>
        <p:xfrm>
          <a:off x="1058517" y="2594005"/>
          <a:ext cx="5372100" cy="31407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060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7D204E-D306-45D3-AC68-CC408E6AC2A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525</TotalTime>
  <Words>869</Words>
  <Application>Microsoft Office PowerPoint</Application>
  <PresentationFormat>Widescreen</PresentationFormat>
  <Paragraphs>110</Paragraphs>
  <Slides>14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-apple-system</vt:lpstr>
      <vt:lpstr>Arial</vt:lpstr>
      <vt:lpstr>Calibri</vt:lpstr>
      <vt:lpstr>Calibri Light</vt:lpstr>
      <vt:lpstr>Calibri SemiBold</vt:lpstr>
      <vt:lpstr>gg sans</vt:lpstr>
      <vt:lpstr>Ubuntu</vt:lpstr>
      <vt:lpstr>Wingdings</vt:lpstr>
      <vt:lpstr>Office Theme</vt:lpstr>
      <vt:lpstr>Midnight</vt:lpstr>
      <vt:lpstr>Telecom Customer Churn Analysis</vt:lpstr>
      <vt:lpstr>Background Overview</vt:lpstr>
      <vt:lpstr>Project Scope</vt:lpstr>
      <vt:lpstr>Data Cleaning Process</vt:lpstr>
      <vt:lpstr>Goals &amp; KPIs</vt:lpstr>
      <vt:lpstr>Recommended Analysis</vt:lpstr>
      <vt:lpstr>Recommended Analysis</vt:lpstr>
      <vt:lpstr>Recommended Analysis</vt:lpstr>
      <vt:lpstr>Recommended Analysis</vt:lpstr>
      <vt:lpstr>Recommended Analysis</vt:lpstr>
      <vt:lpstr>PowerPoint Presentation</vt:lpstr>
      <vt:lpstr>PowerPoint Presentation</vt:lpstr>
      <vt:lpstr>Retention Strategies</vt:lpstr>
      <vt:lpstr>PowerPoint Presentation</vt:lpstr>
    </vt:vector>
  </TitlesOfParts>
  <Company>asdfgh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ujjwal thakur</dc:creator>
  <cp:lastModifiedBy>ujjwal thakur</cp:lastModifiedBy>
  <cp:revision>5</cp:revision>
  <dcterms:created xsi:type="dcterms:W3CDTF">2024-10-07T04:33:31Z</dcterms:created>
  <dcterms:modified xsi:type="dcterms:W3CDTF">2024-10-11T08:22:36Z</dcterms:modified>
</cp:coreProperties>
</file>