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2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60" r:id="rId6"/>
    <p:sldId id="257" r:id="rId7"/>
    <p:sldId id="280" r:id="rId8"/>
    <p:sldId id="261" r:id="rId9"/>
    <p:sldId id="262" r:id="rId10"/>
    <p:sldId id="263" r:id="rId11"/>
    <p:sldId id="258" r:id="rId12"/>
    <p:sldId id="264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7" r:id="rId24"/>
    <p:sldId id="282" r:id="rId25"/>
    <p:sldId id="281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74189" autoAdjust="0"/>
  </p:normalViewPr>
  <p:slideViewPr>
    <p:cSldViewPr snapToGrid="0" snapToObjects="1" showGuides="1">
      <p:cViewPr>
        <p:scale>
          <a:sx n="63" d="100"/>
          <a:sy n="63" d="100"/>
        </p:scale>
        <p:origin x="676" y="-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1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90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6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Module%205%20Dashboard%202.pdf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3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48.xml"/><Relationship Id="rId3" Type="http://schemas.openxmlformats.org/officeDocument/2006/relationships/customXml" Target="../ink/ink41.xml"/><Relationship Id="rId7" Type="http://schemas.openxmlformats.org/officeDocument/2006/relationships/customXml" Target="../ink/ink44.xml"/><Relationship Id="rId12" Type="http://schemas.openxmlformats.org/officeDocument/2006/relationships/customXml" Target="../ink/ink4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3.xml"/><Relationship Id="rId11" Type="http://schemas.openxmlformats.org/officeDocument/2006/relationships/customXml" Target="../ink/ink46.xml"/><Relationship Id="rId5" Type="http://schemas.openxmlformats.org/officeDocument/2006/relationships/customXml" Target="../ink/ink42.xml"/><Relationship Id="rId15" Type="http://schemas.openxmlformats.org/officeDocument/2006/relationships/customXml" Target="../ink/ink50.xml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customXml" Target="../ink/ink45.xml"/><Relationship Id="rId14" Type="http://schemas.openxmlformats.org/officeDocument/2006/relationships/customXml" Target="../ink/ink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998937"/>
            <a:ext cx="5087262" cy="222367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Coursera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dirty="0">
                <a:solidFill>
                  <a:srgbClr val="0E659B"/>
                </a:solidFill>
              </a:rPr>
              <a:t>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222608"/>
            <a:ext cx="5181600" cy="1325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Obianauju Udeh</a:t>
            </a:r>
          </a:p>
          <a:p>
            <a:pPr marL="0" indent="0">
              <a:buNone/>
            </a:pPr>
            <a:r>
              <a:rPr lang="en-US" dirty="0"/>
              <a:t>Aug 24</a:t>
            </a:r>
            <a:r>
              <a:rPr lang="en-US" baseline="30000" dirty="0"/>
              <a:t>rd</a:t>
            </a:r>
            <a:r>
              <a:rPr lang="en-US" dirty="0"/>
              <a:t>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638458-C90F-8A05-25A9-002F54CD4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3" y="2228850"/>
            <a:ext cx="4865547" cy="3670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5CAA4A-76EB-A99E-64FA-75694D2DE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217" y="2131586"/>
            <a:ext cx="5480968" cy="376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Though MySQL, PostgreSQL and MongoDB seems to suffer decline in preference, </a:t>
            </a:r>
          </a:p>
          <a:p>
            <a:r>
              <a:rPr lang="en-US" dirty="0"/>
              <a:t>they still maintain a staggering lead in </a:t>
            </a:r>
            <a:r>
              <a:rPr lang="en-US" dirty="0" err="1"/>
              <a:t>preferrerence</a:t>
            </a:r>
            <a:endParaRPr lang="en-US" dirty="0"/>
          </a:p>
          <a:p>
            <a:r>
              <a:rPr lang="en-US" dirty="0"/>
              <a:t>Firebase replaces Oracle on top 10 trends</a:t>
            </a:r>
          </a:p>
          <a:p>
            <a:r>
              <a:rPr lang="en-US" dirty="0" err="1"/>
              <a:t>ProgreSQL</a:t>
            </a:r>
            <a:r>
              <a:rPr lang="en-US" dirty="0"/>
              <a:t> is set to take over </a:t>
            </a:r>
            <a:r>
              <a:rPr lang="en-US" dirty="0" err="1"/>
              <a:t>topspot</a:t>
            </a:r>
            <a:r>
              <a:rPr lang="en-US" dirty="0"/>
              <a:t> from SQL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ProsgraSQL</a:t>
            </a:r>
            <a:r>
              <a:rPr lang="en-US" dirty="0"/>
              <a:t> and MongoDB indicates interest in Speed and open </a:t>
            </a:r>
            <a:r>
              <a:rPr lang="en-US" dirty="0" err="1"/>
              <a:t>sourse</a:t>
            </a:r>
            <a:r>
              <a:rPr lang="en-US" dirty="0"/>
              <a:t> database </a:t>
            </a:r>
            <a:r>
              <a:rPr lang="en-US" dirty="0" err="1"/>
              <a:t>managent</a:t>
            </a:r>
            <a:r>
              <a:rPr lang="en-US" dirty="0"/>
              <a:t> to the traditional ones</a:t>
            </a:r>
          </a:p>
          <a:p>
            <a:r>
              <a:rPr lang="en-US" dirty="0"/>
              <a:t>The decline in overall future database desire indicates a decline of interest in the qualification</a:t>
            </a:r>
          </a:p>
          <a:p>
            <a:r>
              <a:rPr lang="en-US" dirty="0"/>
              <a:t>Continuous decline of interest in this profession can result in absolute shortage of Labor in that field</a:t>
            </a:r>
          </a:p>
          <a:p>
            <a:r>
              <a:rPr lang="en-US" dirty="0"/>
              <a:t>The job needs to be made more attractive to the labor force.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 action="ppaction://hlinkfile"/>
              </a:rPr>
              <a:t>Technology Trends by Time and Demography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algn="l"/>
            <a:r>
              <a:rPr lang="en-US" sz="1600" b="1" i="0" cap="all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OpenSans"/>
              </a:rPr>
              <a:t>https://github.com/Uju047/MProject/blob/main/Module%205%20Dashboard%203.pdf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FA97C-0A4A-BAAA-8507-EDC4758F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5687"/>
            <a:ext cx="10515600" cy="49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809BB7-B5C7-BD72-2D72-75B3872EE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1306286"/>
            <a:ext cx="10622280" cy="5055325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B45B01-D3B4-D776-8599-FE83B9E5E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1600"/>
            <a:ext cx="10515600" cy="4963886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script currently dominates the language skill supply though the drop in future indicates interest in other languages</a:t>
            </a:r>
          </a:p>
          <a:p>
            <a:r>
              <a:rPr lang="en-US" dirty="0"/>
              <a:t>The impending take over from MySQL by </a:t>
            </a:r>
            <a:r>
              <a:rPr lang="en-US" dirty="0" err="1"/>
              <a:t>ProsgreSQL</a:t>
            </a:r>
            <a:r>
              <a:rPr lang="en-US" dirty="0"/>
              <a:t> indicates high need for competent efficiency in data management </a:t>
            </a:r>
          </a:p>
          <a:p>
            <a:r>
              <a:rPr lang="en-US" dirty="0"/>
              <a:t>The demography indicates that there are more skilled men for the job than women.</a:t>
            </a:r>
          </a:p>
          <a:p>
            <a:r>
              <a:rPr lang="en-US" dirty="0"/>
              <a:t>Their seem to be a big shift towards software development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steep competition in </a:t>
            </a:r>
            <a:r>
              <a:rPr lang="en-US" dirty="0" err="1"/>
              <a:t>DataBase</a:t>
            </a:r>
            <a:r>
              <a:rPr lang="en-US" dirty="0"/>
              <a:t> management solutions shows the preference for efficiency in the need to better contend and manage the volume of data constantly generated.</a:t>
            </a:r>
          </a:p>
          <a:p>
            <a:r>
              <a:rPr lang="en-US" dirty="0"/>
              <a:t>The future emergence of GO and Kotlin indicates the need for continuous education as the industry is fast evolving and today’s knowledge will soon turn obsolete.  </a:t>
            </a:r>
          </a:p>
          <a:p>
            <a:r>
              <a:rPr lang="en-US" dirty="0"/>
              <a:t>The consistent preference for Java script and HTML CSS over SQL though other SQL related languages are set to emerge indicates slow lack of interest in data base management.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IT world is by all means highly competitive.</a:t>
            </a:r>
          </a:p>
          <a:p>
            <a:r>
              <a:rPr lang="en-US" dirty="0"/>
              <a:t>Though skills are gathered for better performance in database management, there is consistent lack of interest in it</a:t>
            </a:r>
          </a:p>
          <a:p>
            <a:r>
              <a:rPr lang="en-US" dirty="0"/>
              <a:t>There is more interest in other roles like software engineering probably because it’s more lucrative</a:t>
            </a:r>
          </a:p>
          <a:p>
            <a:r>
              <a:rPr lang="en-US" dirty="0"/>
              <a:t>It can only get better as there are still opportunities to maximize in the industry.</a:t>
            </a:r>
          </a:p>
          <a:p>
            <a:r>
              <a:rPr lang="en-US" dirty="0"/>
              <a:t>There is need to be in constant tune with trends something new comes up every day.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5001" y="1149826"/>
            <a:ext cx="1833879" cy="1833879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CF278A3-10FD-1359-6AEE-DFDEF410D1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367280" y="1421157"/>
            <a:ext cx="8884920" cy="4489530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Recently, survey was carried out in selected region to determine the trend of the IT industry particularly;</a:t>
            </a:r>
          </a:p>
          <a:p>
            <a:pPr lvl="1"/>
            <a:r>
              <a:rPr lang="en-US" sz="1800" dirty="0"/>
              <a:t>Programing languages</a:t>
            </a:r>
          </a:p>
          <a:p>
            <a:pPr lvl="1"/>
            <a:r>
              <a:rPr lang="en-US" sz="1800" dirty="0"/>
              <a:t>Database management, and</a:t>
            </a:r>
          </a:p>
          <a:p>
            <a:pPr lvl="1"/>
            <a:r>
              <a:rPr lang="en-US" sz="1800" dirty="0"/>
              <a:t>Interest in them</a:t>
            </a:r>
          </a:p>
          <a:p>
            <a:r>
              <a:rPr lang="en-US" sz="2200" dirty="0"/>
              <a:t>The impact of these trends in the industry</a:t>
            </a:r>
          </a:p>
          <a:p>
            <a:r>
              <a:rPr lang="en-US" sz="2200" dirty="0"/>
              <a:t>Low interest in the Database management due to other professions within the industry, becoming more attractive was discovered to be the cause of the decline.</a:t>
            </a:r>
          </a:p>
          <a:p>
            <a:r>
              <a:rPr lang="en-US" sz="2200" dirty="0"/>
              <a:t>The job needs to be made attractive to jobseekers once more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ECB5C-EAA8-83C8-7C36-97D06F4AF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2365" y="1364975"/>
            <a:ext cx="10588487" cy="4890052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Education levels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7B0A39-B8B7-BFC9-2310-DADD476FE9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2963" y="1595120"/>
            <a:ext cx="10820837" cy="4307840"/>
          </a:xfrm>
        </p:spPr>
      </p:pic>
    </p:spTree>
    <p:extLst>
      <p:ext uri="{BB962C8B-B14F-4D97-AF65-F5344CB8AC3E}">
        <p14:creationId xmlns:p14="http://schemas.microsoft.com/office/powerpoint/2010/main" val="679635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6935D-A762-2D10-51DE-A7384725DBB8}"/>
              </a:ext>
            </a:extLst>
          </p:cNvPr>
          <p:cNvSpPr txBox="1"/>
          <p:nvPr/>
        </p:nvSpPr>
        <p:spPr>
          <a:xfrm>
            <a:off x="4214191" y="2853974"/>
            <a:ext cx="442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de-DE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9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 err="1"/>
              <a:t>Inroduction</a:t>
            </a:r>
            <a:endParaRPr lang="en-US" sz="2200" dirty="0"/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Programing language trends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Programing language trends – Findings &amp; implications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Data Base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Data Base trends – Findings &amp; implications </a:t>
            </a:r>
          </a:p>
          <a:p>
            <a:r>
              <a:rPr lang="en-US" sz="2200" dirty="0"/>
              <a:t>Dashboards</a:t>
            </a:r>
          </a:p>
          <a:p>
            <a:pPr lvl="1"/>
            <a:r>
              <a:rPr lang="en-US" sz="1800" dirty="0"/>
              <a:t>Current Technology trends</a:t>
            </a:r>
          </a:p>
          <a:p>
            <a:pPr lvl="1"/>
            <a:r>
              <a:rPr lang="en-US" sz="1800" dirty="0"/>
              <a:t>Future Technology trends</a:t>
            </a:r>
          </a:p>
          <a:p>
            <a:pPr lvl="1"/>
            <a:r>
              <a:rPr lang="en-US" sz="1800" dirty="0"/>
              <a:t>Demography</a:t>
            </a:r>
            <a:endParaRPr lang="en-US" sz="1400" dirty="0"/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Overall 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  <a:p>
            <a:r>
              <a:rPr lang="en-US" sz="2200" dirty="0"/>
              <a:t>Job postings</a:t>
            </a:r>
          </a:p>
          <a:p>
            <a:r>
              <a:rPr lang="en-US" sz="2200" dirty="0"/>
              <a:t>Popular languages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07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 live now in a data driven world little wonder IT has taken center stage of professions globally</a:t>
            </a:r>
          </a:p>
          <a:p>
            <a:r>
              <a:rPr lang="en-US" sz="2200" dirty="0"/>
              <a:t>Our constant use of data birthed the need for skills to enable management of these data.</a:t>
            </a:r>
          </a:p>
          <a:p>
            <a:r>
              <a:rPr lang="en-US" sz="2200" dirty="0"/>
              <a:t>Every data generated must be stored somewhere like a library for easy retrieval and in the world of data, it is called a data lake.</a:t>
            </a:r>
          </a:p>
          <a:p>
            <a:r>
              <a:rPr lang="en-US" sz="2200" dirty="0"/>
              <a:t>A data lake or data base needs an administrator to make this easy retrieval process possible and the essential language skill needed for this is SQL</a:t>
            </a:r>
          </a:p>
          <a:p>
            <a:r>
              <a:rPr lang="en-US" sz="2200" dirty="0"/>
              <a:t>By the end of this presentation, you will understand in detail the trend of level of interest in;</a:t>
            </a:r>
          </a:p>
          <a:p>
            <a:pPr lvl="1"/>
            <a:r>
              <a:rPr lang="en-US" sz="1800" dirty="0"/>
              <a:t>Database trends and</a:t>
            </a:r>
          </a:p>
          <a:p>
            <a:pPr lvl="1"/>
            <a:r>
              <a:rPr lang="en-US" sz="1800" dirty="0"/>
              <a:t>Language trends</a:t>
            </a:r>
          </a:p>
          <a:p>
            <a:r>
              <a:rPr lang="en-US" sz="2200" dirty="0"/>
              <a:t>And why</a:t>
            </a:r>
          </a:p>
          <a:p>
            <a:r>
              <a:rPr lang="en-US" sz="2200" dirty="0"/>
              <a:t>This survey is intended for student who have the intention to join the IT industry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b="1" dirty="0"/>
              <a:t>Data Collection</a:t>
            </a:r>
            <a:r>
              <a:rPr lang="en-US" sz="2200" dirty="0"/>
              <a:t>: The data used for this analysis was sourced from trusted sites on the internet and they include in no particular order; Surveys by technologies and demography, customer demography and sales, customer relationship management</a:t>
            </a:r>
          </a:p>
          <a:p>
            <a:r>
              <a:rPr lang="en-US" sz="2200" b="1" dirty="0"/>
              <a:t>Data wrangling</a:t>
            </a:r>
            <a:r>
              <a:rPr lang="en-US" sz="2200" dirty="0"/>
              <a:t>: only relevant data was used for the project as due diligence was applied to cleaning and preparation of the data</a:t>
            </a:r>
          </a:p>
          <a:p>
            <a:r>
              <a:rPr lang="en-US" sz="2200" b="1" dirty="0"/>
              <a:t>Tools used include:</a:t>
            </a:r>
          </a:p>
          <a:p>
            <a:pPr lvl="1"/>
            <a:r>
              <a:rPr lang="en-US" sz="1800" dirty="0"/>
              <a:t>python</a:t>
            </a:r>
          </a:p>
          <a:p>
            <a:pPr lvl="1"/>
            <a:r>
              <a:rPr lang="en-US" sz="1800" dirty="0"/>
              <a:t>APIs</a:t>
            </a:r>
          </a:p>
          <a:p>
            <a:pPr lvl="1"/>
            <a:r>
              <a:rPr lang="en-US" sz="1800" dirty="0"/>
              <a:t>IBM </a:t>
            </a:r>
            <a:r>
              <a:rPr lang="en-US" sz="1800" dirty="0" err="1"/>
              <a:t>cognos</a:t>
            </a:r>
            <a:r>
              <a:rPr lang="en-US" sz="1800" dirty="0"/>
              <a:t>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83536-14DE-6052-61BE-622FB31A9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247637"/>
            <a:ext cx="5240200" cy="3808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75F5C5-B28D-0C7D-8D48-4F140F514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2247637"/>
            <a:ext cx="5181600" cy="38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script remains top trending language</a:t>
            </a:r>
          </a:p>
          <a:p>
            <a:r>
              <a:rPr lang="en-US" dirty="0"/>
              <a:t>Though the abovementioned language maintain top spot, there is a general decrease of total count in the languages in the future</a:t>
            </a:r>
          </a:p>
          <a:p>
            <a:r>
              <a:rPr lang="en-US" dirty="0"/>
              <a:t>Type script replaces Bash/shell/ power shell in the top 5 spot</a:t>
            </a:r>
          </a:p>
          <a:p>
            <a:r>
              <a:rPr lang="en-US" dirty="0"/>
              <a:t>Kotlin and GO joins the top 10 list to replace PHP and C++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general drop of counts in the top three courses indicates gradual loss of popularity</a:t>
            </a:r>
          </a:p>
          <a:p>
            <a:r>
              <a:rPr lang="en-US" dirty="0"/>
              <a:t>Java maintains popularity among desired languages</a:t>
            </a:r>
          </a:p>
          <a:p>
            <a:r>
              <a:rPr lang="en-US" dirty="0"/>
              <a:t>There seems to be interest in learning multiple languages</a:t>
            </a:r>
          </a:p>
          <a:p>
            <a:r>
              <a:rPr lang="en-US" dirty="0"/>
              <a:t>For the management of already but still growing data, this improvement will enhance speed and efficiency in the job role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schemas.microsoft.com/office/2006/documentManagement/types"/>
    <ds:schemaRef ds:uri="http://www.w3.org/XML/1998/namespace"/>
    <ds:schemaRef ds:uri="f80a141d-92ca-4d3d-9308-f7e7b1d44ce8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Microsoft Office PowerPoint</Application>
  <PresentationFormat>Widescreen</PresentationFormat>
  <Paragraphs>132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Helv</vt:lpstr>
      <vt:lpstr>IBM Plex Mono SemiBold</vt:lpstr>
      <vt:lpstr>IBM Plex Mono Text</vt:lpstr>
      <vt:lpstr>OpenSans</vt:lpstr>
      <vt:lpstr>Wingdings</vt:lpstr>
      <vt:lpstr>SLIDE_TEMPLATE_skill_network</vt:lpstr>
      <vt:lpstr>Coursera Capstone project</vt:lpstr>
      <vt:lpstr>EXECUTIVE SUMMARY</vt:lpstr>
      <vt:lpstr>OUTLINE</vt:lpstr>
      <vt:lpstr>Table of contents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trend</vt:lpstr>
      <vt:lpstr>Future Technology Trend</vt:lpstr>
      <vt:lpstr>Demography</vt:lpstr>
      <vt:lpstr>DISCUSSION</vt:lpstr>
      <vt:lpstr>OVERALL FINDINGS &amp; IMPLICATIONS</vt:lpstr>
      <vt:lpstr>CONCLUSION</vt:lpstr>
      <vt:lpstr>APPENDIX</vt:lpstr>
      <vt:lpstr>POPULAR LANGUAGES</vt:lpstr>
      <vt:lpstr>Education levels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Obianauju Udeh</cp:lastModifiedBy>
  <cp:revision>32</cp:revision>
  <dcterms:created xsi:type="dcterms:W3CDTF">2020-10-28T18:29:43Z</dcterms:created>
  <dcterms:modified xsi:type="dcterms:W3CDTF">2024-08-24T22:21:39Z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2024-08-23T16:40:42Z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fd673f15-58a3-4044-a20f-bf2a54989981</vt:lpwstr>
  </property>
  <property fmtid="{D5CDD505-2E9C-101B-9397-08002B2CF9AE}" pid="7" name="MSIP_Label_defa4170-0d19-0005-0004-bc88714345d2_ActionId">
    <vt:lpwstr>ebfcc45a-b99f-4174-92bb-dda2d87bf66f</vt:lpwstr>
  </property>
  <property fmtid="{D5CDD505-2E9C-101B-9397-08002B2CF9AE}" pid="8" name="MSIP_Label_defa4170-0d19-0005-0004-bc88714345d2_ContentBits">
    <vt:lpwstr>0</vt:lpwstr>
  </property>
</Properties>
</file>