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0748E-BF24-4BBF-8158-63A8E289E7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C910B1-F1B7-4659-B40E-2AAC49A485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CA78DF-4D94-466D-BAE8-80BA0D773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545C8-8D1B-450F-B5D8-4B24A0115F8B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D9636-AEFC-4ED6-ADC0-F90CD15D1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C0E25-6F69-4D3C-B8AD-CA4FBD7F3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439EF-10EF-4BF0-A6FE-0FA54E2C2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935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5F9D4-5C7D-4CE9-83CF-846822878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F21D17-E3EE-43F8-90A0-AC30C1D048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042B5A-B8F6-453B-9779-73E29A10A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545C8-8D1B-450F-B5D8-4B24A0115F8B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D1B691-9E51-42F1-9438-168F087B3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F90C7-6A28-420D-9CE3-289A510F5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439EF-10EF-4BF0-A6FE-0FA54E2C2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248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E2AFCB-0B27-4530-AA18-D40BA391E8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4BC424-3390-4DBE-9417-6BC38A9D73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926A19-AFD7-42BB-980A-C45A3E694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545C8-8D1B-450F-B5D8-4B24A0115F8B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1E4514-FA49-432D-9DE3-E772D4D7B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56773-4C75-4F6B-AC72-2DA2B99BA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439EF-10EF-4BF0-A6FE-0FA54E2C2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569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9C4D8-9B37-4646-8C4E-ABB6966BA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FF778-56FE-483B-ACD4-6B8029CF8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BA26B2-C4CA-413A-AFEF-81CC60A84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545C8-8D1B-450F-B5D8-4B24A0115F8B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DCA80-9D68-4AEA-9853-126F94D50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19878-2EBF-489E-A0F2-22CF533E0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439EF-10EF-4BF0-A6FE-0FA54E2C2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606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087B0-6C0A-453C-A06B-327CD980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90E560-FF8F-4115-9D91-4C085BDBAD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CACAF-7115-47B7-A28C-C9AB7B73F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545C8-8D1B-450F-B5D8-4B24A0115F8B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197F8-84D3-4A90-83A5-FA7ECD815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EEAF6-A6A8-48C7-84ED-E9A4C0B80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439EF-10EF-4BF0-A6FE-0FA54E2C2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414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7C1C6-43E5-4F42-8B64-00E79AA83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000CD-40BF-4EF3-9516-D8077DDE57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9E32E7-7C75-494E-96B7-86CCA43608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2962AF-88A8-4FD7-8417-98E639CC8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545C8-8D1B-450F-B5D8-4B24A0115F8B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09879C-995C-4C32-9812-C0F55A22E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3D932-5D20-476B-92CD-C3E53144A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439EF-10EF-4BF0-A6FE-0FA54E2C2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467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752D9-93D9-4196-A2DF-FF0687366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437C4-0199-4E7D-8AC2-A97F0C9BC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AE9A36-C082-4DC1-88CA-5E66BA29A4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5C489F-BD85-477D-955E-57DA4C929C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DE16E1-88B7-4832-8248-D495D4F196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593F8B-A4A5-4F64-9110-F79B382EF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545C8-8D1B-450F-B5D8-4B24A0115F8B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99E1F0-55A4-4C3B-B052-8798497AA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91094F-484B-4FD9-9E95-177B1F37B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439EF-10EF-4BF0-A6FE-0FA54E2C2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166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7418E-E383-4B82-8177-AE1515987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8EBF88-F265-4844-BFCA-E35EE216C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545C8-8D1B-450F-B5D8-4B24A0115F8B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557AA7-D2F9-41A4-A711-C8FA07519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A53944-CE05-44AF-A49D-E7D508507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439EF-10EF-4BF0-A6FE-0FA54E2C2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872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A102E2-7A8A-4149-95EC-C94C5936A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545C8-8D1B-450F-B5D8-4B24A0115F8B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BF5D75-4017-41D8-9B7E-D80B95B88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4137E6-5D1F-46FE-A693-174CACD5A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439EF-10EF-4BF0-A6FE-0FA54E2C2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489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61855-FBB4-4A4D-984C-12A860126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9AB8F-EDC8-4934-B11D-886246D491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4D7662-2945-41B6-BDD8-737A6BB335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91BE82-6019-4365-8AE0-5F85296F2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545C8-8D1B-450F-B5D8-4B24A0115F8B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5225B3-DA07-4DFB-8B4B-9ED8360D5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ACA5D7-156B-4C91-A246-2817718E3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439EF-10EF-4BF0-A6FE-0FA54E2C2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785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78D05-FC09-4C9D-8D3D-9B30C6B06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5DF1D6-0DFD-46F7-A9EA-9C6D6BFEED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CCB01F-2B5D-4F96-BB59-E584AAA532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A27E42-C130-4BB6-ABFC-968C110A0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545C8-8D1B-450F-B5D8-4B24A0115F8B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2ED16E-C7F6-48EB-B070-7F1F10B82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87238D-6567-45EC-8852-7A8CF8FAC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439EF-10EF-4BF0-A6FE-0FA54E2C2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643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0373E0-B1DB-402A-B940-7D6FF4F7E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FDB65A-3625-4C9B-B1FB-A05B01E348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96C042-421F-4907-AC0E-5DAB654DA1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545C8-8D1B-450F-B5D8-4B24A0115F8B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1A978-80D9-47DE-A4CD-7CEC9328F9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43E21-53B0-4B06-8924-D8E5DAC54C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439EF-10EF-4BF0-A6FE-0FA54E2C2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725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web/packages/WikipediR/WikipediR.pdf" TargetMode="External"/><Relationship Id="rId2" Type="http://schemas.openxmlformats.org/officeDocument/2006/relationships/hyperlink" Target="https://cran.r-project.org/package=Wikipedi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Ujustwaite/API_Assignmen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C58F0-F7C0-46F8-8D16-300E53AF0E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Using APIs in 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AAD7EE-370D-4564-92D5-C8067FC035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Test Example: </a:t>
            </a:r>
            <a:r>
              <a:rPr lang="en-US" dirty="0" err="1"/>
              <a:t>WikipediR</a:t>
            </a:r>
            <a:r>
              <a:rPr lang="en-US" dirty="0"/>
              <a:t>, an R wrapper for the </a:t>
            </a:r>
            <a:r>
              <a:rPr lang="en-US" dirty="0" err="1"/>
              <a:t>MediaWiki</a:t>
            </a:r>
            <a:r>
              <a:rPr lang="en-US" dirty="0"/>
              <a:t> API (</a:t>
            </a:r>
            <a:r>
              <a:rPr lang="en-US" dirty="0" err="1"/>
              <a:t>eg</a:t>
            </a:r>
            <a:r>
              <a:rPr lang="en-US" dirty="0"/>
              <a:t>: Wikipedia) </a:t>
            </a:r>
          </a:p>
          <a:p>
            <a:endParaRPr lang="en-US" dirty="0"/>
          </a:p>
          <a:p>
            <a:r>
              <a:rPr lang="en-US" dirty="0"/>
              <a:t>Brian Waite</a:t>
            </a:r>
          </a:p>
          <a:p>
            <a:r>
              <a:rPr lang="en-US" dirty="0"/>
              <a:t>04 November 2018</a:t>
            </a:r>
          </a:p>
          <a:p>
            <a:r>
              <a:rPr lang="en-US" dirty="0"/>
              <a:t>MSDS 6306, Unit 4.3</a:t>
            </a:r>
          </a:p>
        </p:txBody>
      </p:sp>
    </p:spTree>
    <p:extLst>
      <p:ext uri="{BB962C8B-B14F-4D97-AF65-F5344CB8AC3E}">
        <p14:creationId xmlns:p14="http://schemas.microsoft.com/office/powerpoint/2010/main" val="503262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53529-61C1-4F3C-9307-B3B6BA634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find: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F4C1C-0453-44B2-8DC2-4194D3211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311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WikipediR</a:t>
            </a:r>
            <a:r>
              <a:rPr lang="en-US" dirty="0"/>
              <a:t> available at:</a:t>
            </a:r>
          </a:p>
          <a:p>
            <a:pPr lvl="1"/>
            <a:r>
              <a:rPr lang="en-US" dirty="0"/>
              <a:t> </a:t>
            </a:r>
            <a:r>
              <a:rPr lang="en-US" dirty="0">
                <a:hlinkClick r:id="rId2"/>
              </a:rPr>
              <a:t>https://cran.r-project.org/package=WikipediR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Reference manual for usage: </a:t>
            </a:r>
          </a:p>
          <a:p>
            <a:pPr lvl="1"/>
            <a:r>
              <a:rPr lang="en-US" dirty="0">
                <a:hlinkClick r:id="rId3"/>
              </a:rPr>
              <a:t>https://cran.r-project.org/web/packages/WikipediR/WikipediR.pdf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What is there? </a:t>
            </a:r>
          </a:p>
          <a:p>
            <a:pPr lvl="1"/>
            <a:r>
              <a:rPr lang="en-US" dirty="0"/>
              <a:t>A variety of commands for retrieving pages in Wikipedia by category, by title, and metadata about users, their contributions, and latest updates to the site.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019B88-6AAA-45C3-90AE-14CD70F7AB16}"/>
              </a:ext>
            </a:extLst>
          </p:cNvPr>
          <p:cNvSpPr txBox="1"/>
          <p:nvPr/>
        </p:nvSpPr>
        <p:spPr>
          <a:xfrm>
            <a:off x="838200" y="5844453"/>
            <a:ext cx="10515600" cy="6484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Note: This API has limited functionality. For example, it does not return the last updates to a specific page, but rather the last 50 updates made to all of Wikipedia</a:t>
            </a:r>
          </a:p>
        </p:txBody>
      </p:sp>
    </p:spTree>
    <p:extLst>
      <p:ext uri="{BB962C8B-B14F-4D97-AF65-F5344CB8AC3E}">
        <p14:creationId xmlns:p14="http://schemas.microsoft.com/office/powerpoint/2010/main" val="2883079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CC296-7279-4CC8-A0F1-63844D540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Test: Exploring Post-Impressionism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6216E93-FB00-40E4-984A-B34D003FB1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2267" y="2983684"/>
            <a:ext cx="7805469" cy="28252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F1B4012-3617-41DA-888B-CE8014A398E8}"/>
              </a:ext>
            </a:extLst>
          </p:cNvPr>
          <p:cNvSpPr txBox="1"/>
          <p:nvPr/>
        </p:nvSpPr>
        <p:spPr>
          <a:xfrm>
            <a:off x="838200" y="1624434"/>
            <a:ext cx="106866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Running a query to return pages matching a Wikipedia category returns an object of class “</a:t>
            </a:r>
            <a:r>
              <a:rPr lang="en-US" dirty="0" err="1"/>
              <a:t>catpages</a:t>
            </a:r>
            <a:r>
              <a:rPr lang="en-US" dirty="0"/>
              <a:t>.” This is a unique object associated with the API Wrapper classes.  </a:t>
            </a:r>
          </a:p>
          <a:p>
            <a:endParaRPr lang="en-US" dirty="0"/>
          </a:p>
          <a:p>
            <a:r>
              <a:rPr lang="en-US" dirty="0"/>
              <a:t>pages = </a:t>
            </a:r>
            <a:r>
              <a:rPr lang="en-US" dirty="0" err="1"/>
              <a:t>pages_in_category</a:t>
            </a:r>
            <a:r>
              <a:rPr lang="en-US" dirty="0"/>
              <a:t>("</a:t>
            </a:r>
            <a:r>
              <a:rPr lang="en-US" dirty="0" err="1"/>
              <a:t>en</a:t>
            </a:r>
            <a:r>
              <a:rPr lang="en-US" dirty="0"/>
              <a:t>","</a:t>
            </a:r>
            <a:r>
              <a:rPr lang="en-US" dirty="0" err="1"/>
              <a:t>wikipedia</a:t>
            </a:r>
            <a:r>
              <a:rPr lang="en-US" dirty="0"/>
              <a:t>",categories="Post-Impressionism")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9D292B-2946-4340-8E19-B9ED14D10D72}"/>
              </a:ext>
            </a:extLst>
          </p:cNvPr>
          <p:cNvSpPr txBox="1"/>
          <p:nvPr/>
        </p:nvSpPr>
        <p:spPr>
          <a:xfrm>
            <a:off x="838199" y="5774268"/>
            <a:ext cx="1045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r>
              <a:rPr lang="en-US" dirty="0"/>
              <a:t>Note that this is a bit messy and hard to interpret. You have to dig down multiple layers to see each attribute. </a:t>
            </a:r>
          </a:p>
        </p:txBody>
      </p:sp>
    </p:spTree>
    <p:extLst>
      <p:ext uri="{BB962C8B-B14F-4D97-AF65-F5344CB8AC3E}">
        <p14:creationId xmlns:p14="http://schemas.microsoft.com/office/powerpoint/2010/main" val="2899992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74FC5-564F-4DFF-9536-2DD44EE8D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better way!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32281D-5BE7-48B1-8644-1F1B0A428E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3782" y="3157538"/>
            <a:ext cx="7684435" cy="30194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B63D47-D1AC-4AB6-A47C-8FAC80E3424B}"/>
              </a:ext>
            </a:extLst>
          </p:cNvPr>
          <p:cNvSpPr txBox="1"/>
          <p:nvPr/>
        </p:nvSpPr>
        <p:spPr>
          <a:xfrm>
            <a:off x="838200" y="1624434"/>
            <a:ext cx="106866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Fortunately, the API offers an additional option flag for the same function. By adding the </a:t>
            </a:r>
            <a:r>
              <a:rPr lang="en-US" dirty="0" err="1"/>
              <a:t>clean_response</a:t>
            </a:r>
            <a:r>
              <a:rPr lang="en-US" dirty="0"/>
              <a:t> = TRUE flag, we can improve the ease of using the responsive data. The resultant object is of type </a:t>
            </a:r>
            <a:r>
              <a:rPr lang="en-US" dirty="0" err="1"/>
              <a:t>data.frame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pages = </a:t>
            </a:r>
            <a:r>
              <a:rPr lang="en-US" dirty="0" err="1"/>
              <a:t>pages_in_category</a:t>
            </a:r>
            <a:r>
              <a:rPr lang="en-US" dirty="0"/>
              <a:t>("</a:t>
            </a:r>
            <a:r>
              <a:rPr lang="en-US" dirty="0" err="1"/>
              <a:t>en</a:t>
            </a:r>
            <a:r>
              <a:rPr lang="en-US" dirty="0"/>
              <a:t>","</a:t>
            </a:r>
            <a:r>
              <a:rPr lang="en-US" dirty="0" err="1"/>
              <a:t>wikipedia</a:t>
            </a:r>
            <a:r>
              <a:rPr lang="en-US" dirty="0"/>
              <a:t>",categories="Post-Impressionism“, </a:t>
            </a:r>
            <a:r>
              <a:rPr lang="en-US" dirty="0" err="1"/>
              <a:t>clean_response</a:t>
            </a:r>
            <a:r>
              <a:rPr lang="en-US" dirty="0"/>
              <a:t> = TRUE)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AF3414-D3C4-4EDD-AAF2-9C468ACD9D27}"/>
              </a:ext>
            </a:extLst>
          </p:cNvPr>
          <p:cNvSpPr txBox="1"/>
          <p:nvPr/>
        </p:nvSpPr>
        <p:spPr>
          <a:xfrm>
            <a:off x="869343" y="5955482"/>
            <a:ext cx="110868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Now the contents of the returned </a:t>
            </a:r>
            <a:r>
              <a:rPr lang="en-US" dirty="0" err="1"/>
              <a:t>data.frame</a:t>
            </a:r>
            <a:r>
              <a:rPr lang="en-US" dirty="0"/>
              <a:t> are much easier to read. More importantly, we can use all of our R toolkit natively on this </a:t>
            </a:r>
            <a:r>
              <a:rPr lang="en-US" dirty="0" err="1"/>
              <a:t>data.frame</a:t>
            </a:r>
            <a:r>
              <a:rPr lang="en-US" dirty="0"/>
              <a:t> object. </a:t>
            </a:r>
          </a:p>
        </p:txBody>
      </p:sp>
    </p:spTree>
    <p:extLst>
      <p:ext uri="{BB962C8B-B14F-4D97-AF65-F5344CB8AC3E}">
        <p14:creationId xmlns:p14="http://schemas.microsoft.com/office/powerpoint/2010/main" val="4233474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3C917-3690-48C1-8A88-AE038B14E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additional code to prove the point: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41540-CD79-441B-BBD6-E2E88D079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62375"/>
          </a:xfrm>
        </p:spPr>
        <p:txBody>
          <a:bodyPr/>
          <a:lstStyle/>
          <a:p>
            <a:r>
              <a:rPr lang="en-US" dirty="0"/>
              <a:t>Create a Boolean mask to identify location of target value: </a:t>
            </a:r>
          </a:p>
          <a:p>
            <a:pPr lvl="1"/>
            <a:r>
              <a:rPr lang="en-US" dirty="0"/>
              <a:t>mask = </a:t>
            </a:r>
            <a:r>
              <a:rPr lang="en-US" dirty="0" err="1"/>
              <a:t>pages$title</a:t>
            </a:r>
            <a:r>
              <a:rPr lang="en-US" dirty="0"/>
              <a:t> == “Pointillism” </a:t>
            </a:r>
          </a:p>
          <a:p>
            <a:pPr lvl="1"/>
            <a:endParaRPr lang="en-US" dirty="0"/>
          </a:p>
          <a:p>
            <a:r>
              <a:rPr lang="en-US" dirty="0"/>
              <a:t>Apply the Boolean mask to obtain only the record of interest: </a:t>
            </a:r>
          </a:p>
          <a:p>
            <a:pPr lvl="1"/>
            <a:r>
              <a:rPr lang="en-US" dirty="0" err="1"/>
              <a:t>pageOfInterest</a:t>
            </a:r>
            <a:r>
              <a:rPr lang="en-US" dirty="0"/>
              <a:t> = pages[mask,] </a:t>
            </a:r>
          </a:p>
          <a:p>
            <a:pPr lvl="1"/>
            <a:endParaRPr lang="en-US" dirty="0"/>
          </a:p>
          <a:p>
            <a:r>
              <a:rPr lang="en-US" dirty="0"/>
              <a:t>Get the content of the target page: </a:t>
            </a:r>
          </a:p>
          <a:p>
            <a:pPr lvl="1"/>
            <a:r>
              <a:rPr lang="en-US" dirty="0"/>
              <a:t>content = </a:t>
            </a:r>
            <a:r>
              <a:rPr lang="en-US" dirty="0" err="1"/>
              <a:t>page_content</a:t>
            </a:r>
            <a:r>
              <a:rPr lang="en-US" dirty="0"/>
              <a:t>(“</a:t>
            </a:r>
            <a:r>
              <a:rPr lang="en-US" dirty="0" err="1"/>
              <a:t>en</a:t>
            </a:r>
            <a:r>
              <a:rPr lang="en-US" dirty="0"/>
              <a:t>”, “Wikipedia”, </a:t>
            </a:r>
            <a:r>
              <a:rPr lang="en-US" dirty="0" err="1"/>
              <a:t>page_name</a:t>
            </a:r>
            <a:r>
              <a:rPr lang="en-US" dirty="0"/>
              <a:t> = </a:t>
            </a:r>
            <a:r>
              <a:rPr lang="en-US" dirty="0" err="1"/>
              <a:t>pageOfInterest$title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B34552-774A-4779-A861-33B67A31AAC3}"/>
              </a:ext>
            </a:extLst>
          </p:cNvPr>
          <p:cNvSpPr txBox="1"/>
          <p:nvPr/>
        </p:nvSpPr>
        <p:spPr>
          <a:xfrm>
            <a:off x="1016000" y="5722937"/>
            <a:ext cx="1009226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Exemplar code available at: </a:t>
            </a:r>
            <a:r>
              <a:rPr lang="en-US" dirty="0">
                <a:hlinkClick r:id="rId2"/>
              </a:rPr>
              <a:t>https://github.com/Ujustwaite/API_Assignment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583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408</Words>
  <Application>Microsoft Office PowerPoint</Application>
  <PresentationFormat>Widescreen</PresentationFormat>
  <Paragraphs>38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Using APIs in R</vt:lpstr>
      <vt:lpstr>Where to find: </vt:lpstr>
      <vt:lpstr>Test: Exploring Post-Impressionism</vt:lpstr>
      <vt:lpstr>A better way! </vt:lpstr>
      <vt:lpstr>Some additional code to prove the point: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APIs in R</dc:title>
  <dc:creator>Brian Waite</dc:creator>
  <cp:lastModifiedBy>Brian Waite</cp:lastModifiedBy>
  <cp:revision>6</cp:revision>
  <dcterms:created xsi:type="dcterms:W3CDTF">2018-11-04T14:42:20Z</dcterms:created>
  <dcterms:modified xsi:type="dcterms:W3CDTF">2018-11-04T15:48:41Z</dcterms:modified>
</cp:coreProperties>
</file>