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64" r:id="rId4"/>
    <p:sldId id="265" r:id="rId5"/>
    <p:sldId id="261" r:id="rId6"/>
    <p:sldId id="262" r:id="rId7"/>
    <p:sldId id="259" r:id="rId8"/>
    <p:sldId id="258" r:id="rId9"/>
    <p:sldId id="271" r:id="rId10"/>
    <p:sldId id="272" r:id="rId11"/>
    <p:sldId id="268" r:id="rId12"/>
    <p:sldId id="270" r:id="rId13"/>
    <p:sldId id="260" r:id="rId14"/>
    <p:sldId id="266" r:id="rId15"/>
    <p:sldId id="267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D8D1D-2C3A-441C-A314-6BCD0724E910}" v="1" dt="2019-02-24T04:56:11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 Walenciak" userId="04b023ba5be62806" providerId="LiveId" clId="{B85D8D1D-2C3A-441C-A314-6BCD0724E910}"/>
    <pc:docChg chg="addSld modSld">
      <pc:chgData name="Carl Walenciak" userId="04b023ba5be62806" providerId="LiveId" clId="{B85D8D1D-2C3A-441C-A314-6BCD0724E910}" dt="2019-02-24T04:56:11.985" v="0"/>
      <pc:docMkLst>
        <pc:docMk/>
      </pc:docMkLst>
      <pc:sldChg chg="add">
        <pc:chgData name="Carl Walenciak" userId="04b023ba5be62806" providerId="LiveId" clId="{B85D8D1D-2C3A-441C-A314-6BCD0724E910}" dt="2019-02-24T04:56:11.985" v="0"/>
        <pc:sldMkLst>
          <pc:docMk/>
          <pc:sldMk cId="74006596" sldId="263"/>
        </pc:sldMkLst>
      </pc:sldChg>
      <pc:sldChg chg="add">
        <pc:chgData name="Carl Walenciak" userId="04b023ba5be62806" providerId="LiveId" clId="{B85D8D1D-2C3A-441C-A314-6BCD0724E910}" dt="2019-02-24T04:56:11.985" v="0"/>
        <pc:sldMkLst>
          <pc:docMk/>
          <pc:sldMk cId="1065726751" sldId="264"/>
        </pc:sldMkLst>
      </pc:sldChg>
      <pc:sldChg chg="add">
        <pc:chgData name="Carl Walenciak" userId="04b023ba5be62806" providerId="LiveId" clId="{B85D8D1D-2C3A-441C-A314-6BCD0724E910}" dt="2019-02-24T04:56:11.985" v="0"/>
        <pc:sldMkLst>
          <pc:docMk/>
          <pc:sldMk cId="1002582085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9938E-F505-410C-A904-2587BF127AA3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B042B-8A71-461E-B8F6-95EDC825E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12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93C1DD29-BCA9-4BD4-874E-2BFB0EB54CBC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4A03-AD86-46BF-AF07-341B65C8EF34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B0D0-4C31-4767-B6C8-C05AEB029E5E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AADC-4AB6-43C2-AFC5-C2BF3EC4CD51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B27F-FFB1-4669-993A-EAD4AEE8E7B1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2705-5D8A-44D4-80C0-1A7D4207E89D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A9A1-7E63-4886-8FD9-5FE07F56FC3D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367B-96B2-42E5-AF83-F6AE54A56307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577E-D17B-427A-858E-EB2AABCFFA35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4DE6-E57A-42AB-BC4D-F21BD068AF01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520C-5071-4ADE-814C-C587828C6E96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6D86-FC59-4D7B-8DC1-965F794CD926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7338-9B7C-42DE-82D4-0A6E61519CEB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D31C-B819-4AE2-B012-E627CE841828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658B-1BCB-4C4C-B7B0-A626BA3CC689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D328-A86A-4398-BC07-FC27DA5031F5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C3BE-1C12-4F35-888E-8FCA2792BD33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617ADFC-23F8-46A5-9CCE-566D7233319A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7EB6-0519-4517-A039-BD5DC4FA5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DDS Analytics: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01CEE-1A53-4635-BE8B-CF978A803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Factors leading to attrition 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B4E82-548F-44BE-B1C4-9F1C269B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26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F09F-BDDC-4AAE-BE8F-06B95358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Aditya going to insert some things about age.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1DEE0D4-16BC-42AC-B194-7A0E796EE8B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AA02A-07A9-463F-A9E0-BE3CB920A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need to insert a strongly worded statement here that says  something about age and plots from age here (histogram)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40EF3-C8A7-40EE-B3CD-DF40F254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84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1A0C-5EFC-42E0-A0FF-941E3518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Factors: Business Travel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FD37E-3A0E-41D9-BA33-2477A3976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3951"/>
            <a:ext cx="5395127" cy="2681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84AB16-5759-4B24-A16E-9695E1A02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68" y="2297381"/>
            <a:ext cx="5026052" cy="273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88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08DA-C69E-44C1-9F3E-D60F49B8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QOL Factors (distance from home)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8784D-93F8-4E6D-A2AD-C1836B03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BC6758-D9FF-44A9-9C3E-50DA11134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24" y="2523581"/>
            <a:ext cx="5754368" cy="4179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5DDF05-257F-43C5-AC7E-48BAE6F6D00C}"/>
              </a:ext>
            </a:extLst>
          </p:cNvPr>
          <p:cNvSpPr txBox="1"/>
          <p:nvPr/>
        </p:nvSpPr>
        <p:spPr>
          <a:xfrm>
            <a:off x="6501539" y="3429000"/>
            <a:ext cx="468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distance is almost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 appreciable trend to indicate that distance from home is a factor</a:t>
            </a:r>
          </a:p>
        </p:txBody>
      </p:sp>
    </p:spTree>
    <p:extLst>
      <p:ext uri="{BB962C8B-B14F-4D97-AF65-F5344CB8AC3E}">
        <p14:creationId xmlns:p14="http://schemas.microsoft.com/office/powerpoint/2010/main" val="3234536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2D834-FD10-4481-9C51-8D28CE58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639098"/>
            <a:ext cx="4798142" cy="37559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Attrition Rates by Job Role</a:t>
            </a:r>
          </a:p>
        </p:txBody>
      </p:sp>
      <p:pic>
        <p:nvPicPr>
          <p:cNvPr id="7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DA710A-B1A6-47E8-91F3-14183C9C4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4" y="1159994"/>
            <a:ext cx="4986236" cy="453489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615AC-F1C2-41E2-A2B7-AB504AB7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527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5E705B-789E-4BB5-B28A-54DF61E1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Prediction Model for attrition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2C0BC9-60AD-4737-908F-A9B452B56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8274" y="1004552"/>
            <a:ext cx="2350827" cy="511365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BAD940-14B5-4255-9DD1-AE4937E8C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Using logistic regression, we can build a model to help predict whether employees are at risk of attrition.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77C8F-9F7E-473C-8ABC-C7D6E01327DE}"/>
              </a:ext>
            </a:extLst>
          </p:cNvPr>
          <p:cNvSpPr txBox="1"/>
          <p:nvPr/>
        </p:nvSpPr>
        <p:spPr>
          <a:xfrm>
            <a:off x="7818540" y="1191499"/>
            <a:ext cx="4305987" cy="4739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Top 10 Contributors to Attrition Risk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Overtime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Environment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Number of Companies Worked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Involvement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Role – Specifically Sales Representatives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Business Travel – Frequent Travelers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Distance from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Role – Specifically Lab Technicians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Years Since Last Promotion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B779877-9934-4C48-88B6-B84641E1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5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CDC5-A71F-445E-96E0-A6659B35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A199F-C95B-4F11-92CA-C194D9D46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216" y="1298448"/>
            <a:ext cx="5195997" cy="4572000"/>
          </a:xfrm>
        </p:spPr>
        <p:txBody>
          <a:bodyPr/>
          <a:lstStyle/>
          <a:p>
            <a:r>
              <a:rPr lang="en-US" b="1" dirty="0"/>
              <a:t>Precision: </a:t>
            </a:r>
            <a:r>
              <a:rPr lang="en-US" dirty="0"/>
              <a:t>Metric accounting for false positives. </a:t>
            </a:r>
          </a:p>
          <a:p>
            <a:r>
              <a:rPr lang="en-US" b="1" dirty="0"/>
              <a:t>Recall: </a:t>
            </a:r>
            <a:r>
              <a:rPr lang="en-US" dirty="0"/>
              <a:t>Metric accounting for false negatives. </a:t>
            </a:r>
          </a:p>
          <a:p>
            <a:r>
              <a:rPr lang="en-US" b="1" dirty="0"/>
              <a:t>Accuracy: </a:t>
            </a:r>
            <a:r>
              <a:rPr lang="en-US" dirty="0"/>
              <a:t>“How many times does the model get it right?”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Note: This model is a prototype and is not a certain predictor of attrition. However, it may be used to identify contributing factors and target retention efforts to specific categories of employees or make policy modifications.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4EF1D-7F79-4556-8E70-1D9D79529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Precision: 0.91</a:t>
            </a:r>
          </a:p>
          <a:p>
            <a:endParaRPr lang="en-US" dirty="0"/>
          </a:p>
          <a:p>
            <a:r>
              <a:rPr lang="en-US" dirty="0"/>
              <a:t>Recall: 0.95</a:t>
            </a:r>
          </a:p>
          <a:p>
            <a:endParaRPr lang="en-US" dirty="0"/>
          </a:p>
          <a:p>
            <a:r>
              <a:rPr lang="en-US" b="1" dirty="0"/>
              <a:t>Accuracy: 0.87 </a:t>
            </a:r>
            <a:r>
              <a:rPr lang="en-US" b="1" dirty="0">
                <a:sym typeface="Wingdings" panose="05000000000000000000" pitchFamily="2" charset="2"/>
              </a:rPr>
              <a:t> 87%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D025A-5F15-4F61-9F73-A20E0B39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67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9D4733-7BA8-4219-A586-933C73B8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/ Questions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EE7C45-A394-41F2-9920-0C6CF0BDF1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your attention.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B6BB0-A15D-4284-BCFE-DFE0EFA2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61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345" y="2551813"/>
            <a:ext cx="4824221" cy="3332517"/>
          </a:xfrm>
        </p:spPr>
        <p:txBody>
          <a:bodyPr>
            <a:normAutofit fontScale="92500" lnSpcReduction="20000"/>
          </a:bodyPr>
          <a:lstStyle/>
          <a:p>
            <a:r>
              <a:rPr lang="pl-PL" b="1" dirty="0"/>
              <a:t>Total number of employees: </a:t>
            </a:r>
            <a:r>
              <a:rPr lang="en-US" dirty="0"/>
              <a:t>1,470</a:t>
            </a:r>
          </a:p>
          <a:p>
            <a:pPr lvl="1"/>
            <a:r>
              <a:rPr lang="en-US" dirty="0"/>
              <a:t>Attrition Count - 237</a:t>
            </a:r>
            <a:endParaRPr lang="pl-PL" dirty="0"/>
          </a:p>
          <a:p>
            <a:r>
              <a:rPr lang="pl-PL" b="1" dirty="0"/>
              <a:t>Number of departments: </a:t>
            </a:r>
            <a:r>
              <a:rPr lang="en-US" dirty="0"/>
              <a:t>3 </a:t>
            </a:r>
          </a:p>
          <a:p>
            <a:pPr lvl="1"/>
            <a:r>
              <a:rPr lang="en-US" dirty="0"/>
              <a:t>Human Resources (HR) - 4.3%</a:t>
            </a:r>
          </a:p>
          <a:p>
            <a:pPr lvl="1"/>
            <a:r>
              <a:rPr lang="en-US" dirty="0"/>
              <a:t>Research &amp; Development (R&amp;D) – 65.4%</a:t>
            </a:r>
          </a:p>
          <a:p>
            <a:pPr lvl="1"/>
            <a:r>
              <a:rPr lang="en-US" dirty="0"/>
              <a:t>Sales – 30.3% </a:t>
            </a:r>
          </a:p>
          <a:p>
            <a:r>
              <a:rPr lang="pl-PL" b="1" dirty="0"/>
              <a:t>Number of work roles: </a:t>
            </a:r>
            <a:r>
              <a:rPr lang="en-US" dirty="0"/>
              <a:t>9</a:t>
            </a:r>
          </a:p>
          <a:p>
            <a:r>
              <a:rPr lang="en-US" b="1" dirty="0"/>
              <a:t>Median age: </a:t>
            </a:r>
            <a:r>
              <a:rPr lang="en-US" dirty="0"/>
              <a:t>36 years</a:t>
            </a:r>
          </a:p>
          <a:p>
            <a:r>
              <a:rPr lang="en-US" b="1" dirty="0"/>
              <a:t>Mean years at company: </a:t>
            </a:r>
            <a:r>
              <a:rPr lang="en-US" dirty="0"/>
              <a:t>7</a:t>
            </a:r>
          </a:p>
          <a:p>
            <a:r>
              <a:rPr lang="en-US" b="1" dirty="0"/>
              <a:t>Median monthly income: </a:t>
            </a:r>
            <a:r>
              <a:rPr lang="en-US" dirty="0"/>
              <a:t>$4,900</a:t>
            </a:r>
            <a:endParaRPr lang="pl-P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EB9490-9FD8-471F-A9CF-F547A0528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78" b="11778"/>
          <a:stretch/>
        </p:blipFill>
        <p:spPr>
          <a:xfrm>
            <a:off x="6322831" y="2735474"/>
            <a:ext cx="4717189" cy="29651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A7771-4397-4A24-962D-AC6455CD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96E6AFE-B3E3-4716-A980-A844E9481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45" y="3015718"/>
            <a:ext cx="5153134" cy="266579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110E375-3AE5-4192-8C03-F7BA26DA8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92" y="2329739"/>
            <a:ext cx="5320463" cy="44308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62E1D-1298-4C59-8370-BF969D12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2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7FFDC7-2224-4D48-B00C-E71ADBF72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826" y="2324300"/>
            <a:ext cx="5197849" cy="4274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F63B7E-FC55-4095-AAE1-ABF383268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18" y="2510328"/>
            <a:ext cx="5464582" cy="354278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F1F91-85B7-424C-A5FB-CF7A181C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8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EAC8-9C50-492E-8063-5077C25A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Client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DACC7-24AD-4214-8323-9FD93BDC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any job role trends that exist in the data set. </a:t>
            </a:r>
          </a:p>
          <a:p>
            <a:r>
              <a:rPr lang="en-US" dirty="0"/>
              <a:t>Identify factors that contribute to attrition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12026-8EA1-4766-B88F-D6A2842C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A92035-0E69-41B0-8C40-E90DDD39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Identified Contributors to Attrition Rates – Two High Level Categories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C44A09-8207-4A12-AA79-0AC54635C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Quality of Life Factors</a:t>
            </a:r>
          </a:p>
          <a:p>
            <a:r>
              <a:rPr lang="en-US" dirty="0"/>
              <a:t>Overtime</a:t>
            </a:r>
          </a:p>
          <a:p>
            <a:r>
              <a:rPr lang="en-US" dirty="0"/>
              <a:t>Environment Satisfaction</a:t>
            </a:r>
          </a:p>
          <a:p>
            <a:r>
              <a:rPr lang="en-US" dirty="0"/>
              <a:t>Frequent Business Travel</a:t>
            </a:r>
          </a:p>
          <a:p>
            <a:r>
              <a:rPr lang="en-US" dirty="0"/>
              <a:t>Job Involvement</a:t>
            </a:r>
          </a:p>
          <a:p>
            <a:r>
              <a:rPr lang="en-US" dirty="0"/>
              <a:t>Distance From Home</a:t>
            </a:r>
          </a:p>
          <a:p>
            <a:r>
              <a:rPr lang="en-US" dirty="0"/>
              <a:t>Relationship Satisfaction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FFD4E-A2C4-4E82-9C4F-03DCBF9E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Career Progression Factors</a:t>
            </a:r>
          </a:p>
          <a:p>
            <a:r>
              <a:rPr lang="en-US" dirty="0"/>
              <a:t>Number of companies worked for previously</a:t>
            </a:r>
          </a:p>
          <a:p>
            <a:r>
              <a:rPr lang="en-US" dirty="0"/>
              <a:t>Years since last promotion</a:t>
            </a:r>
          </a:p>
          <a:p>
            <a:r>
              <a:rPr lang="en-US" dirty="0"/>
              <a:t>Years in current role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Job Role (for specific roles)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47864A-00D5-4526-B91E-58C24A21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4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3104-27B8-4610-BF83-7EF41813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Role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DB5073-4B17-4631-AADC-1E2FCA424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490787"/>
            <a:ext cx="11677650" cy="4010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6CFFEB-A71D-48D7-A354-82FBB68FBA15}"/>
              </a:ext>
            </a:extLst>
          </p:cNvPr>
          <p:cNvSpPr/>
          <p:nvPr/>
        </p:nvSpPr>
        <p:spPr>
          <a:xfrm>
            <a:off x="7874000" y="2819400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D493B8-FB59-499E-AE3A-F93D6F18DCE4}"/>
              </a:ext>
            </a:extLst>
          </p:cNvPr>
          <p:cNvSpPr/>
          <p:nvPr/>
        </p:nvSpPr>
        <p:spPr>
          <a:xfrm>
            <a:off x="7874000" y="3835401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006B6-AD9E-4310-BD2F-B6B98E2AA9EF}"/>
              </a:ext>
            </a:extLst>
          </p:cNvPr>
          <p:cNvSpPr/>
          <p:nvPr/>
        </p:nvSpPr>
        <p:spPr>
          <a:xfrm>
            <a:off x="7874000" y="6184901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AB7EE-8E27-40FA-82F4-2C9D7347DBE3}"/>
              </a:ext>
            </a:extLst>
          </p:cNvPr>
          <p:cNvSpPr/>
          <p:nvPr/>
        </p:nvSpPr>
        <p:spPr>
          <a:xfrm>
            <a:off x="2247900" y="6500812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E5EEA-1A80-48F1-96E0-1AAEB70BB852}"/>
              </a:ext>
            </a:extLst>
          </p:cNvPr>
          <p:cNvSpPr txBox="1"/>
          <p:nvPr/>
        </p:nvSpPr>
        <p:spPr>
          <a:xfrm>
            <a:off x="2679700" y="6430446"/>
            <a:ext cx="694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Red highlight indicates job roles where attrition exceeds 20%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F91D69-1CA8-42C2-BB20-14CBD07D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2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Job Satisfaction Survey: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1400"/>
            <a:ext cx="3984139" cy="3416300"/>
          </a:xfrm>
        </p:spPr>
        <p:txBody>
          <a:bodyPr/>
          <a:lstStyle/>
          <a:p>
            <a:r>
              <a:rPr lang="en-US" dirty="0"/>
              <a:t>No major deviations across departments. Let’s take a closer look.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21AC21-6541-4EBC-B4C6-34586999E582}"/>
              </a:ext>
            </a:extLst>
          </p:cNvPr>
          <p:cNvSpPr txBox="1">
            <a:spLocks/>
          </p:cNvSpPr>
          <p:nvPr/>
        </p:nvSpPr>
        <p:spPr>
          <a:xfrm>
            <a:off x="6751653" y="2311400"/>
            <a:ext cx="398413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Human Resources responses are 6.3% lower than others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EE4327-8822-452A-9D3B-89C68BDBF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235693"/>
            <a:ext cx="3658346" cy="332720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31A44CE-8BF0-461B-AB0A-D0EF71B259AF}"/>
              </a:ext>
            </a:extLst>
          </p:cNvPr>
          <p:cNvSpPr/>
          <p:nvPr/>
        </p:nvSpPr>
        <p:spPr>
          <a:xfrm>
            <a:off x="5347923" y="3733800"/>
            <a:ext cx="1185486" cy="9525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C07144-22B0-41D4-894D-3C85FDE04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614" y="3070476"/>
            <a:ext cx="4013432" cy="365014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53CAB-9F1C-4CAE-A6F2-C6C038C2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72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605735B-B754-4988-AB85-DAAA79C28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E4A70D-68CA-47CD-A397-390393D6C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300448-2B1A-4CAF-9207-77501451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8D1394B-6E38-4A72-BF6C-FD6DB64C6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5BBBEF-5E27-4125-808B-53FD258B7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A8E2910-FBBD-47B6-A6D5-1FA30388D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6565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2CE8B07-E3AE-41C6-9378-543D478C7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7676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BDF4725C-2B01-4AF0-8AE9-18A242E17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DBF09F-BDDC-4AAE-BE8F-06B95358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 dirty="0"/>
              <a:t>Most Significant Factor: Overtime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AA02A-07A9-463F-A9E0-BE3CB920A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need to insert a strongly worded statement here that says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98949-B985-457F-B94E-759299F07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237" y="1176345"/>
            <a:ext cx="4125317" cy="241331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8E14221-6F70-4546-812E-6EA2ADA99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40EF3-C8A7-40EE-B3CD-DF40F254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BF64D6-6ED3-4D71-82B2-08C101ACC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132" y="3788690"/>
            <a:ext cx="4125317" cy="236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1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450</Words>
  <Application>Microsoft Office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 Boardroom</vt:lpstr>
      <vt:lpstr>DDS Analytics: </vt:lpstr>
      <vt:lpstr>Overall Workforce Summary: </vt:lpstr>
      <vt:lpstr>Overall Workforce Summary: </vt:lpstr>
      <vt:lpstr>Overall Workforce Summary: </vt:lpstr>
      <vt:lpstr>Specific Client Requests</vt:lpstr>
      <vt:lpstr>Identified Contributors to Attrition Rates – Two High Level Categories</vt:lpstr>
      <vt:lpstr>Job Role Statistics</vt:lpstr>
      <vt:lpstr>Job Satisfaction Survey:</vt:lpstr>
      <vt:lpstr>Most Significant Factor: Overtime</vt:lpstr>
      <vt:lpstr>Aditya going to insert some things about age. </vt:lpstr>
      <vt:lpstr>Other Factors: Business Travel</vt:lpstr>
      <vt:lpstr>QOL Factors (distance from home)</vt:lpstr>
      <vt:lpstr>Attrition Rates by Job Role</vt:lpstr>
      <vt:lpstr>Building a Prediction Model for attrition</vt:lpstr>
      <vt:lpstr>Model Performance</vt:lpstr>
      <vt:lpstr>Conclusion /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Analytics: </dc:title>
  <dc:creator>Brian Waite</dc:creator>
  <cp:lastModifiedBy>Brian Waite</cp:lastModifiedBy>
  <cp:revision>3</cp:revision>
  <dcterms:created xsi:type="dcterms:W3CDTF">2019-02-25T02:24:50Z</dcterms:created>
  <dcterms:modified xsi:type="dcterms:W3CDTF">2019-02-25T23:31:42Z</dcterms:modified>
</cp:coreProperties>
</file>