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4" r:id="rId4"/>
    <p:sldId id="265" r:id="rId5"/>
    <p:sldId id="261" r:id="rId6"/>
    <p:sldId id="262" r:id="rId7"/>
    <p:sldId id="259" r:id="rId8"/>
    <p:sldId id="258" r:id="rId9"/>
    <p:sldId id="277" r:id="rId10"/>
    <p:sldId id="278" r:id="rId11"/>
    <p:sldId id="275" r:id="rId12"/>
    <p:sldId id="274" r:id="rId13"/>
    <p:sldId id="276" r:id="rId14"/>
    <p:sldId id="280" r:id="rId15"/>
    <p:sldId id="260" r:id="rId16"/>
    <p:sldId id="266" r:id="rId17"/>
    <p:sldId id="267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A6830-CCD9-43A0-959E-08186E5CF02D}" v="5" dt="2019-02-27T01:00:45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Walenciak" userId="04b023ba5be62806" providerId="LiveId" clId="{B85D8D1D-2C3A-441C-A314-6BCD0724E910}"/>
    <pc:docChg chg="addSld modSld">
      <pc:chgData name="Carl Walenciak" userId="04b023ba5be62806" providerId="LiveId" clId="{B85D8D1D-2C3A-441C-A314-6BCD0724E910}" dt="2019-02-24T04:56:11.985" v="0"/>
      <pc:docMkLst>
        <pc:docMk/>
      </pc:docMkLst>
      <pc:sldChg chg="add">
        <pc:chgData name="Carl Walenciak" userId="04b023ba5be62806" providerId="LiveId" clId="{B85D8D1D-2C3A-441C-A314-6BCD0724E910}" dt="2019-02-24T04:56:11.985" v="0"/>
        <pc:sldMkLst>
          <pc:docMk/>
          <pc:sldMk cId="74006596" sldId="263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65726751" sldId="264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02582085" sldId="265"/>
        </pc:sldMkLst>
      </pc:sldChg>
    </pc:docChg>
  </pc:docChgLst>
  <pc:docChgLst>
    <pc:chgData name="Carl Walenciak" userId="04b023ba5be62806" providerId="LiveId" clId="{25EA6830-CCD9-43A0-959E-08186E5CF02D}"/>
    <pc:docChg chg="undo custSel modSld">
      <pc:chgData name="Carl Walenciak" userId="04b023ba5be62806" providerId="LiveId" clId="{25EA6830-CCD9-43A0-959E-08186E5CF02D}" dt="2019-02-27T01:02:16.662" v="46" actId="1076"/>
      <pc:docMkLst>
        <pc:docMk/>
      </pc:docMkLst>
      <pc:sldChg chg="addSp delSp modSp">
        <pc:chgData name="Carl Walenciak" userId="04b023ba5be62806" providerId="LiveId" clId="{25EA6830-CCD9-43A0-959E-08186E5CF02D}" dt="2019-02-27T01:02:16.662" v="46" actId="1076"/>
        <pc:sldMkLst>
          <pc:docMk/>
          <pc:sldMk cId="891628228" sldId="259"/>
        </pc:sldMkLst>
        <pc:spChg chg="mod">
          <ac:chgData name="Carl Walenciak" userId="04b023ba5be62806" providerId="LiveId" clId="{25EA6830-CCD9-43A0-959E-08186E5CF02D}" dt="2019-02-27T01:01:41.961" v="40" actId="1076"/>
          <ac:spMkLst>
            <pc:docMk/>
            <pc:sldMk cId="891628228" sldId="259"/>
            <ac:spMk id="5" creationId="{656CFFEB-A71D-48D7-A354-82FBB68FBA15}"/>
          </ac:spMkLst>
        </pc:spChg>
        <pc:spChg chg="mod">
          <ac:chgData name="Carl Walenciak" userId="04b023ba5be62806" providerId="LiveId" clId="{25EA6830-CCD9-43A0-959E-08186E5CF02D}" dt="2019-02-27T01:01:40.905" v="39" actId="1076"/>
          <ac:spMkLst>
            <pc:docMk/>
            <pc:sldMk cId="891628228" sldId="259"/>
            <ac:spMk id="6" creationId="{D8D493B8-FB59-499E-AE3A-F93D6F18DCE4}"/>
          </ac:spMkLst>
        </pc:spChg>
        <pc:spChg chg="mod">
          <ac:chgData name="Carl Walenciak" userId="04b023ba5be62806" providerId="LiveId" clId="{25EA6830-CCD9-43A0-959E-08186E5CF02D}" dt="2019-02-27T01:01:43.633" v="41" actId="1076"/>
          <ac:spMkLst>
            <pc:docMk/>
            <pc:sldMk cId="891628228" sldId="259"/>
            <ac:spMk id="7" creationId="{D1A006B6-AD9E-4310-BD2F-B6B98E2AA9EF}"/>
          </ac:spMkLst>
        </pc:spChg>
        <pc:spChg chg="mod">
          <ac:chgData name="Carl Walenciak" userId="04b023ba5be62806" providerId="LiveId" clId="{25EA6830-CCD9-43A0-959E-08186E5CF02D}" dt="2019-02-27T01:02:16.662" v="46" actId="1076"/>
          <ac:spMkLst>
            <pc:docMk/>
            <pc:sldMk cId="891628228" sldId="259"/>
            <ac:spMk id="8" creationId="{74EAB7EE-8E27-40FA-82F4-2C9D7347DBE3}"/>
          </ac:spMkLst>
        </pc:spChg>
        <pc:spChg chg="mod">
          <ac:chgData name="Carl Walenciak" userId="04b023ba5be62806" providerId="LiveId" clId="{25EA6830-CCD9-43A0-959E-08186E5CF02D}" dt="2019-02-27T01:01:55.640" v="43" actId="1076"/>
          <ac:spMkLst>
            <pc:docMk/>
            <pc:sldMk cId="891628228" sldId="259"/>
            <ac:spMk id="9" creationId="{EF9E5EEA-1A80-48F1-96E0-1AAEB70BB852}"/>
          </ac:spMkLst>
        </pc:spChg>
        <pc:picChg chg="add mod ord modCrop">
          <ac:chgData name="Carl Walenciak" userId="04b023ba5be62806" providerId="LiveId" clId="{25EA6830-CCD9-43A0-959E-08186E5CF02D}" dt="2019-02-27T01:01:32.300" v="37" actId="167"/>
          <ac:picMkLst>
            <pc:docMk/>
            <pc:sldMk cId="891628228" sldId="259"/>
            <ac:picMk id="4" creationId="{CE13D011-2A53-4FF0-8C5B-05EEC03F1112}"/>
          </ac:picMkLst>
        </pc:picChg>
        <pc:picChg chg="del">
          <ac:chgData name="Carl Walenciak" userId="04b023ba5be62806" providerId="LiveId" clId="{25EA6830-CCD9-43A0-959E-08186E5CF02D}" dt="2019-02-27T00:32:10.570" v="1" actId="478"/>
          <ac:picMkLst>
            <pc:docMk/>
            <pc:sldMk cId="891628228" sldId="259"/>
            <ac:picMk id="4" creationId="{CFDB5073-4B17-4631-AADC-1E2FCA424E3B}"/>
          </ac:picMkLst>
        </pc:picChg>
        <pc:picChg chg="add del mod">
          <ac:chgData name="Carl Walenciak" userId="04b023ba5be62806" providerId="LiveId" clId="{25EA6830-CCD9-43A0-959E-08186E5CF02D}" dt="2019-02-27T00:32:35.540" v="7"/>
          <ac:picMkLst>
            <pc:docMk/>
            <pc:sldMk cId="891628228" sldId="259"/>
            <ac:picMk id="10" creationId="{5A61FF2C-CFC9-45EE-9EA3-C238BBBA8F07}"/>
          </ac:picMkLst>
        </pc:picChg>
        <pc:picChg chg="add del mod">
          <ac:chgData name="Carl Walenciak" userId="04b023ba5be62806" providerId="LiveId" clId="{25EA6830-CCD9-43A0-959E-08186E5CF02D}" dt="2019-02-27T00:48:56.011" v="11" actId="478"/>
          <ac:picMkLst>
            <pc:docMk/>
            <pc:sldMk cId="891628228" sldId="259"/>
            <ac:picMk id="11" creationId="{401C10C5-6D63-424E-9B95-B1AE6DA05E13}"/>
          </ac:picMkLst>
        </pc:picChg>
        <pc:picChg chg="add del mod ord modCrop">
          <ac:chgData name="Carl Walenciak" userId="04b023ba5be62806" providerId="LiveId" clId="{25EA6830-CCD9-43A0-959E-08186E5CF02D}" dt="2019-02-27T00:59:59.595" v="27" actId="478"/>
          <ac:picMkLst>
            <pc:docMk/>
            <pc:sldMk cId="891628228" sldId="259"/>
            <ac:picMk id="12" creationId="{9E073FC9-899D-4847-867C-7834E9F4F3E5}"/>
          </ac:picMkLst>
        </pc:picChg>
      </pc:sldChg>
      <pc:sldChg chg="modSp">
        <pc:chgData name="Carl Walenciak" userId="04b023ba5be62806" providerId="LiveId" clId="{25EA6830-CCD9-43A0-959E-08186E5CF02D}" dt="2019-02-26T02:11:09.209" v="0" actId="1076"/>
        <pc:sldMkLst>
          <pc:docMk/>
          <pc:sldMk cId="1065726751" sldId="264"/>
        </pc:sldMkLst>
        <pc:picChg chg="mod">
          <ac:chgData name="Carl Walenciak" userId="04b023ba5be62806" providerId="LiveId" clId="{25EA6830-CCD9-43A0-959E-08186E5CF02D}" dt="2019-02-26T02:11:09.209" v="0" actId="1076"/>
          <ac:picMkLst>
            <pc:docMk/>
            <pc:sldMk cId="1065726751" sldId="264"/>
            <ac:picMk id="30" creationId="{896E6AFE-B3E3-4716-A980-A844E94817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9938E-F505-410C-A904-2587BF127AA3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042B-8A71-461E-B8F6-95EDC825E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93C1DD29-BCA9-4BD4-874E-2BFB0EB54CBC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4A03-AD86-46BF-AF07-341B65C8EF34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B0D0-4C31-4767-B6C8-C05AEB029E5E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AADC-4AB6-43C2-AFC5-C2BF3EC4CD51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B27F-FFB1-4669-993A-EAD4AEE8E7B1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2705-5D8A-44D4-80C0-1A7D4207E89D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A9A1-7E63-4886-8FD9-5FE07F56FC3D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367B-96B2-42E5-AF83-F6AE54A56307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577E-D17B-427A-858E-EB2AABCFFA35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4DE6-E57A-42AB-BC4D-F21BD068AF01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520C-5071-4ADE-814C-C587828C6E96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6D86-FC59-4D7B-8DC1-965F794CD926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7338-9B7C-42DE-82D4-0A6E61519CEB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D31C-B819-4AE2-B012-E627CE841828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658B-1BCB-4C4C-B7B0-A626BA3CC689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328-A86A-4398-BC07-FC27DA5031F5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C3BE-1C12-4F35-888E-8FCA2792BD33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617ADFC-23F8-46A5-9CCE-566D7233319A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7EB6-0519-4517-A039-BD5DC4FA5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DDS Analytics: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01CEE-1A53-4635-BE8B-CF978A803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Factors leading to attrition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B4E82-548F-44BE-B1C4-9F1C269B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2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29CE1-8211-49A3-9709-5FFF5975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86777E-73BB-4FB7-89E3-618AD675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en-US" dirty="0"/>
              <a:t>Most Significant </a:t>
            </a:r>
            <a:r>
              <a:rPr lang="en-US" dirty="0" err="1"/>
              <a:t>Factor:Age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117DC8-4919-4D6F-8D13-B20EED658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2" y="2275065"/>
            <a:ext cx="5955578" cy="447110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EA7964-FE26-4AB4-A978-BB77D15EC830}"/>
              </a:ext>
            </a:extLst>
          </p:cNvPr>
          <p:cNvSpPr txBox="1">
            <a:spLocks/>
          </p:cNvSpPr>
          <p:nvPr/>
        </p:nvSpPr>
        <p:spPr>
          <a:xfrm>
            <a:off x="6257608" y="3521472"/>
            <a:ext cx="6824665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/>
                </a:solidFill>
              </a:rPr>
              <a:t>Younger employees are tending to leave more than </a:t>
            </a:r>
          </a:p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/>
                </a:solidFill>
              </a:rPr>
              <a:t>Older employees</a:t>
            </a:r>
          </a:p>
        </p:txBody>
      </p:sp>
    </p:spTree>
    <p:extLst>
      <p:ext uri="{BB962C8B-B14F-4D97-AF65-F5344CB8AC3E}">
        <p14:creationId xmlns:p14="http://schemas.microsoft.com/office/powerpoint/2010/main" val="2409064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6DDA57-25B1-4641-B200-8AE5C996E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93F0B-928B-4060-B0AE-B656293E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DCE46-9293-4ED4-BDA2-D4B35A6915CD}"/>
              </a:ext>
            </a:extLst>
          </p:cNvPr>
          <p:cNvSpPr txBox="1">
            <a:spLocks/>
          </p:cNvSpPr>
          <p:nvPr/>
        </p:nvSpPr>
        <p:spPr bwMode="gray">
          <a:xfrm>
            <a:off x="1186590" y="913391"/>
            <a:ext cx="8825659" cy="704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Other Factors: Business Travel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1F85C9-9B58-42AA-84FE-2065B30C2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972"/>
            <a:ext cx="5395127" cy="2681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A33AD0-3494-40C0-92A7-7566EEB2F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68" y="2318402"/>
            <a:ext cx="5026052" cy="27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6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08DA-C69E-44C1-9F3E-D60F49B8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QOL Factors (distance from home)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8784D-93F8-4E6D-A2AD-C1836B03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C6758-D9FF-44A9-9C3E-50DA1113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24" y="2523581"/>
            <a:ext cx="5754368" cy="4179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5DDF05-257F-43C5-AC7E-48BAE6F6D00C}"/>
              </a:ext>
            </a:extLst>
          </p:cNvPr>
          <p:cNvSpPr txBox="1"/>
          <p:nvPr/>
        </p:nvSpPr>
        <p:spPr>
          <a:xfrm>
            <a:off x="6501539" y="3429000"/>
            <a:ext cx="468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distance is almost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appreciable trend to indicate that distance from home is a factor</a:t>
            </a:r>
          </a:p>
        </p:txBody>
      </p:sp>
    </p:spTree>
    <p:extLst>
      <p:ext uri="{BB962C8B-B14F-4D97-AF65-F5344CB8AC3E}">
        <p14:creationId xmlns:p14="http://schemas.microsoft.com/office/powerpoint/2010/main" val="97472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8A4B-0205-450C-B362-24F6870F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169" y="777326"/>
            <a:ext cx="8825659" cy="704088"/>
          </a:xfrm>
        </p:spPr>
        <p:txBody>
          <a:bodyPr/>
          <a:lstStyle/>
          <a:p>
            <a:r>
              <a:rPr lang="en-US" dirty="0"/>
              <a:t>QOL factor </a:t>
            </a:r>
            <a:r>
              <a:rPr lang="en-US" sz="1800" dirty="0"/>
              <a:t>(</a:t>
            </a:r>
            <a:r>
              <a:rPr lang="en-US" sz="1800" dirty="0" err="1"/>
              <a:t>montly</a:t>
            </a:r>
            <a:r>
              <a:rPr lang="en-US" sz="1800" dirty="0"/>
              <a:t> income)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89885-746D-47DC-8EAF-EDA7F367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3E8D8-4D7B-4C2D-862D-39C7839D6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02" y="2509233"/>
            <a:ext cx="5637908" cy="40786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2D34BE-9479-47CE-90CD-A6C15FC8FC77}"/>
              </a:ext>
            </a:extLst>
          </p:cNvPr>
          <p:cNvSpPr txBox="1"/>
          <p:nvPr/>
        </p:nvSpPr>
        <p:spPr>
          <a:xfrm>
            <a:off x="6447295" y="2898795"/>
            <a:ext cx="5268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Employees who receive lower income (lower pay structures) are tending to leave more </a:t>
            </a:r>
          </a:p>
        </p:txBody>
      </p:sp>
    </p:spTree>
    <p:extLst>
      <p:ext uri="{BB962C8B-B14F-4D97-AF65-F5344CB8AC3E}">
        <p14:creationId xmlns:p14="http://schemas.microsoft.com/office/powerpoint/2010/main" val="3424303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2D52-D896-4C25-BD1B-04740B9D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77326"/>
            <a:ext cx="8825659" cy="704088"/>
          </a:xfrm>
        </p:spPr>
        <p:txBody>
          <a:bodyPr/>
          <a:lstStyle/>
          <a:p>
            <a:r>
              <a:rPr lang="en-US" dirty="0"/>
              <a:t>Monthly Income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F751C-6C4A-49A6-B33C-41254E3B2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7488" y="2664374"/>
            <a:ext cx="4828032" cy="3416300"/>
          </a:xfrm>
        </p:spPr>
        <p:txBody>
          <a:bodyPr/>
          <a:lstStyle/>
          <a:p>
            <a:r>
              <a:rPr lang="en-US" dirty="0"/>
              <a:t>The attrition data shows us a skewed distribution towards lower income categories , we believe this is a major factor for attrition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D1B4-F9C1-46E8-8D09-28AFCE68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4041F-90EF-4C65-A647-8D9C052C2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2" y="2464232"/>
            <a:ext cx="6297845" cy="402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6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2D834-FD10-4481-9C51-8D28CE58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639098"/>
            <a:ext cx="4798142" cy="37559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Attrition Rates by Job Role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615AC-F1C2-41E2-A2B7-AB504AB7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C67770-AFE5-4F34-928F-2F1A756C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136" y="888350"/>
            <a:ext cx="4812269" cy="513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2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5E705B-789E-4BB5-B28A-54DF61E1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Prediction Model for attrition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2C0BC9-60AD-4737-908F-A9B452B56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8274" y="1004552"/>
            <a:ext cx="2350827" cy="51136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AD940-14B5-4255-9DD1-AE4937E8C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logistic regression, we can build a model to help predict whether employees are at risk of attrition.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77C8F-9F7E-473C-8ABC-C7D6E01327DE}"/>
              </a:ext>
            </a:extLst>
          </p:cNvPr>
          <p:cNvSpPr txBox="1"/>
          <p:nvPr/>
        </p:nvSpPr>
        <p:spPr>
          <a:xfrm>
            <a:off x="7818540" y="1191499"/>
            <a:ext cx="4305987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Top 10 Contributors to Attrition Risk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Overtime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Environment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Companies Worked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Involvement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Sales Representatives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Business Travel – Frequent Travelers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Distance from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Lab Technicians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Years Since Last Promotion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779877-9934-4C48-88B6-B84641E1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5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CDC5-A71F-445E-96E0-A6659B35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199F-C95B-4F11-92CA-C194D9D4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216" y="1298448"/>
            <a:ext cx="5195997" cy="4572000"/>
          </a:xfrm>
        </p:spPr>
        <p:txBody>
          <a:bodyPr/>
          <a:lstStyle/>
          <a:p>
            <a:r>
              <a:rPr lang="en-US" b="1" dirty="0"/>
              <a:t>Precision: </a:t>
            </a:r>
            <a:r>
              <a:rPr lang="en-US" dirty="0"/>
              <a:t>Metric accounting for false positives. </a:t>
            </a:r>
          </a:p>
          <a:p>
            <a:r>
              <a:rPr lang="en-US" b="1" dirty="0"/>
              <a:t>Recall: </a:t>
            </a:r>
            <a:r>
              <a:rPr lang="en-US" dirty="0"/>
              <a:t>Metric accounting for false negatives. </a:t>
            </a:r>
          </a:p>
          <a:p>
            <a:r>
              <a:rPr lang="en-US" b="1" dirty="0"/>
              <a:t>Accuracy: </a:t>
            </a:r>
            <a:r>
              <a:rPr lang="en-US" dirty="0"/>
              <a:t>“How many times does the model get it right?”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This model is a prototype and is not a certain predictor of attrition. However, it may be used to identify contributing factors and target retention efforts to specific categories of employees or make policy modifications.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4EF1D-7F79-4556-8E70-1D9D79529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Precision: 0.91</a:t>
            </a:r>
          </a:p>
          <a:p>
            <a:endParaRPr lang="en-US" dirty="0"/>
          </a:p>
          <a:p>
            <a:r>
              <a:rPr lang="en-US" dirty="0"/>
              <a:t>Recall: 0.95</a:t>
            </a:r>
          </a:p>
          <a:p>
            <a:endParaRPr lang="en-US" dirty="0"/>
          </a:p>
          <a:p>
            <a:r>
              <a:rPr lang="en-US" b="1" dirty="0"/>
              <a:t>Accuracy: 0.87 </a:t>
            </a:r>
            <a:r>
              <a:rPr lang="en-US" b="1" dirty="0">
                <a:sym typeface="Wingdings" panose="05000000000000000000" pitchFamily="2" charset="2"/>
              </a:rPr>
              <a:t> 87%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D025A-5F15-4F61-9F73-A20E0B39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67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692F-73A1-44E2-8AC7-4858A7FD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444" y="838200"/>
            <a:ext cx="8825659" cy="706964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E0714-3AA7-416E-92A0-31BFCD204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464" y="2557451"/>
            <a:ext cx="8825659" cy="3416300"/>
          </a:xfrm>
        </p:spPr>
        <p:txBody>
          <a:bodyPr/>
          <a:lstStyle/>
          <a:p>
            <a:r>
              <a:rPr lang="en-US" dirty="0"/>
              <a:t>Attrition is caused in you</a:t>
            </a:r>
            <a:r>
              <a:rPr lang="pl-PL" dirty="0"/>
              <a:t>n</a:t>
            </a:r>
            <a:r>
              <a:rPr lang="en-US" dirty="0"/>
              <a:t>ger work force who tend to work overtime (essentially low quality of life) and who have low monthly income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recommend to provide more incentives for younger work force in terms of pay and improve overall quality of life with less overtime stress to arrest attrition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887AA-67D5-4DDA-A18E-851201A5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345" y="2551813"/>
            <a:ext cx="4824221" cy="3332517"/>
          </a:xfrm>
        </p:spPr>
        <p:txBody>
          <a:bodyPr>
            <a:normAutofit fontScale="92500" lnSpcReduction="20000"/>
          </a:bodyPr>
          <a:lstStyle/>
          <a:p>
            <a:r>
              <a:rPr lang="pl-PL" b="1" dirty="0"/>
              <a:t>Total number of employees: </a:t>
            </a:r>
            <a:r>
              <a:rPr lang="en-US" dirty="0"/>
              <a:t>1,470</a:t>
            </a:r>
          </a:p>
          <a:p>
            <a:pPr lvl="1"/>
            <a:r>
              <a:rPr lang="en-US" dirty="0"/>
              <a:t>Attrition Count - 237</a:t>
            </a:r>
            <a:endParaRPr lang="pl-PL" dirty="0"/>
          </a:p>
          <a:p>
            <a:r>
              <a:rPr lang="pl-PL" b="1" dirty="0"/>
              <a:t>Number of departments: </a:t>
            </a:r>
            <a:r>
              <a:rPr lang="en-US" dirty="0"/>
              <a:t>3 </a:t>
            </a:r>
          </a:p>
          <a:p>
            <a:pPr lvl="1"/>
            <a:r>
              <a:rPr lang="en-US" dirty="0"/>
              <a:t>Human Resources (HR) - 4.3%</a:t>
            </a:r>
          </a:p>
          <a:p>
            <a:pPr lvl="1"/>
            <a:r>
              <a:rPr lang="en-US" dirty="0"/>
              <a:t>Research &amp; Development (R&amp;D) – 65.4%</a:t>
            </a:r>
          </a:p>
          <a:p>
            <a:pPr lvl="1"/>
            <a:r>
              <a:rPr lang="en-US" dirty="0"/>
              <a:t>Sales – 30.3% </a:t>
            </a:r>
          </a:p>
          <a:p>
            <a:r>
              <a:rPr lang="pl-PL" b="1" dirty="0"/>
              <a:t>Number of work roles: </a:t>
            </a:r>
            <a:r>
              <a:rPr lang="en-US" dirty="0"/>
              <a:t>9</a:t>
            </a:r>
          </a:p>
          <a:p>
            <a:r>
              <a:rPr lang="en-US" b="1" dirty="0"/>
              <a:t>Median age: </a:t>
            </a:r>
            <a:r>
              <a:rPr lang="en-US" dirty="0"/>
              <a:t>36 years</a:t>
            </a:r>
          </a:p>
          <a:p>
            <a:r>
              <a:rPr lang="en-US" b="1" dirty="0"/>
              <a:t>Mean years at company: </a:t>
            </a:r>
            <a:r>
              <a:rPr lang="en-US" dirty="0"/>
              <a:t>7</a:t>
            </a:r>
          </a:p>
          <a:p>
            <a:r>
              <a:rPr lang="en-US" b="1" dirty="0"/>
              <a:t>Median monthly income: </a:t>
            </a:r>
            <a:r>
              <a:rPr lang="en-US" dirty="0"/>
              <a:t>$4,900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EB9490-9FD8-471F-A9CF-F547A0528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8" b="11778"/>
          <a:stretch/>
        </p:blipFill>
        <p:spPr>
          <a:xfrm>
            <a:off x="6322831" y="2735474"/>
            <a:ext cx="4717189" cy="29651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A7771-4397-4A24-962D-AC6455CD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96E6AFE-B3E3-4716-A980-A844E948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56" y="3007329"/>
            <a:ext cx="5153134" cy="26657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10E375-3AE5-4192-8C03-F7BA26DA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92" y="2329739"/>
            <a:ext cx="5320463" cy="44308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62E1D-1298-4C59-8370-BF969D12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2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7FFDC7-2224-4D48-B00C-E71ADBF7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826" y="2324300"/>
            <a:ext cx="5197849" cy="4274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F63B7E-FC55-4095-AAE1-ABF383268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8" y="2510328"/>
            <a:ext cx="5464582" cy="35427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F1F91-85B7-424C-A5FB-CF7A181C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8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EAC8-9C50-492E-8063-5077C25A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Client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ACC7-24AD-4214-8323-9FD93BDC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any job role trends that exist in the data set. </a:t>
            </a:r>
          </a:p>
          <a:p>
            <a:r>
              <a:rPr lang="en-US" dirty="0"/>
              <a:t>Identify factors that contribute to attrition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12026-8EA1-4766-B88F-D6A2842C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A92035-0E69-41B0-8C40-E90DDD39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Contributors to Attrition Rates – Two High Level Categories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C44A09-8207-4A12-AA79-0AC54635C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Quality of Life Factors</a:t>
            </a:r>
          </a:p>
          <a:p>
            <a:r>
              <a:rPr lang="en-US" dirty="0"/>
              <a:t>Overtime</a:t>
            </a:r>
          </a:p>
          <a:p>
            <a:r>
              <a:rPr lang="en-US" dirty="0"/>
              <a:t>Environment Satisfaction</a:t>
            </a:r>
          </a:p>
          <a:p>
            <a:r>
              <a:rPr lang="en-US" dirty="0"/>
              <a:t>Frequent Business Travel</a:t>
            </a:r>
          </a:p>
          <a:p>
            <a:r>
              <a:rPr lang="en-US" dirty="0"/>
              <a:t>Job Involvement</a:t>
            </a:r>
          </a:p>
          <a:p>
            <a:r>
              <a:rPr lang="en-US" dirty="0"/>
              <a:t>Distance From Home</a:t>
            </a:r>
          </a:p>
          <a:p>
            <a:r>
              <a:rPr lang="en-US" dirty="0"/>
              <a:t>Relationship Satisfaction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FFD4E-A2C4-4E82-9C4F-03DCBF9E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Career Progression Factors</a:t>
            </a:r>
          </a:p>
          <a:p>
            <a:r>
              <a:rPr lang="en-US" dirty="0"/>
              <a:t>Number of companies worked for previously</a:t>
            </a:r>
          </a:p>
          <a:p>
            <a:r>
              <a:rPr lang="en-US" dirty="0"/>
              <a:t>Years since last promotion</a:t>
            </a:r>
          </a:p>
          <a:p>
            <a:r>
              <a:rPr lang="en-US" dirty="0"/>
              <a:t>Years in current role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Job Role (for specific roles)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7864A-00D5-4526-B91E-58C24A21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4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indoor, computer, cup, sky&#10;&#10;Description automatically generated">
            <a:extLst>
              <a:ext uri="{FF2B5EF4-FFF2-40B4-BE49-F238E27FC236}">
                <a16:creationId xmlns:a16="http://schemas.microsoft.com/office/drawing/2014/main" id="{EFD94B60-C04A-43EE-9351-7093B08E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31" y="2382496"/>
            <a:ext cx="11554482" cy="39736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E93104-27B8-4610-BF83-7EF41813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Statistics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6CFFEB-A71D-48D7-A354-82FBB68FBA15}"/>
              </a:ext>
            </a:extLst>
          </p:cNvPr>
          <p:cNvSpPr/>
          <p:nvPr/>
        </p:nvSpPr>
        <p:spPr>
          <a:xfrm>
            <a:off x="7272906" y="2729580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493B8-FB59-499E-AE3A-F93D6F18DCE4}"/>
              </a:ext>
            </a:extLst>
          </p:cNvPr>
          <p:cNvSpPr/>
          <p:nvPr/>
        </p:nvSpPr>
        <p:spPr>
          <a:xfrm>
            <a:off x="7262396" y="3714637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006B6-AD9E-4310-BD2F-B6B98E2AA9EF}"/>
              </a:ext>
            </a:extLst>
          </p:cNvPr>
          <p:cNvSpPr/>
          <p:nvPr/>
        </p:nvSpPr>
        <p:spPr>
          <a:xfrm>
            <a:off x="7272906" y="5992385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AB7EE-8E27-40FA-82F4-2C9D7347DBE3}"/>
              </a:ext>
            </a:extLst>
          </p:cNvPr>
          <p:cNvSpPr/>
          <p:nvPr/>
        </p:nvSpPr>
        <p:spPr>
          <a:xfrm>
            <a:off x="2952503" y="6435288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E5EEA-1A80-48F1-96E0-1AAEB70BB852}"/>
              </a:ext>
            </a:extLst>
          </p:cNvPr>
          <p:cNvSpPr txBox="1"/>
          <p:nvPr/>
        </p:nvSpPr>
        <p:spPr>
          <a:xfrm>
            <a:off x="3308802" y="6395700"/>
            <a:ext cx="5455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Red highlight indicates job roles where attrition exceeds 20%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F91D69-1CA8-42C2-BB20-14CBD07D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2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Job Satisfaction Survey: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1400"/>
            <a:ext cx="3984139" cy="3416300"/>
          </a:xfrm>
        </p:spPr>
        <p:txBody>
          <a:bodyPr/>
          <a:lstStyle/>
          <a:p>
            <a:r>
              <a:rPr lang="en-US" dirty="0"/>
              <a:t>No major deviations across departments. Let’s take a closer look.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21AC21-6541-4EBC-B4C6-34586999E582}"/>
              </a:ext>
            </a:extLst>
          </p:cNvPr>
          <p:cNvSpPr txBox="1">
            <a:spLocks/>
          </p:cNvSpPr>
          <p:nvPr/>
        </p:nvSpPr>
        <p:spPr>
          <a:xfrm>
            <a:off x="6751653" y="2311400"/>
            <a:ext cx="398413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Human Resources responses are 6.3% lower than others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31A44CE-8BF0-461B-AB0A-D0EF71B259AF}"/>
              </a:ext>
            </a:extLst>
          </p:cNvPr>
          <p:cNvSpPr/>
          <p:nvPr/>
        </p:nvSpPr>
        <p:spPr>
          <a:xfrm>
            <a:off x="5347923" y="3733800"/>
            <a:ext cx="1185486" cy="952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53CAB-9F1C-4CAE-A6F2-C6C038C2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46309A-40A4-4382-8806-56C51CCF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425837"/>
            <a:ext cx="2983723" cy="31816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D50624-C92C-44FC-8E02-B1DF0AC4F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860" y="3425836"/>
            <a:ext cx="2983723" cy="31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7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C70F-D4C4-4AAB-8F76-75584247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Significant Factor: Overtime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CDCE6-5278-4722-878C-861D3BE1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509EF-ADC3-4302-8832-F91026406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20" y="2320548"/>
            <a:ext cx="4125317" cy="2413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FD1353-29BF-4700-9255-DCFAA068D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248" y="2372115"/>
            <a:ext cx="4125317" cy="236174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2B07D7-71B6-415D-97D4-8DA90D0097B6}"/>
              </a:ext>
            </a:extLst>
          </p:cNvPr>
          <p:cNvSpPr txBox="1">
            <a:spLocks/>
          </p:cNvSpPr>
          <p:nvPr/>
        </p:nvSpPr>
        <p:spPr>
          <a:xfrm>
            <a:off x="1198805" y="5047665"/>
            <a:ext cx="6824665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/>
                </a:solidFill>
              </a:rPr>
              <a:t>Employees who worked overtime tend to leave the organization in greater numbers indicating issues with overall quality of life. </a:t>
            </a:r>
          </a:p>
        </p:txBody>
      </p:sp>
    </p:spTree>
    <p:extLst>
      <p:ext uri="{BB962C8B-B14F-4D97-AF65-F5344CB8AC3E}">
        <p14:creationId xmlns:p14="http://schemas.microsoft.com/office/powerpoint/2010/main" val="239989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537</Words>
  <Application>Microsoft Office PowerPoint</Application>
  <PresentationFormat>Widescreen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 Boardroom</vt:lpstr>
      <vt:lpstr>DDS Analytics: </vt:lpstr>
      <vt:lpstr>Overall Workforce Summary: </vt:lpstr>
      <vt:lpstr>Overall Workforce Summary: </vt:lpstr>
      <vt:lpstr>Overall Workforce Summary: </vt:lpstr>
      <vt:lpstr>Specific Client Requests</vt:lpstr>
      <vt:lpstr>Identified Contributors to Attrition Rates – Two High Level Categories</vt:lpstr>
      <vt:lpstr>Job Role Statistics</vt:lpstr>
      <vt:lpstr>Job Satisfaction Survey:</vt:lpstr>
      <vt:lpstr>Most Significant Factor: Overtime</vt:lpstr>
      <vt:lpstr>Most Significant Factor:Age</vt:lpstr>
      <vt:lpstr>PowerPoint Presentation</vt:lpstr>
      <vt:lpstr>QOL Factors (distance from home)</vt:lpstr>
      <vt:lpstr>QOL factor (montly income)</vt:lpstr>
      <vt:lpstr>Monthly Income</vt:lpstr>
      <vt:lpstr>Attrition Rates by Job Role</vt:lpstr>
      <vt:lpstr>Building a Prediction Model for attrition</vt:lpstr>
      <vt:lpstr>Model Performance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Analytics: </dc:title>
  <dc:creator>Brian Waite</dc:creator>
  <cp:lastModifiedBy>Brian Waite</cp:lastModifiedBy>
  <cp:revision>9</cp:revision>
  <dcterms:created xsi:type="dcterms:W3CDTF">2019-02-27T02:59:04Z</dcterms:created>
  <dcterms:modified xsi:type="dcterms:W3CDTF">2019-02-27T22:36:00Z</dcterms:modified>
</cp:coreProperties>
</file>