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61" r:id="rId4"/>
    <p:sldId id="282" r:id="rId5"/>
    <p:sldId id="263" r:id="rId6"/>
    <p:sldId id="264" r:id="rId7"/>
    <p:sldId id="265" r:id="rId8"/>
    <p:sldId id="259" r:id="rId9"/>
    <p:sldId id="258" r:id="rId10"/>
    <p:sldId id="284" r:id="rId11"/>
    <p:sldId id="262" r:id="rId12"/>
    <p:sldId id="283" r:id="rId13"/>
    <p:sldId id="277" r:id="rId14"/>
    <p:sldId id="278" r:id="rId15"/>
    <p:sldId id="275" r:id="rId16"/>
    <p:sldId id="274" r:id="rId17"/>
    <p:sldId id="276" r:id="rId18"/>
    <p:sldId id="280" r:id="rId19"/>
    <p:sldId id="260" r:id="rId20"/>
    <p:sldId id="285" r:id="rId21"/>
    <p:sldId id="266" r:id="rId22"/>
    <p:sldId id="26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6830-CCD9-43A0-959E-08186E5CF02D}" v="5" dt="2019-02-27T01:00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  <pc:docChgLst>
    <pc:chgData name="Carl Walenciak" userId="04b023ba5be62806" providerId="LiveId" clId="{25EA6830-CCD9-43A0-959E-08186E5CF02D}"/>
    <pc:docChg chg="undo custSel modSld">
      <pc:chgData name="Carl Walenciak" userId="04b023ba5be62806" providerId="LiveId" clId="{25EA6830-CCD9-43A0-959E-08186E5CF02D}" dt="2019-02-27T01:02:16.662" v="46" actId="1076"/>
      <pc:docMkLst>
        <pc:docMk/>
      </pc:docMkLst>
      <pc:sldChg chg="addSp delSp modSp">
        <pc:chgData name="Carl Walenciak" userId="04b023ba5be62806" providerId="LiveId" clId="{25EA6830-CCD9-43A0-959E-08186E5CF02D}" dt="2019-02-27T01:02:16.662" v="46" actId="1076"/>
        <pc:sldMkLst>
          <pc:docMk/>
          <pc:sldMk cId="891628228" sldId="259"/>
        </pc:sldMkLst>
        <pc:spChg chg="mod">
          <ac:chgData name="Carl Walenciak" userId="04b023ba5be62806" providerId="LiveId" clId="{25EA6830-CCD9-43A0-959E-08186E5CF02D}" dt="2019-02-27T01:01:41.961" v="40" actId="1076"/>
          <ac:spMkLst>
            <pc:docMk/>
            <pc:sldMk cId="891628228" sldId="259"/>
            <ac:spMk id="5" creationId="{656CFFEB-A71D-48D7-A354-82FBB68FBA15}"/>
          </ac:spMkLst>
        </pc:spChg>
        <pc:spChg chg="mod">
          <ac:chgData name="Carl Walenciak" userId="04b023ba5be62806" providerId="LiveId" clId="{25EA6830-CCD9-43A0-959E-08186E5CF02D}" dt="2019-02-27T01:01:40.905" v="39" actId="1076"/>
          <ac:spMkLst>
            <pc:docMk/>
            <pc:sldMk cId="891628228" sldId="259"/>
            <ac:spMk id="6" creationId="{D8D493B8-FB59-499E-AE3A-F93D6F18DCE4}"/>
          </ac:spMkLst>
        </pc:spChg>
        <pc:spChg chg="mod">
          <ac:chgData name="Carl Walenciak" userId="04b023ba5be62806" providerId="LiveId" clId="{25EA6830-CCD9-43A0-959E-08186E5CF02D}" dt="2019-02-27T01:01:43.633" v="41" actId="1076"/>
          <ac:spMkLst>
            <pc:docMk/>
            <pc:sldMk cId="891628228" sldId="259"/>
            <ac:spMk id="7" creationId="{D1A006B6-AD9E-4310-BD2F-B6B98E2AA9EF}"/>
          </ac:spMkLst>
        </pc:spChg>
        <pc:spChg chg="mod">
          <ac:chgData name="Carl Walenciak" userId="04b023ba5be62806" providerId="LiveId" clId="{25EA6830-CCD9-43A0-959E-08186E5CF02D}" dt="2019-02-27T01:02:16.662" v="46" actId="1076"/>
          <ac:spMkLst>
            <pc:docMk/>
            <pc:sldMk cId="891628228" sldId="259"/>
            <ac:spMk id="8" creationId="{74EAB7EE-8E27-40FA-82F4-2C9D7347DBE3}"/>
          </ac:spMkLst>
        </pc:spChg>
        <pc:spChg chg="mod">
          <ac:chgData name="Carl Walenciak" userId="04b023ba5be62806" providerId="LiveId" clId="{25EA6830-CCD9-43A0-959E-08186E5CF02D}" dt="2019-02-27T01:01:55.640" v="43" actId="1076"/>
          <ac:spMkLst>
            <pc:docMk/>
            <pc:sldMk cId="891628228" sldId="259"/>
            <ac:spMk id="9" creationId="{EF9E5EEA-1A80-48F1-96E0-1AAEB70BB852}"/>
          </ac:spMkLst>
        </pc:spChg>
        <pc:picChg chg="add mod ord modCrop">
          <ac:chgData name="Carl Walenciak" userId="04b023ba5be62806" providerId="LiveId" clId="{25EA6830-CCD9-43A0-959E-08186E5CF02D}" dt="2019-02-27T01:01:32.300" v="37" actId="167"/>
          <ac:picMkLst>
            <pc:docMk/>
            <pc:sldMk cId="891628228" sldId="259"/>
            <ac:picMk id="4" creationId="{CE13D011-2A53-4FF0-8C5B-05EEC03F1112}"/>
          </ac:picMkLst>
        </pc:picChg>
        <pc:picChg chg="del">
          <ac:chgData name="Carl Walenciak" userId="04b023ba5be62806" providerId="LiveId" clId="{25EA6830-CCD9-43A0-959E-08186E5CF02D}" dt="2019-02-27T00:32:10.570" v="1" actId="478"/>
          <ac:picMkLst>
            <pc:docMk/>
            <pc:sldMk cId="891628228" sldId="259"/>
            <ac:picMk id="4" creationId="{CFDB5073-4B17-4631-AADC-1E2FCA424E3B}"/>
          </ac:picMkLst>
        </pc:picChg>
        <pc:picChg chg="add del mod">
          <ac:chgData name="Carl Walenciak" userId="04b023ba5be62806" providerId="LiveId" clId="{25EA6830-CCD9-43A0-959E-08186E5CF02D}" dt="2019-02-27T00:32:35.540" v="7"/>
          <ac:picMkLst>
            <pc:docMk/>
            <pc:sldMk cId="891628228" sldId="259"/>
            <ac:picMk id="10" creationId="{5A61FF2C-CFC9-45EE-9EA3-C238BBBA8F07}"/>
          </ac:picMkLst>
        </pc:picChg>
        <pc:picChg chg="add del mod">
          <ac:chgData name="Carl Walenciak" userId="04b023ba5be62806" providerId="LiveId" clId="{25EA6830-CCD9-43A0-959E-08186E5CF02D}" dt="2019-02-27T00:48:56.011" v="11" actId="478"/>
          <ac:picMkLst>
            <pc:docMk/>
            <pc:sldMk cId="891628228" sldId="259"/>
            <ac:picMk id="11" creationId="{401C10C5-6D63-424E-9B95-B1AE6DA05E13}"/>
          </ac:picMkLst>
        </pc:picChg>
        <pc:picChg chg="add del mod ord modCrop">
          <ac:chgData name="Carl Walenciak" userId="04b023ba5be62806" providerId="LiveId" clId="{25EA6830-CCD9-43A0-959E-08186E5CF02D}" dt="2019-02-27T00:59:59.595" v="27" actId="478"/>
          <ac:picMkLst>
            <pc:docMk/>
            <pc:sldMk cId="891628228" sldId="259"/>
            <ac:picMk id="12" creationId="{9E073FC9-899D-4847-867C-7834E9F4F3E5}"/>
          </ac:picMkLst>
        </pc:picChg>
      </pc:sldChg>
      <pc:sldChg chg="modSp">
        <pc:chgData name="Carl Walenciak" userId="04b023ba5be62806" providerId="LiveId" clId="{25EA6830-CCD9-43A0-959E-08186E5CF02D}" dt="2019-02-26T02:11:09.209" v="0" actId="1076"/>
        <pc:sldMkLst>
          <pc:docMk/>
          <pc:sldMk cId="1065726751" sldId="264"/>
        </pc:sldMkLst>
        <pc:picChg chg="mod">
          <ac:chgData name="Carl Walenciak" userId="04b023ba5be62806" providerId="LiveId" clId="{25EA6830-CCD9-43A0-959E-08186E5CF02D}" dt="2019-02-26T02:11:09.209" v="0" actId="1076"/>
          <ac:picMkLst>
            <pc:docMk/>
            <pc:sldMk cId="1065726751" sldId="264"/>
            <ac:picMk id="30" creationId="{896E6AFE-B3E3-4716-A980-A844E9481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5038E-F641-4F2D-9907-D8D7EE8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Factors contributing to attrition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EA34A3-D167-40C8-9B34-0230B623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6EFF6-51C0-415E-BFD2-BA613A28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computer, cup, sky&#10;&#10;Description automatically generated">
            <a:extLst>
              <a:ext uri="{FF2B5EF4-FFF2-40B4-BE49-F238E27FC236}">
                <a16:creationId xmlns:a16="http://schemas.microsoft.com/office/drawing/2014/main" id="{EFD94B60-C04A-43EE-9351-7093B08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1" y="2382496"/>
            <a:ext cx="11554482" cy="3973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  <a:r>
              <a:rPr lang="pl-PL" dirty="0"/>
              <a:t>: Focus on attrition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272906" y="272958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262396" y="3714637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272906" y="5992385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952503" y="6435288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3308802" y="6395700"/>
            <a:ext cx="545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9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0F-D4C4-4AAB-8F76-7558424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Factor: Overtime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DCE6-5278-4722-878C-861D3BE1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509EF-ADC3-4302-8832-F9102640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0" y="2320548"/>
            <a:ext cx="4125317" cy="241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D1353-29BF-4700-9255-DCFAA068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48" y="2372115"/>
            <a:ext cx="4125317" cy="23617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2B07D7-71B6-415D-97D4-8DA90D0097B6}"/>
              </a:ext>
            </a:extLst>
          </p:cNvPr>
          <p:cNvSpPr txBox="1">
            <a:spLocks/>
          </p:cNvSpPr>
          <p:nvPr/>
        </p:nvSpPr>
        <p:spPr>
          <a:xfrm>
            <a:off x="1198805" y="5047665"/>
            <a:ext cx="6824665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Employees who worked overtime tend to leave the organization in greater numbers indicating issues with overall quality of life. </a:t>
            </a:r>
          </a:p>
        </p:txBody>
      </p:sp>
    </p:spTree>
    <p:extLst>
      <p:ext uri="{BB962C8B-B14F-4D97-AF65-F5344CB8AC3E}">
        <p14:creationId xmlns:p14="http://schemas.microsoft.com/office/powerpoint/2010/main" val="23998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29CE1-8211-49A3-9709-5FFF5975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86777E-73BB-4FB7-89E3-618AD675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 dirty="0"/>
              <a:t>Significant Factor:</a:t>
            </a:r>
            <a:r>
              <a:rPr lang="pl-PL" dirty="0"/>
              <a:t> </a:t>
            </a:r>
            <a:r>
              <a:rPr lang="en-US" dirty="0"/>
              <a:t>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17DC8-4919-4D6F-8D13-B20EED65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2" y="2275065"/>
            <a:ext cx="5955578" cy="44711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EA7964-FE26-4AB4-A978-BB77D15EC830}"/>
              </a:ext>
            </a:extLst>
          </p:cNvPr>
          <p:cNvSpPr txBox="1">
            <a:spLocks/>
          </p:cNvSpPr>
          <p:nvPr/>
        </p:nvSpPr>
        <p:spPr>
          <a:xfrm>
            <a:off x="6257608" y="3521472"/>
            <a:ext cx="6824665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Younger employees are tending to leave more than 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Older employees</a:t>
            </a:r>
          </a:p>
        </p:txBody>
      </p:sp>
    </p:spTree>
    <p:extLst>
      <p:ext uri="{BB962C8B-B14F-4D97-AF65-F5344CB8AC3E}">
        <p14:creationId xmlns:p14="http://schemas.microsoft.com/office/powerpoint/2010/main" val="240906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DDA57-25B1-4641-B200-8AE5C99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3F0B-928B-4060-B0AE-B656293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DCE46-9293-4ED4-BDA2-D4B35A6915CD}"/>
              </a:ext>
            </a:extLst>
          </p:cNvPr>
          <p:cNvSpPr txBox="1">
            <a:spLocks/>
          </p:cNvSpPr>
          <p:nvPr/>
        </p:nvSpPr>
        <p:spPr bwMode="gray">
          <a:xfrm>
            <a:off x="1186590" y="913391"/>
            <a:ext cx="8825659" cy="704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Factors: Business Travel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F85C9-9B58-42AA-84FE-2065B30C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972"/>
            <a:ext cx="5395127" cy="2681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33AD0-3494-40C0-92A7-7566EEB2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318402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97472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A4B-0205-450C-B362-24F6870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9" y="777326"/>
            <a:ext cx="8825659" cy="704088"/>
          </a:xfrm>
        </p:spPr>
        <p:txBody>
          <a:bodyPr/>
          <a:lstStyle/>
          <a:p>
            <a:r>
              <a:rPr lang="en-US" dirty="0"/>
              <a:t>QOL factor </a:t>
            </a:r>
            <a:r>
              <a:rPr lang="en-US" sz="1800" dirty="0"/>
              <a:t>(</a:t>
            </a:r>
            <a:r>
              <a:rPr lang="en-US" sz="1800" dirty="0" err="1"/>
              <a:t>montly</a:t>
            </a:r>
            <a:r>
              <a:rPr lang="en-US" sz="1800" dirty="0"/>
              <a:t> income)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885-746D-47DC-8EAF-EDA7F36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E8D8-4D7B-4C2D-862D-39C7839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2509233"/>
            <a:ext cx="5637908" cy="4078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D34BE-9479-47CE-90CD-A6C15FC8FC77}"/>
              </a:ext>
            </a:extLst>
          </p:cNvPr>
          <p:cNvSpPr txBox="1"/>
          <p:nvPr/>
        </p:nvSpPr>
        <p:spPr>
          <a:xfrm>
            <a:off x="6447295" y="2898795"/>
            <a:ext cx="526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receive lower income (lower pay structures) are tending to leave more </a:t>
            </a:r>
          </a:p>
        </p:txBody>
      </p:sp>
    </p:spTree>
    <p:extLst>
      <p:ext uri="{BB962C8B-B14F-4D97-AF65-F5344CB8AC3E}">
        <p14:creationId xmlns:p14="http://schemas.microsoft.com/office/powerpoint/2010/main" val="342430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2D52-D896-4C25-BD1B-04740B9D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77326"/>
            <a:ext cx="8825659" cy="704088"/>
          </a:xfrm>
        </p:spPr>
        <p:txBody>
          <a:bodyPr/>
          <a:lstStyle/>
          <a:p>
            <a:r>
              <a:rPr lang="en-US" dirty="0"/>
              <a:t>Monthly Income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751C-6C4A-49A6-B33C-41254E3B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7488" y="2664374"/>
            <a:ext cx="4828032" cy="3416300"/>
          </a:xfrm>
        </p:spPr>
        <p:txBody>
          <a:bodyPr/>
          <a:lstStyle/>
          <a:p>
            <a:r>
              <a:rPr lang="en-US" dirty="0"/>
              <a:t>The attrition data shows us a skewed distribution towards lower income categories , we believe this is a major factor for attrition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D1B4-F9C1-46E8-8D09-28AFCE68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4041F-90EF-4C65-A647-8D9C052C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2" y="2464232"/>
            <a:ext cx="6297845" cy="40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67770-AFE5-4F34-928F-2F1A756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6" y="888350"/>
            <a:ext cx="4812269" cy="51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EDDA-A718-4DA1-A53E-1371A6C7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Team: Introductions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049E-E404-47D9-8994-0F8C9E20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Aditya Garapati</a:t>
            </a:r>
          </a:p>
          <a:p>
            <a:r>
              <a:rPr lang="pl-PL" dirty="0"/>
              <a:t>Brian Waite</a:t>
            </a:r>
          </a:p>
          <a:p>
            <a:r>
              <a:rPr lang="pl-PL" dirty="0"/>
              <a:t>Carl Walenciak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64388-1D0D-4DE0-8871-1E05B8BA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2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5038E-F641-4F2D-9907-D8D7EE8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Building a model to help mitigate attrition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EA34A3-D167-40C8-9B34-0230B623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6EFF6-51C0-415E-BFD2-BA613A28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6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92F-73A1-44E2-8AC7-4858A7FD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44" y="838200"/>
            <a:ext cx="8825659" cy="706964"/>
          </a:xfrm>
        </p:spPr>
        <p:txBody>
          <a:bodyPr/>
          <a:lstStyle/>
          <a:p>
            <a:r>
              <a:rPr lang="pl-PL" dirty="0"/>
              <a:t>C</a:t>
            </a:r>
            <a:r>
              <a:rPr lang="en-US" dirty="0" err="1"/>
              <a:t>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0714-3AA7-416E-92A0-31BFCD20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64" y="2557451"/>
            <a:ext cx="8825659" cy="3416300"/>
          </a:xfrm>
        </p:spPr>
        <p:txBody>
          <a:bodyPr/>
          <a:lstStyle/>
          <a:p>
            <a:r>
              <a:rPr lang="pl-PL" dirty="0"/>
              <a:t>Overtime, Experience (a combination of age, career progression, and other lesser factors), and pay all seem to influence attrition rates. </a:t>
            </a:r>
          </a:p>
          <a:p>
            <a:endParaRPr lang="pl-PL" dirty="0"/>
          </a:p>
          <a:p>
            <a:r>
              <a:rPr lang="pl-PL" dirty="0"/>
              <a:t> This leads to younger, less experienced personnel being at higher risk of attrition.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recommend to provide more incentives for younger work force in terms of pay and improve overall quality of life with less overtime stress to arrest attrition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887AA-67D5-4DDA-A18E-851201A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5038E-F641-4F2D-9907-D8D7EE8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Workforce and job role analysis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EA34A3-D167-40C8-9B34-0230B623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6EFF6-51C0-415E-BFD2-BA613A28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" y="3007329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computer, cup, sky&#10;&#10;Description automatically generated">
            <a:extLst>
              <a:ext uri="{FF2B5EF4-FFF2-40B4-BE49-F238E27FC236}">
                <a16:creationId xmlns:a16="http://schemas.microsoft.com/office/drawing/2014/main" id="{EFD94B60-C04A-43EE-9351-7093B08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1" y="2382496"/>
            <a:ext cx="11554482" cy="3973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6309A-40A4-4382-8806-56C51CCF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5837"/>
            <a:ext cx="2983723" cy="3181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50624-C92C-44FC-8E02-B1DF0AC4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0" y="3425836"/>
            <a:ext cx="2983723" cy="31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589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DDS Analytics: </vt:lpstr>
      <vt:lpstr>The Team: Introductions</vt:lpstr>
      <vt:lpstr>Specific Client Requests</vt:lpstr>
      <vt:lpstr>Workforce and job role analysis</vt:lpstr>
      <vt:lpstr>Overall Workforce Summary: </vt:lpstr>
      <vt:lpstr>Overall Workforce Summary: </vt:lpstr>
      <vt:lpstr>Overall Workforce Summary: </vt:lpstr>
      <vt:lpstr>Job Role Statistics</vt:lpstr>
      <vt:lpstr>Job Satisfaction Survey:</vt:lpstr>
      <vt:lpstr>Factors contributing to attrition</vt:lpstr>
      <vt:lpstr>Identified Contributors to Attrition Rates – Two High Level Categories</vt:lpstr>
      <vt:lpstr>Job Role Statistics: Focus on attrition</vt:lpstr>
      <vt:lpstr>Significant Factor: Overtime</vt:lpstr>
      <vt:lpstr>Significant Factor: Age</vt:lpstr>
      <vt:lpstr>PowerPoint Presentation</vt:lpstr>
      <vt:lpstr>QOL Factors (distance from home)</vt:lpstr>
      <vt:lpstr>QOL factor (montly income)</vt:lpstr>
      <vt:lpstr>Monthly Income</vt:lpstr>
      <vt:lpstr>Attrition Rates by Job Role</vt:lpstr>
      <vt:lpstr>Building a model to help mitigate attrition</vt:lpstr>
      <vt:lpstr>Building a Prediction Model for attrition</vt:lpstr>
      <vt:lpstr>Model Performance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12</cp:revision>
  <dcterms:created xsi:type="dcterms:W3CDTF">2019-02-27T02:59:04Z</dcterms:created>
  <dcterms:modified xsi:type="dcterms:W3CDTF">2019-02-27T22:56:30Z</dcterms:modified>
</cp:coreProperties>
</file>