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1" r:id="rId6"/>
    <p:sldId id="257" r:id="rId7"/>
    <p:sldId id="258" r:id="rId8"/>
    <p:sldId id="259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D8D1D-2C3A-441C-A314-6BCD0724E910}" v="1" dt="2019-02-24T04:56:11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Walenciak" userId="04b023ba5be62806" providerId="LiveId" clId="{B85D8D1D-2C3A-441C-A314-6BCD0724E910}"/>
    <pc:docChg chg="addSld modSld">
      <pc:chgData name="Carl Walenciak" userId="04b023ba5be62806" providerId="LiveId" clId="{B85D8D1D-2C3A-441C-A314-6BCD0724E910}" dt="2019-02-24T04:56:11.985" v="0"/>
      <pc:docMkLst>
        <pc:docMk/>
      </pc:docMkLst>
      <pc:sldChg chg="add">
        <pc:chgData name="Carl Walenciak" userId="04b023ba5be62806" providerId="LiveId" clId="{B85D8D1D-2C3A-441C-A314-6BCD0724E910}" dt="2019-02-24T04:56:11.985" v="0"/>
        <pc:sldMkLst>
          <pc:docMk/>
          <pc:sldMk cId="74006596" sldId="263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65726751" sldId="264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02582085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7EB6-0519-4517-A039-BD5DC4FA5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DDS Analytics: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01CEE-1A53-4635-BE8B-CF978A803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Factors leading to attrition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2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2D834-FD10-4481-9C51-8D28CE58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639098"/>
            <a:ext cx="4798142" cy="37559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Attrition Rates by Job Role</a:t>
            </a:r>
          </a:p>
        </p:txBody>
      </p:sp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DA710A-B1A6-47E8-91F3-14183C9C4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4" y="1159994"/>
            <a:ext cx="4986236" cy="453489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652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345" y="2551813"/>
            <a:ext cx="4824221" cy="3332517"/>
          </a:xfrm>
        </p:spPr>
        <p:txBody>
          <a:bodyPr>
            <a:normAutofit fontScale="92500" lnSpcReduction="20000"/>
          </a:bodyPr>
          <a:lstStyle/>
          <a:p>
            <a:r>
              <a:rPr lang="pl-PL" b="1" dirty="0"/>
              <a:t>Total number of employees: </a:t>
            </a:r>
            <a:r>
              <a:rPr lang="en-US" dirty="0"/>
              <a:t>1,470</a:t>
            </a:r>
          </a:p>
          <a:p>
            <a:pPr lvl="1"/>
            <a:r>
              <a:rPr lang="en-US" dirty="0"/>
              <a:t>Attrition Count - 237</a:t>
            </a:r>
            <a:endParaRPr lang="pl-PL" dirty="0"/>
          </a:p>
          <a:p>
            <a:r>
              <a:rPr lang="pl-PL" b="1" dirty="0"/>
              <a:t>Number of departments: </a:t>
            </a:r>
            <a:r>
              <a:rPr lang="en-US" dirty="0"/>
              <a:t>3 </a:t>
            </a:r>
          </a:p>
          <a:p>
            <a:pPr lvl="1"/>
            <a:r>
              <a:rPr lang="en-US" dirty="0"/>
              <a:t>Human Resources (HR) - 4.3%</a:t>
            </a:r>
          </a:p>
          <a:p>
            <a:pPr lvl="1"/>
            <a:r>
              <a:rPr lang="en-US" dirty="0"/>
              <a:t>Research &amp; Development (R&amp;D) – 65.4%</a:t>
            </a:r>
          </a:p>
          <a:p>
            <a:pPr lvl="1"/>
            <a:r>
              <a:rPr lang="en-US" dirty="0"/>
              <a:t>Sales – 30.3% </a:t>
            </a:r>
          </a:p>
          <a:p>
            <a:r>
              <a:rPr lang="pl-PL" b="1" dirty="0"/>
              <a:t>Number of work roles: </a:t>
            </a:r>
            <a:r>
              <a:rPr lang="en-US" dirty="0"/>
              <a:t>9</a:t>
            </a:r>
          </a:p>
          <a:p>
            <a:r>
              <a:rPr lang="en-US" b="1" dirty="0"/>
              <a:t>Median age: </a:t>
            </a:r>
            <a:r>
              <a:rPr lang="en-US" dirty="0"/>
              <a:t>36 years</a:t>
            </a:r>
          </a:p>
          <a:p>
            <a:r>
              <a:rPr lang="en-US" b="1" dirty="0"/>
              <a:t>Mean years at company: </a:t>
            </a:r>
            <a:r>
              <a:rPr lang="en-US" dirty="0"/>
              <a:t>7</a:t>
            </a:r>
          </a:p>
          <a:p>
            <a:r>
              <a:rPr lang="en-US" b="1" dirty="0"/>
              <a:t>Median monthly income: </a:t>
            </a:r>
            <a:r>
              <a:rPr lang="en-US" dirty="0"/>
              <a:t>$4,900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EB9490-9FD8-471F-A9CF-F547A0528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8" b="11778"/>
          <a:stretch/>
        </p:blipFill>
        <p:spPr>
          <a:xfrm>
            <a:off x="6322831" y="2735474"/>
            <a:ext cx="4717189" cy="29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96E6AFE-B3E3-4716-A980-A844E948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45" y="3015718"/>
            <a:ext cx="5153134" cy="26657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10E375-3AE5-4192-8C03-F7BA26DA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92" y="2329739"/>
            <a:ext cx="5320463" cy="443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2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7FFDC7-2224-4D48-B00C-E71ADBF7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826" y="2324300"/>
            <a:ext cx="5197849" cy="4274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F63B7E-FC55-4095-AAE1-ABF383268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8" y="2510328"/>
            <a:ext cx="5464582" cy="354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8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EAC8-9C50-492E-8063-5077C25A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Client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ACC7-24AD-4214-8323-9FD93BDC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any job role trends that exist in the data set. </a:t>
            </a:r>
          </a:p>
          <a:p>
            <a:r>
              <a:rPr lang="en-US" dirty="0"/>
              <a:t>Identify factors that contribute to attrition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D28FA21-C404-4805-A601-DBEE83A8E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5F2101-E757-4DE5-9263-90EE04B60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50A1386-DC56-4C80-AB79-3D3ADE25B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C308946-BA4F-4BBB-A621-5812B6AA1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4B46CAB-9D3E-48A9-BACE-418A29D04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C9F0A8FE-8826-415D-A57D-37F8FF30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3FD5C766-C5A8-487A-9AD6-FA3D5EB73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D44D5CE-25DA-46F8-8D71-6FEB390B7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300"/>
              <a:t>Overall Workforce Summary: </a:t>
            </a:r>
            <a:endParaRPr lang="en-US" sz="2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Total number of employees: </a:t>
            </a:r>
            <a:r>
              <a:rPr lang="en-US" dirty="0">
                <a:solidFill>
                  <a:schemeClr val="bg1"/>
                </a:solidFill>
              </a:rPr>
              <a:t>1470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Number of departments: </a:t>
            </a:r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Number of work roles: </a:t>
            </a:r>
            <a:r>
              <a:rPr lang="en-US" dirty="0">
                <a:solidFill>
                  <a:schemeClr val="bg1"/>
                </a:solidFill>
              </a:rPr>
              <a:t>9</a:t>
            </a: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music&#10;&#10;Description automatically generated">
            <a:extLst>
              <a:ext uri="{FF2B5EF4-FFF2-40B4-BE49-F238E27FC236}">
                <a16:creationId xmlns:a16="http://schemas.microsoft.com/office/drawing/2014/main" id="{54CDB201-8228-4DF5-848D-2F86E5829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2012979"/>
            <a:ext cx="3113903" cy="2832041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3B5AE55-B4B2-4CAD-8561-B91413C74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36" y="2012978"/>
            <a:ext cx="3113904" cy="28320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CB62799-E47D-468D-9290-FF49353DF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9AEC1-B77C-461C-9BF8-537F61412A70}"/>
              </a:ext>
            </a:extLst>
          </p:cNvPr>
          <p:cNvSpPr txBox="1"/>
          <p:nvPr/>
        </p:nvSpPr>
        <p:spPr>
          <a:xfrm>
            <a:off x="5557327" y="5245597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“retirement wave”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545C5B-050F-4BF5-920F-87B407BB406D}"/>
              </a:ext>
            </a:extLst>
          </p:cNvPr>
          <p:cNvSpPr txBox="1"/>
          <p:nvPr/>
        </p:nvSpPr>
        <p:spPr>
          <a:xfrm>
            <a:off x="8741038" y="5245597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gender disparity</a:t>
            </a:r>
          </a:p>
        </p:txBody>
      </p:sp>
    </p:spTree>
    <p:extLst>
      <p:ext uri="{BB962C8B-B14F-4D97-AF65-F5344CB8AC3E}">
        <p14:creationId xmlns:p14="http://schemas.microsoft.com/office/powerpoint/2010/main" val="83403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Job Satisfaction Survey: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1400"/>
            <a:ext cx="3984139" cy="3416300"/>
          </a:xfrm>
        </p:spPr>
        <p:txBody>
          <a:bodyPr/>
          <a:lstStyle/>
          <a:p>
            <a:r>
              <a:rPr lang="en-US" dirty="0"/>
              <a:t>No major deviations across departments. Let’s take a closer look.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21AC21-6541-4EBC-B4C6-34586999E582}"/>
              </a:ext>
            </a:extLst>
          </p:cNvPr>
          <p:cNvSpPr txBox="1">
            <a:spLocks/>
          </p:cNvSpPr>
          <p:nvPr/>
        </p:nvSpPr>
        <p:spPr>
          <a:xfrm>
            <a:off x="6751653" y="2311400"/>
            <a:ext cx="398413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Human Resources responses are 6.3% lower than others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E4327-8822-452A-9D3B-89C68BDBF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35693"/>
            <a:ext cx="3658346" cy="332720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31A44CE-8BF0-461B-AB0A-D0EF71B259AF}"/>
              </a:ext>
            </a:extLst>
          </p:cNvPr>
          <p:cNvSpPr/>
          <p:nvPr/>
        </p:nvSpPr>
        <p:spPr>
          <a:xfrm>
            <a:off x="5347923" y="3733800"/>
            <a:ext cx="1185486" cy="952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C07144-22B0-41D4-894D-3C85FDE0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14" y="3070476"/>
            <a:ext cx="4013432" cy="365014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0787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3104-27B8-4610-BF83-7EF41813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B5073-4B17-4631-AADC-1E2FCA424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490787"/>
            <a:ext cx="11677650" cy="4010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6CFFEB-A71D-48D7-A354-82FBB68FBA15}"/>
              </a:ext>
            </a:extLst>
          </p:cNvPr>
          <p:cNvSpPr/>
          <p:nvPr/>
        </p:nvSpPr>
        <p:spPr>
          <a:xfrm>
            <a:off x="7874000" y="2819400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493B8-FB59-499E-AE3A-F93D6F18DCE4}"/>
              </a:ext>
            </a:extLst>
          </p:cNvPr>
          <p:cNvSpPr/>
          <p:nvPr/>
        </p:nvSpPr>
        <p:spPr>
          <a:xfrm>
            <a:off x="7874000" y="3835401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006B6-AD9E-4310-BD2F-B6B98E2AA9EF}"/>
              </a:ext>
            </a:extLst>
          </p:cNvPr>
          <p:cNvSpPr/>
          <p:nvPr/>
        </p:nvSpPr>
        <p:spPr>
          <a:xfrm>
            <a:off x="7874000" y="6184901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AB7EE-8E27-40FA-82F4-2C9D7347DBE3}"/>
              </a:ext>
            </a:extLst>
          </p:cNvPr>
          <p:cNvSpPr/>
          <p:nvPr/>
        </p:nvSpPr>
        <p:spPr>
          <a:xfrm>
            <a:off x="2247900" y="6500812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E5EEA-1A80-48F1-96E0-1AAEB70BB852}"/>
              </a:ext>
            </a:extLst>
          </p:cNvPr>
          <p:cNvSpPr txBox="1"/>
          <p:nvPr/>
        </p:nvSpPr>
        <p:spPr>
          <a:xfrm>
            <a:off x="2679700" y="6430446"/>
            <a:ext cx="694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 highlight indicates job roles where attrition exceeds 20%</a:t>
            </a:r>
          </a:p>
        </p:txBody>
      </p:sp>
    </p:spTree>
    <p:extLst>
      <p:ext uri="{BB962C8B-B14F-4D97-AF65-F5344CB8AC3E}">
        <p14:creationId xmlns:p14="http://schemas.microsoft.com/office/powerpoint/2010/main" val="89162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A92035-0E69-41B0-8C40-E90DDD39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Contributors to Attrition Rates – Two High Level Categories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C44A09-8207-4A12-AA79-0AC54635C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Quality of Life Factors</a:t>
            </a:r>
          </a:p>
          <a:p>
            <a:r>
              <a:rPr lang="en-US" dirty="0"/>
              <a:t>Overtime</a:t>
            </a:r>
          </a:p>
          <a:p>
            <a:r>
              <a:rPr lang="en-US" dirty="0"/>
              <a:t>Environment Satisfaction</a:t>
            </a:r>
          </a:p>
          <a:p>
            <a:r>
              <a:rPr lang="en-US" dirty="0"/>
              <a:t>Frequent Business Travel</a:t>
            </a:r>
          </a:p>
          <a:p>
            <a:r>
              <a:rPr lang="en-US" dirty="0"/>
              <a:t>Job Involvement</a:t>
            </a:r>
          </a:p>
          <a:p>
            <a:r>
              <a:rPr lang="en-US" dirty="0"/>
              <a:t>Distance From Home</a:t>
            </a:r>
          </a:p>
          <a:p>
            <a:r>
              <a:rPr lang="en-US" dirty="0"/>
              <a:t>Relationship Satisfaction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FFD4E-A2C4-4E82-9C4F-03DCBF9E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Career Progression Factors</a:t>
            </a:r>
          </a:p>
          <a:p>
            <a:r>
              <a:rPr lang="en-US" dirty="0"/>
              <a:t>Number of companies worked for previously</a:t>
            </a:r>
          </a:p>
          <a:p>
            <a:r>
              <a:rPr lang="en-US" dirty="0"/>
              <a:t>Years since last promotion</a:t>
            </a:r>
          </a:p>
          <a:p>
            <a:r>
              <a:rPr lang="en-US" dirty="0"/>
              <a:t>Years in current role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Job Role (for specific roles) </a:t>
            </a:r>
          </a:p>
        </p:txBody>
      </p:sp>
    </p:spTree>
    <p:extLst>
      <p:ext uri="{BB962C8B-B14F-4D97-AF65-F5344CB8AC3E}">
        <p14:creationId xmlns:p14="http://schemas.microsoft.com/office/powerpoint/2010/main" val="1653147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DDS Analytics: </vt:lpstr>
      <vt:lpstr>Overall Workforce Summary: </vt:lpstr>
      <vt:lpstr>Overall Workforce Summary: </vt:lpstr>
      <vt:lpstr>Overall Workforce Summary: </vt:lpstr>
      <vt:lpstr>Specific Client Requests</vt:lpstr>
      <vt:lpstr>Overall Workforce Summary: </vt:lpstr>
      <vt:lpstr>Job Satisfaction Survey:</vt:lpstr>
      <vt:lpstr>Job Role Statistics</vt:lpstr>
      <vt:lpstr>Identified Contributors to Attrition Rates – Two High Level Categories</vt:lpstr>
      <vt:lpstr>Attrition Rates by Job Role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Analytics: </dc:title>
  <dc:creator>Brian Waite</dc:creator>
  <cp:lastModifiedBy>Carl Walenciak</cp:lastModifiedBy>
  <cp:revision>3</cp:revision>
  <dcterms:created xsi:type="dcterms:W3CDTF">2019-02-24T03:21:22Z</dcterms:created>
  <dcterms:modified xsi:type="dcterms:W3CDTF">2019-02-24T04:56:14Z</dcterms:modified>
</cp:coreProperties>
</file>