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0"/>
  </p:notesMasterIdLst>
  <p:sldIdLst>
    <p:sldId id="256" r:id="rId2"/>
    <p:sldId id="263" r:id="rId3"/>
    <p:sldId id="264" r:id="rId4"/>
    <p:sldId id="265" r:id="rId5"/>
    <p:sldId id="261" r:id="rId6"/>
    <p:sldId id="262" r:id="rId7"/>
    <p:sldId id="259" r:id="rId8"/>
    <p:sldId id="258" r:id="rId9"/>
    <p:sldId id="277" r:id="rId10"/>
    <p:sldId id="278" r:id="rId11"/>
    <p:sldId id="275" r:id="rId12"/>
    <p:sldId id="274" r:id="rId13"/>
    <p:sldId id="276" r:id="rId14"/>
    <p:sldId id="280" r:id="rId15"/>
    <p:sldId id="260" r:id="rId16"/>
    <p:sldId id="266" r:id="rId17"/>
    <p:sldId id="267" r:id="rId18"/>
    <p:sldId id="279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EA6830-CCD9-43A0-959E-08186E5CF02D}" v="5" dt="2019-02-27T01:00:45.0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8" autoAdjust="0"/>
    <p:restoredTop sz="94660"/>
  </p:normalViewPr>
  <p:slideViewPr>
    <p:cSldViewPr snapToGrid="0">
      <p:cViewPr varScale="1">
        <p:scale>
          <a:sx n="31" d="100"/>
          <a:sy n="31" d="100"/>
        </p:scale>
        <p:origin x="34" y="8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rl Walenciak" userId="04b023ba5be62806" providerId="LiveId" clId="{B85D8D1D-2C3A-441C-A314-6BCD0724E910}"/>
    <pc:docChg chg="addSld modSld">
      <pc:chgData name="Carl Walenciak" userId="04b023ba5be62806" providerId="LiveId" clId="{B85D8D1D-2C3A-441C-A314-6BCD0724E910}" dt="2019-02-24T04:56:11.985" v="0"/>
      <pc:docMkLst>
        <pc:docMk/>
      </pc:docMkLst>
      <pc:sldChg chg="add">
        <pc:chgData name="Carl Walenciak" userId="04b023ba5be62806" providerId="LiveId" clId="{B85D8D1D-2C3A-441C-A314-6BCD0724E910}" dt="2019-02-24T04:56:11.985" v="0"/>
        <pc:sldMkLst>
          <pc:docMk/>
          <pc:sldMk cId="74006596" sldId="263"/>
        </pc:sldMkLst>
      </pc:sldChg>
      <pc:sldChg chg="add">
        <pc:chgData name="Carl Walenciak" userId="04b023ba5be62806" providerId="LiveId" clId="{B85D8D1D-2C3A-441C-A314-6BCD0724E910}" dt="2019-02-24T04:56:11.985" v="0"/>
        <pc:sldMkLst>
          <pc:docMk/>
          <pc:sldMk cId="1065726751" sldId="264"/>
        </pc:sldMkLst>
      </pc:sldChg>
      <pc:sldChg chg="add">
        <pc:chgData name="Carl Walenciak" userId="04b023ba5be62806" providerId="LiveId" clId="{B85D8D1D-2C3A-441C-A314-6BCD0724E910}" dt="2019-02-24T04:56:11.985" v="0"/>
        <pc:sldMkLst>
          <pc:docMk/>
          <pc:sldMk cId="1002582085" sldId="265"/>
        </pc:sldMkLst>
      </pc:sldChg>
    </pc:docChg>
  </pc:docChgLst>
  <pc:docChgLst>
    <pc:chgData name="Carl Walenciak" userId="04b023ba5be62806" providerId="LiveId" clId="{25EA6830-CCD9-43A0-959E-08186E5CF02D}"/>
    <pc:docChg chg="undo custSel modSld">
      <pc:chgData name="Carl Walenciak" userId="04b023ba5be62806" providerId="LiveId" clId="{25EA6830-CCD9-43A0-959E-08186E5CF02D}" dt="2019-02-27T01:02:16.662" v="46" actId="1076"/>
      <pc:docMkLst>
        <pc:docMk/>
      </pc:docMkLst>
      <pc:sldChg chg="addSp delSp modSp">
        <pc:chgData name="Carl Walenciak" userId="04b023ba5be62806" providerId="LiveId" clId="{25EA6830-CCD9-43A0-959E-08186E5CF02D}" dt="2019-02-27T01:02:16.662" v="46" actId="1076"/>
        <pc:sldMkLst>
          <pc:docMk/>
          <pc:sldMk cId="891628228" sldId="259"/>
        </pc:sldMkLst>
        <pc:spChg chg="mod">
          <ac:chgData name="Carl Walenciak" userId="04b023ba5be62806" providerId="LiveId" clId="{25EA6830-CCD9-43A0-959E-08186E5CF02D}" dt="2019-02-27T01:01:41.961" v="40" actId="1076"/>
          <ac:spMkLst>
            <pc:docMk/>
            <pc:sldMk cId="891628228" sldId="259"/>
            <ac:spMk id="5" creationId="{656CFFEB-A71D-48D7-A354-82FBB68FBA15}"/>
          </ac:spMkLst>
        </pc:spChg>
        <pc:spChg chg="mod">
          <ac:chgData name="Carl Walenciak" userId="04b023ba5be62806" providerId="LiveId" clId="{25EA6830-CCD9-43A0-959E-08186E5CF02D}" dt="2019-02-27T01:01:40.905" v="39" actId="1076"/>
          <ac:spMkLst>
            <pc:docMk/>
            <pc:sldMk cId="891628228" sldId="259"/>
            <ac:spMk id="6" creationId="{D8D493B8-FB59-499E-AE3A-F93D6F18DCE4}"/>
          </ac:spMkLst>
        </pc:spChg>
        <pc:spChg chg="mod">
          <ac:chgData name="Carl Walenciak" userId="04b023ba5be62806" providerId="LiveId" clId="{25EA6830-CCD9-43A0-959E-08186E5CF02D}" dt="2019-02-27T01:01:43.633" v="41" actId="1076"/>
          <ac:spMkLst>
            <pc:docMk/>
            <pc:sldMk cId="891628228" sldId="259"/>
            <ac:spMk id="7" creationId="{D1A006B6-AD9E-4310-BD2F-B6B98E2AA9EF}"/>
          </ac:spMkLst>
        </pc:spChg>
        <pc:spChg chg="mod">
          <ac:chgData name="Carl Walenciak" userId="04b023ba5be62806" providerId="LiveId" clId="{25EA6830-CCD9-43A0-959E-08186E5CF02D}" dt="2019-02-27T01:02:16.662" v="46" actId="1076"/>
          <ac:spMkLst>
            <pc:docMk/>
            <pc:sldMk cId="891628228" sldId="259"/>
            <ac:spMk id="8" creationId="{74EAB7EE-8E27-40FA-82F4-2C9D7347DBE3}"/>
          </ac:spMkLst>
        </pc:spChg>
        <pc:spChg chg="mod">
          <ac:chgData name="Carl Walenciak" userId="04b023ba5be62806" providerId="LiveId" clId="{25EA6830-CCD9-43A0-959E-08186E5CF02D}" dt="2019-02-27T01:01:55.640" v="43" actId="1076"/>
          <ac:spMkLst>
            <pc:docMk/>
            <pc:sldMk cId="891628228" sldId="259"/>
            <ac:spMk id="9" creationId="{EF9E5EEA-1A80-48F1-96E0-1AAEB70BB852}"/>
          </ac:spMkLst>
        </pc:spChg>
        <pc:picChg chg="add mod ord modCrop">
          <ac:chgData name="Carl Walenciak" userId="04b023ba5be62806" providerId="LiveId" clId="{25EA6830-CCD9-43A0-959E-08186E5CF02D}" dt="2019-02-27T01:01:32.300" v="37" actId="167"/>
          <ac:picMkLst>
            <pc:docMk/>
            <pc:sldMk cId="891628228" sldId="259"/>
            <ac:picMk id="4" creationId="{CE13D011-2A53-4FF0-8C5B-05EEC03F1112}"/>
          </ac:picMkLst>
        </pc:picChg>
        <pc:picChg chg="del">
          <ac:chgData name="Carl Walenciak" userId="04b023ba5be62806" providerId="LiveId" clId="{25EA6830-CCD9-43A0-959E-08186E5CF02D}" dt="2019-02-27T00:32:10.570" v="1" actId="478"/>
          <ac:picMkLst>
            <pc:docMk/>
            <pc:sldMk cId="891628228" sldId="259"/>
            <ac:picMk id="4" creationId="{CFDB5073-4B17-4631-AADC-1E2FCA424E3B}"/>
          </ac:picMkLst>
        </pc:picChg>
        <pc:picChg chg="add del mod">
          <ac:chgData name="Carl Walenciak" userId="04b023ba5be62806" providerId="LiveId" clId="{25EA6830-CCD9-43A0-959E-08186E5CF02D}" dt="2019-02-27T00:32:35.540" v="7"/>
          <ac:picMkLst>
            <pc:docMk/>
            <pc:sldMk cId="891628228" sldId="259"/>
            <ac:picMk id="10" creationId="{5A61FF2C-CFC9-45EE-9EA3-C238BBBA8F07}"/>
          </ac:picMkLst>
        </pc:picChg>
        <pc:picChg chg="add del mod">
          <ac:chgData name="Carl Walenciak" userId="04b023ba5be62806" providerId="LiveId" clId="{25EA6830-CCD9-43A0-959E-08186E5CF02D}" dt="2019-02-27T00:48:56.011" v="11" actId="478"/>
          <ac:picMkLst>
            <pc:docMk/>
            <pc:sldMk cId="891628228" sldId="259"/>
            <ac:picMk id="11" creationId="{401C10C5-6D63-424E-9B95-B1AE6DA05E13}"/>
          </ac:picMkLst>
        </pc:picChg>
        <pc:picChg chg="add del mod ord modCrop">
          <ac:chgData name="Carl Walenciak" userId="04b023ba5be62806" providerId="LiveId" clId="{25EA6830-CCD9-43A0-959E-08186E5CF02D}" dt="2019-02-27T00:59:59.595" v="27" actId="478"/>
          <ac:picMkLst>
            <pc:docMk/>
            <pc:sldMk cId="891628228" sldId="259"/>
            <ac:picMk id="12" creationId="{9E073FC9-899D-4847-867C-7834E9F4F3E5}"/>
          </ac:picMkLst>
        </pc:picChg>
      </pc:sldChg>
      <pc:sldChg chg="modSp">
        <pc:chgData name="Carl Walenciak" userId="04b023ba5be62806" providerId="LiveId" clId="{25EA6830-CCD9-43A0-959E-08186E5CF02D}" dt="2019-02-26T02:11:09.209" v="0" actId="1076"/>
        <pc:sldMkLst>
          <pc:docMk/>
          <pc:sldMk cId="1065726751" sldId="264"/>
        </pc:sldMkLst>
        <pc:picChg chg="mod">
          <ac:chgData name="Carl Walenciak" userId="04b023ba5be62806" providerId="LiveId" clId="{25EA6830-CCD9-43A0-959E-08186E5CF02D}" dt="2019-02-26T02:11:09.209" v="0" actId="1076"/>
          <ac:picMkLst>
            <pc:docMk/>
            <pc:sldMk cId="1065726751" sldId="264"/>
            <ac:picMk id="30" creationId="{896E6AFE-B3E3-4716-A980-A844E94817E7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89938E-F505-410C-A904-2587BF127AA3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6B042B-8A71-461E-B8F6-95EDC825E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612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93C1DD29-BCA9-4BD4-874E-2BFB0EB54CBC}" type="datetime1">
              <a:rPr lang="en-US" smtClean="0"/>
              <a:t>2/27/2019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C4A03-AD86-46BF-AF07-341B65C8EF34}" type="datetime1">
              <a:rPr lang="en-US" smtClean="0"/>
              <a:t>2/27/2019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0B0D0-4C31-4767-B6C8-C05AEB029E5E}" type="datetime1">
              <a:rPr lang="en-US" smtClean="0"/>
              <a:t>2/27/2019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5AADC-4AB6-43C2-AFC5-C2BF3EC4CD51}" type="datetime1">
              <a:rPr lang="en-US" smtClean="0"/>
              <a:t>2/27/2019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AB27F-FFB1-4669-993A-EAD4AEE8E7B1}" type="datetime1">
              <a:rPr lang="en-US" smtClean="0"/>
              <a:t>2/27/2019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02705-5D8A-44D4-80C0-1A7D4207E89D}" type="datetime1">
              <a:rPr lang="en-US" smtClean="0"/>
              <a:t>2/27/2019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1A9A1-7E63-4886-8FD9-5FE07F56FC3D}" type="datetime1">
              <a:rPr lang="en-US" smtClean="0"/>
              <a:t>2/27/2019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7367B-96B2-42E5-AF83-F6AE54A56307}" type="datetime1">
              <a:rPr lang="en-US" smtClean="0"/>
              <a:t>2/27/2019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C577E-D17B-427A-858E-EB2AABCFFA35}" type="datetime1">
              <a:rPr lang="en-US" smtClean="0"/>
              <a:t>2/27/2019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24DE6-E57A-42AB-BC4D-F21BD068AF01}" type="datetime1">
              <a:rPr lang="en-US" smtClean="0"/>
              <a:t>2/27/2019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2520C-5071-4ADE-814C-C587828C6E96}" type="datetime1">
              <a:rPr lang="en-US" smtClean="0"/>
              <a:t>2/27/2019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96D86-FC59-4D7B-8DC1-965F794CD926}" type="datetime1">
              <a:rPr lang="en-US" smtClean="0"/>
              <a:t>2/27/2019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37338-9B7C-42DE-82D4-0A6E61519CEB}" type="datetime1">
              <a:rPr lang="en-US" smtClean="0"/>
              <a:t>2/27/2019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DD31C-B819-4AE2-B012-E627CE841828}" type="datetime1">
              <a:rPr lang="en-US" smtClean="0"/>
              <a:t>2/27/2019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9658B-1BCB-4C4C-B7B0-A626BA3CC689}" type="datetime1">
              <a:rPr lang="en-US" smtClean="0"/>
              <a:t>2/27/2019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9D328-A86A-4398-BC07-FC27DA5031F5}" type="datetime1">
              <a:rPr lang="en-US" smtClean="0"/>
              <a:t>2/27/2019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C3BE-1C12-4F35-888E-8FCA2792BD33}" type="datetime1">
              <a:rPr lang="en-US" smtClean="0"/>
              <a:t>2/27/2019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A617ADFC-23F8-46A5-9CCE-566D7233319A}" type="datetime1">
              <a:rPr lang="en-US" smtClean="0"/>
              <a:t>2/27/2019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E7EB6-0519-4517-A039-BD5DC4FA52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DDS Analytics: 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601CEE-1A53-4635-BE8B-CF978A8034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Factors leading to attrition analysis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6B4E82-548F-44BE-B1C4-9F1C269B6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2265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629CE1-8211-49A3-9709-5FFF59754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086777E-73BB-4FB7-89E3-618AD675C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</p:spPr>
        <p:txBody>
          <a:bodyPr/>
          <a:lstStyle/>
          <a:p>
            <a:r>
              <a:rPr lang="en-US" dirty="0"/>
              <a:t>Most Significant </a:t>
            </a:r>
            <a:r>
              <a:rPr lang="en-US" dirty="0" err="1"/>
              <a:t>Factor:Age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117DC8-4919-4D6F-8D13-B20EED6587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422" y="2275065"/>
            <a:ext cx="5955578" cy="4471101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6EA7964-FE26-4AB4-A978-BB77D15EC830}"/>
              </a:ext>
            </a:extLst>
          </p:cNvPr>
          <p:cNvSpPr txBox="1">
            <a:spLocks/>
          </p:cNvSpPr>
          <p:nvPr/>
        </p:nvSpPr>
        <p:spPr>
          <a:xfrm>
            <a:off x="6257608" y="3521472"/>
            <a:ext cx="6824665" cy="13716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b="1" dirty="0">
                <a:solidFill>
                  <a:schemeClr val="tx1"/>
                </a:solidFill>
              </a:rPr>
              <a:t>Younger employees are tending to leave more than </a:t>
            </a:r>
          </a:p>
          <a:p>
            <a:pPr marL="0" indent="0">
              <a:buFont typeface="Wingdings 3" charset="2"/>
              <a:buNone/>
            </a:pPr>
            <a:r>
              <a:rPr lang="en-US" b="1" dirty="0">
                <a:solidFill>
                  <a:schemeClr val="tx1"/>
                </a:solidFill>
              </a:rPr>
              <a:t>Older employees</a:t>
            </a:r>
          </a:p>
        </p:txBody>
      </p:sp>
    </p:spTree>
    <p:extLst>
      <p:ext uri="{BB962C8B-B14F-4D97-AF65-F5344CB8AC3E}">
        <p14:creationId xmlns:p14="http://schemas.microsoft.com/office/powerpoint/2010/main" val="24090649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76DDA57-25B1-4641-B200-8AE5C996E5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A93F0B-928B-4060-B0AE-B656293E0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5CDCE46-9293-4ED4-BDA2-D4B35A6915CD}"/>
              </a:ext>
            </a:extLst>
          </p:cNvPr>
          <p:cNvSpPr txBox="1">
            <a:spLocks/>
          </p:cNvSpPr>
          <p:nvPr/>
        </p:nvSpPr>
        <p:spPr bwMode="gray">
          <a:xfrm>
            <a:off x="1186590" y="913391"/>
            <a:ext cx="8825659" cy="7040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Other Factors: Business Travel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31F85C9-9B58-42AA-84FE-2065B30C23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44972"/>
            <a:ext cx="5395127" cy="268126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4A33AD0-3494-40C0-92A7-7566EEB2FF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768" y="2318402"/>
            <a:ext cx="5026052" cy="2730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9693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308DA-C69E-44C1-9F3E-D60F49B89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QOL Factors (distance from home)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F8784D-93F8-4E6D-A2AD-C1836B038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BC6758-D9FF-44A9-9C3E-50DA11134C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24" y="2523581"/>
            <a:ext cx="5754368" cy="417943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15DDF05-257F-43C5-AC7E-48BAE6F6D00C}"/>
              </a:ext>
            </a:extLst>
          </p:cNvPr>
          <p:cNvSpPr txBox="1"/>
          <p:nvPr/>
        </p:nvSpPr>
        <p:spPr>
          <a:xfrm>
            <a:off x="6501539" y="3429000"/>
            <a:ext cx="4689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median distance is almost same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is no appreciable trend to indicate that distance from home is a factor</a:t>
            </a:r>
          </a:p>
        </p:txBody>
      </p:sp>
    </p:spTree>
    <p:extLst>
      <p:ext uri="{BB962C8B-B14F-4D97-AF65-F5344CB8AC3E}">
        <p14:creationId xmlns:p14="http://schemas.microsoft.com/office/powerpoint/2010/main" val="9747207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98A4B-0205-450C-B362-24F6870F5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9169" y="777326"/>
            <a:ext cx="8825659" cy="704088"/>
          </a:xfrm>
        </p:spPr>
        <p:txBody>
          <a:bodyPr/>
          <a:lstStyle/>
          <a:p>
            <a:r>
              <a:rPr lang="en-US" dirty="0"/>
              <a:t>QOL factor </a:t>
            </a:r>
            <a:r>
              <a:rPr lang="en-US" sz="1800" dirty="0"/>
              <a:t>(</a:t>
            </a:r>
            <a:r>
              <a:rPr lang="en-US" sz="1800" dirty="0" err="1"/>
              <a:t>montly</a:t>
            </a:r>
            <a:r>
              <a:rPr lang="en-US" sz="1800" dirty="0"/>
              <a:t> income)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889885-746D-47DC-8EAF-EDA7F3675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13E8D8-4D7B-4C2D-862D-39C7839D69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702" y="2509233"/>
            <a:ext cx="5637908" cy="407867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F2D34BE-9479-47CE-90CD-A6C15FC8FC77}"/>
              </a:ext>
            </a:extLst>
          </p:cNvPr>
          <p:cNvSpPr txBox="1"/>
          <p:nvPr/>
        </p:nvSpPr>
        <p:spPr>
          <a:xfrm>
            <a:off x="6447295" y="2898795"/>
            <a:ext cx="52688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Employees who receive lower income (lower pay structures) are tending to leave more </a:t>
            </a:r>
          </a:p>
        </p:txBody>
      </p:sp>
    </p:spTree>
    <p:extLst>
      <p:ext uri="{BB962C8B-B14F-4D97-AF65-F5344CB8AC3E}">
        <p14:creationId xmlns:p14="http://schemas.microsoft.com/office/powerpoint/2010/main" val="34243039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C2D52-D896-4C25-BD1B-04740B9D2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777326"/>
            <a:ext cx="8825659" cy="704088"/>
          </a:xfrm>
        </p:spPr>
        <p:txBody>
          <a:bodyPr/>
          <a:lstStyle/>
          <a:p>
            <a:r>
              <a:rPr lang="en-US" dirty="0"/>
              <a:t>Monthly Income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3F751C-6C4A-49A6-B33C-41254E3B29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57488" y="2664374"/>
            <a:ext cx="4828032" cy="3416300"/>
          </a:xfrm>
        </p:spPr>
        <p:txBody>
          <a:bodyPr/>
          <a:lstStyle/>
          <a:p>
            <a:r>
              <a:rPr lang="en-US" dirty="0"/>
              <a:t>The attrition data shows us a skewed distribution towards lower income categories , we believe this is a major factor for attrition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F9D1B4-F9C1-46E8-8D09-28AFCE686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24041F-90EF-4C65-A647-8D9C052C2D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452" y="2464232"/>
            <a:ext cx="6297845" cy="4021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669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43A114B-CAF8-402E-A898-DEE2C2022E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9000"/>
                  <a:hueMod val="108000"/>
                  <a:satMod val="164000"/>
                  <a:lumMod val="74000"/>
                </a:schemeClr>
                <a:schemeClr val="dk2">
                  <a:tint val="96000"/>
                  <a:hueMod val="88000"/>
                  <a:satMod val="140000"/>
                  <a:lumMod val="13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4E68BB1-DCF6-49AB-8FF1-7E68DCBCD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1412" y="18288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A9B8539-604B-420E-BA1B-0A2E64CD7C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1412" y="5870955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4000"/>
                </a:schemeClr>
              </a:gs>
              <a:gs pos="66000">
                <a:schemeClr val="accent5">
                  <a:alpha val="0"/>
                </a:schemeClr>
              </a:gs>
              <a:gs pos="36000">
                <a:schemeClr val="accent5"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236CAA2-54C3-4136-B0CC-6837B14D81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40F86E67-9E86-453F-92BC-648189829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73C5439-21D4-46F3-9CF4-FF1CE786F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D2D834-FD10-4481-9C51-8D28CE587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4929" y="639098"/>
            <a:ext cx="4798142" cy="375592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Attrition Rates by Job Role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7F615AC-F1C2-41E2-A2B7-AB504AB7A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EC67770-AFE5-4F34-928F-2F1A756C03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4136" y="888350"/>
            <a:ext cx="4812269" cy="513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5279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5E705B-789E-4BB5-B28A-54DF61E10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 Prediction Model for attrition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82C0BC9-60AD-4737-908F-A9B452B566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8274" y="1004552"/>
            <a:ext cx="2350827" cy="5113655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5BAD940-14B5-4255-9DD1-AE4937E8C57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Using logistic regression, we can build a model to help predict whether employees are at risk of attrition.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677C8F-9F7E-473C-8ABC-C7D6E01327DE}"/>
              </a:ext>
            </a:extLst>
          </p:cNvPr>
          <p:cNvSpPr txBox="1"/>
          <p:nvPr/>
        </p:nvSpPr>
        <p:spPr>
          <a:xfrm>
            <a:off x="7818540" y="1191499"/>
            <a:ext cx="4305987" cy="47397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Top 10 Contributors to Attrition Risk</a:t>
            </a:r>
          </a:p>
          <a:p>
            <a:endParaRPr lang="en-US" b="1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Overtime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Environment Satisfaction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Number of Companies Worked For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Job Involvement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Job Role – Specifically Sales Representatives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Business Travel – Frequent Travelers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Distance from Home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Job Role – Specifically Lab Technicians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Years Since Last Promotion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B779877-9934-4C48-88B6-B84641E1E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951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DCDC5-A71F-445E-96E0-A6659B352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A199F-C95B-4F11-92CA-C194D9D46A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70216" y="1298448"/>
            <a:ext cx="5195997" cy="4572000"/>
          </a:xfrm>
        </p:spPr>
        <p:txBody>
          <a:bodyPr/>
          <a:lstStyle/>
          <a:p>
            <a:r>
              <a:rPr lang="en-US" b="1" dirty="0"/>
              <a:t>Precision: </a:t>
            </a:r>
            <a:r>
              <a:rPr lang="en-US" dirty="0"/>
              <a:t>Metric accounting for false positives. </a:t>
            </a:r>
          </a:p>
          <a:p>
            <a:r>
              <a:rPr lang="en-US" b="1" dirty="0"/>
              <a:t>Recall: </a:t>
            </a:r>
            <a:r>
              <a:rPr lang="en-US" dirty="0"/>
              <a:t>Metric accounting for false negatives. </a:t>
            </a:r>
          </a:p>
          <a:p>
            <a:r>
              <a:rPr lang="en-US" b="1" dirty="0"/>
              <a:t>Accuracy: </a:t>
            </a:r>
            <a:r>
              <a:rPr lang="en-US" dirty="0"/>
              <a:t>“How many times does the model get it right?”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Note: This model is a prototype and is not a certain predictor of attrition. However, it may be used to identify contributing factors and target retention efforts to specific categories of employees or make policy modifications.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54EF1D-7F79-4556-8E70-1D9D795296F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Precision: 0.91</a:t>
            </a:r>
          </a:p>
          <a:p>
            <a:endParaRPr lang="en-US" dirty="0"/>
          </a:p>
          <a:p>
            <a:r>
              <a:rPr lang="en-US" dirty="0"/>
              <a:t>Recall: 0.95</a:t>
            </a:r>
          </a:p>
          <a:p>
            <a:endParaRPr lang="en-US" dirty="0"/>
          </a:p>
          <a:p>
            <a:r>
              <a:rPr lang="en-US" b="1" dirty="0"/>
              <a:t>Accuracy: 0.87 </a:t>
            </a:r>
            <a:r>
              <a:rPr lang="en-US" b="1" dirty="0">
                <a:sym typeface="Wingdings" panose="05000000000000000000" pitchFamily="2" charset="2"/>
              </a:rPr>
              <a:t> 87%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6D025A-5F15-4F61-9F73-A20E0B39B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5677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9692F-73A1-44E2-8AC7-4858A7FDF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444" y="838200"/>
            <a:ext cx="8825659" cy="706964"/>
          </a:xfrm>
        </p:spPr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1E0714-3AA7-416E-92A0-31BFCD2041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4464" y="2557451"/>
            <a:ext cx="8825659" cy="3416300"/>
          </a:xfrm>
        </p:spPr>
        <p:txBody>
          <a:bodyPr/>
          <a:lstStyle/>
          <a:p>
            <a:r>
              <a:rPr lang="en-US" dirty="0"/>
              <a:t>Attrition is caused in </a:t>
            </a:r>
            <a:r>
              <a:rPr lang="en-US" dirty="0" err="1"/>
              <a:t>youger</a:t>
            </a:r>
            <a:r>
              <a:rPr lang="en-US" dirty="0"/>
              <a:t> work force who tend to work overtime (essentially low quality of life) and who have low monthly income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 recommend to provide more incentives for younger work force in terms of pay and improve overall quality of life with less overtime stress to arrest attrition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E887AA-67D5-4DDA-A18E-851201A5F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398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4AB4C-A928-4DF2-B474-6E732F161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</p:spPr>
        <p:txBody>
          <a:bodyPr/>
          <a:lstStyle/>
          <a:p>
            <a:r>
              <a:rPr lang="pl-PL"/>
              <a:t>Overall Workforce Summary: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EDB56-CF7F-4034-867E-EEE2466469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345" y="2551813"/>
            <a:ext cx="4824221" cy="3332517"/>
          </a:xfrm>
        </p:spPr>
        <p:txBody>
          <a:bodyPr>
            <a:normAutofit fontScale="92500" lnSpcReduction="20000"/>
          </a:bodyPr>
          <a:lstStyle/>
          <a:p>
            <a:r>
              <a:rPr lang="pl-PL" b="1" dirty="0"/>
              <a:t>Total number of employees: </a:t>
            </a:r>
            <a:r>
              <a:rPr lang="en-US" dirty="0"/>
              <a:t>1,470</a:t>
            </a:r>
          </a:p>
          <a:p>
            <a:pPr lvl="1"/>
            <a:r>
              <a:rPr lang="en-US" dirty="0"/>
              <a:t>Attrition Count - 237</a:t>
            </a:r>
            <a:endParaRPr lang="pl-PL" dirty="0"/>
          </a:p>
          <a:p>
            <a:r>
              <a:rPr lang="pl-PL" b="1" dirty="0"/>
              <a:t>Number of departments: </a:t>
            </a:r>
            <a:r>
              <a:rPr lang="en-US" dirty="0"/>
              <a:t>3 </a:t>
            </a:r>
          </a:p>
          <a:p>
            <a:pPr lvl="1"/>
            <a:r>
              <a:rPr lang="en-US" dirty="0"/>
              <a:t>Human Resources (HR) - 4.3%</a:t>
            </a:r>
          </a:p>
          <a:p>
            <a:pPr lvl="1"/>
            <a:r>
              <a:rPr lang="en-US" dirty="0"/>
              <a:t>Research &amp; Development (R&amp;D) – 65.4%</a:t>
            </a:r>
          </a:p>
          <a:p>
            <a:pPr lvl="1"/>
            <a:r>
              <a:rPr lang="en-US" dirty="0"/>
              <a:t>Sales – 30.3% </a:t>
            </a:r>
          </a:p>
          <a:p>
            <a:r>
              <a:rPr lang="pl-PL" b="1" dirty="0"/>
              <a:t>Number of work roles: </a:t>
            </a:r>
            <a:r>
              <a:rPr lang="en-US" dirty="0"/>
              <a:t>9</a:t>
            </a:r>
          </a:p>
          <a:p>
            <a:r>
              <a:rPr lang="en-US" b="1" dirty="0"/>
              <a:t>Median age: </a:t>
            </a:r>
            <a:r>
              <a:rPr lang="en-US" dirty="0"/>
              <a:t>36 years</a:t>
            </a:r>
          </a:p>
          <a:p>
            <a:r>
              <a:rPr lang="en-US" b="1" dirty="0"/>
              <a:t>Mean years at company: </a:t>
            </a:r>
            <a:r>
              <a:rPr lang="en-US" dirty="0"/>
              <a:t>7</a:t>
            </a:r>
          </a:p>
          <a:p>
            <a:r>
              <a:rPr lang="en-US" b="1" dirty="0"/>
              <a:t>Median monthly income: </a:t>
            </a:r>
            <a:r>
              <a:rPr lang="en-US" dirty="0"/>
              <a:t>$4,900</a:t>
            </a:r>
            <a:endParaRPr lang="pl-PL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3EB9490-9FD8-471F-A9CF-F547A05282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778" b="11778"/>
          <a:stretch/>
        </p:blipFill>
        <p:spPr>
          <a:xfrm>
            <a:off x="6322831" y="2735474"/>
            <a:ext cx="4717189" cy="296519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9A7771-4397-4A24-962D-AC6455CD1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06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4AB4C-A928-4DF2-B474-6E732F161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</p:spPr>
        <p:txBody>
          <a:bodyPr/>
          <a:lstStyle/>
          <a:p>
            <a:r>
              <a:rPr lang="pl-PL"/>
              <a:t>Overall Workforce Summary: </a:t>
            </a:r>
            <a:endParaRPr lang="en-US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896E6AFE-B3E3-4716-A980-A844E94817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056" y="3007329"/>
            <a:ext cx="5153134" cy="2665799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D110E375-3AE5-4192-8C03-F7BA26DA85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3592" y="2329739"/>
            <a:ext cx="5320463" cy="443081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462E1D-1298-4C59-8370-BF969D123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726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4AB4C-A928-4DF2-B474-6E732F161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</p:spPr>
        <p:txBody>
          <a:bodyPr/>
          <a:lstStyle/>
          <a:p>
            <a:r>
              <a:rPr lang="pl-PL"/>
              <a:t>Overall Workforce Summary: 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67FFDC7-2224-4D48-B00C-E71ADBF727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1826" y="2324300"/>
            <a:ext cx="5197849" cy="427415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6F63B7E-FC55-4095-AAE1-ABF3832687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418" y="2510328"/>
            <a:ext cx="5464582" cy="3542787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25F1F91-85B7-424C-A5FB-CF7A181C6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582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EAC8-9C50-492E-8063-5077C25A4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Specific Client Requests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CDACC7-24AD-4214-8323-9FD93BDC7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Identify any job role trends that exist in the data set. </a:t>
            </a:r>
          </a:p>
          <a:p>
            <a:r>
              <a:rPr lang="en-US" dirty="0"/>
              <a:t>Identify factors that contribute to attrition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C12026-8EA1-4766-B88F-D6A2842C6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037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AA92035-0E69-41B0-8C40-E90DDD399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Identified Contributors to Attrition Rates – Two High Level Categories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7C44A09-8207-4A12-AA79-0AC54635CA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/>
          <a:lstStyle/>
          <a:p>
            <a:pPr marL="0" indent="0" algn="ctr">
              <a:buNone/>
            </a:pPr>
            <a:r>
              <a:rPr lang="en-US" b="1" u="sng" dirty="0"/>
              <a:t>Quality of Life Factors</a:t>
            </a:r>
          </a:p>
          <a:p>
            <a:r>
              <a:rPr lang="en-US" dirty="0"/>
              <a:t>Overtime</a:t>
            </a:r>
          </a:p>
          <a:p>
            <a:r>
              <a:rPr lang="en-US" dirty="0"/>
              <a:t>Environment Satisfaction</a:t>
            </a:r>
          </a:p>
          <a:p>
            <a:r>
              <a:rPr lang="en-US" dirty="0"/>
              <a:t>Frequent Business Travel</a:t>
            </a:r>
          </a:p>
          <a:p>
            <a:r>
              <a:rPr lang="en-US" dirty="0"/>
              <a:t>Job Involvement</a:t>
            </a:r>
          </a:p>
          <a:p>
            <a:r>
              <a:rPr lang="en-US" dirty="0"/>
              <a:t>Distance From Home</a:t>
            </a:r>
          </a:p>
          <a:p>
            <a:r>
              <a:rPr lang="en-US" dirty="0"/>
              <a:t>Relationship Satisfaction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AFFD4E-A2C4-4E82-9C4F-03DCBF9EED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/>
          <a:lstStyle/>
          <a:p>
            <a:pPr marL="0" indent="0" algn="ctr">
              <a:buNone/>
            </a:pPr>
            <a:r>
              <a:rPr lang="en-US" b="1" u="sng" dirty="0"/>
              <a:t>Career Progression Factors</a:t>
            </a:r>
          </a:p>
          <a:p>
            <a:r>
              <a:rPr lang="en-US" dirty="0"/>
              <a:t>Number of companies worked for previously</a:t>
            </a:r>
          </a:p>
          <a:p>
            <a:r>
              <a:rPr lang="en-US" dirty="0"/>
              <a:t>Years since last promotion</a:t>
            </a:r>
          </a:p>
          <a:p>
            <a:r>
              <a:rPr lang="en-US" dirty="0"/>
              <a:t>Years in current role</a:t>
            </a:r>
          </a:p>
          <a:p>
            <a:r>
              <a:rPr lang="en-US" dirty="0"/>
              <a:t>Age</a:t>
            </a:r>
          </a:p>
          <a:p>
            <a:r>
              <a:rPr lang="en-US" dirty="0"/>
              <a:t>Job Role (for specific roles)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47864A-00D5-4526-B91E-58C24A216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147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E13D011-2A53-4FF0-8C5B-05EEC03F11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34" b="1"/>
          <a:stretch/>
        </p:blipFill>
        <p:spPr>
          <a:xfrm>
            <a:off x="530404" y="2361983"/>
            <a:ext cx="11131188" cy="388482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6E93104-27B8-4610-BF83-7EF41813F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Role Statistics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56CFFEB-A71D-48D7-A354-82FBB68FBA15}"/>
              </a:ext>
            </a:extLst>
          </p:cNvPr>
          <p:cNvSpPr/>
          <p:nvPr/>
        </p:nvSpPr>
        <p:spPr>
          <a:xfrm>
            <a:off x="7272906" y="2750600"/>
            <a:ext cx="431800" cy="228600"/>
          </a:xfrm>
          <a:prstGeom prst="rect">
            <a:avLst/>
          </a:prstGeom>
          <a:solidFill>
            <a:srgbClr val="FF0000">
              <a:alpha val="4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8D493B8-FB59-499E-AE3A-F93D6F18DCE4}"/>
              </a:ext>
            </a:extLst>
          </p:cNvPr>
          <p:cNvSpPr/>
          <p:nvPr/>
        </p:nvSpPr>
        <p:spPr>
          <a:xfrm>
            <a:off x="7272906" y="3746167"/>
            <a:ext cx="431800" cy="228600"/>
          </a:xfrm>
          <a:prstGeom prst="rect">
            <a:avLst/>
          </a:prstGeom>
          <a:solidFill>
            <a:srgbClr val="FF0000">
              <a:alpha val="4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A006B6-AD9E-4310-BD2F-B6B98E2AA9EF}"/>
              </a:ext>
            </a:extLst>
          </p:cNvPr>
          <p:cNvSpPr/>
          <p:nvPr/>
        </p:nvSpPr>
        <p:spPr>
          <a:xfrm>
            <a:off x="7272906" y="5992385"/>
            <a:ext cx="431800" cy="228600"/>
          </a:xfrm>
          <a:prstGeom prst="rect">
            <a:avLst/>
          </a:prstGeom>
          <a:solidFill>
            <a:srgbClr val="FF0000">
              <a:alpha val="4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4EAB7EE-8E27-40FA-82F4-2C9D7347DBE3}"/>
              </a:ext>
            </a:extLst>
          </p:cNvPr>
          <p:cNvSpPr/>
          <p:nvPr/>
        </p:nvSpPr>
        <p:spPr>
          <a:xfrm>
            <a:off x="2952503" y="6435288"/>
            <a:ext cx="431800" cy="228600"/>
          </a:xfrm>
          <a:prstGeom prst="rect">
            <a:avLst/>
          </a:prstGeom>
          <a:solidFill>
            <a:srgbClr val="FF0000">
              <a:alpha val="4392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9E5EEA-1A80-48F1-96E0-1AAEB70BB852}"/>
              </a:ext>
            </a:extLst>
          </p:cNvPr>
          <p:cNvSpPr txBox="1"/>
          <p:nvPr/>
        </p:nvSpPr>
        <p:spPr>
          <a:xfrm>
            <a:off x="3308802" y="6395700"/>
            <a:ext cx="54553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Red highlight indicates job roles where attrition exceeds 20%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F91D69-1CA8-42C2-BB20-14CBD07D9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628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4AB4C-A928-4DF2-B474-6E732F161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Job Satisfaction Survey: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EDB56-CF7F-4034-867E-EEE2466469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311400"/>
            <a:ext cx="3984139" cy="3416300"/>
          </a:xfrm>
        </p:spPr>
        <p:txBody>
          <a:bodyPr/>
          <a:lstStyle/>
          <a:p>
            <a:r>
              <a:rPr lang="en-US" dirty="0"/>
              <a:t>No major deviations across departments. Let’s take a closer look.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C21AC21-6541-4EBC-B4C6-34586999E582}"/>
              </a:ext>
            </a:extLst>
          </p:cNvPr>
          <p:cNvSpPr txBox="1">
            <a:spLocks/>
          </p:cNvSpPr>
          <p:nvPr/>
        </p:nvSpPr>
        <p:spPr>
          <a:xfrm>
            <a:off x="6751653" y="2311400"/>
            <a:ext cx="3984139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Human Resources responses are 6.3% lower than others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D31A44CE-8BF0-461B-AB0A-D0EF71B259AF}"/>
              </a:ext>
            </a:extLst>
          </p:cNvPr>
          <p:cNvSpPr/>
          <p:nvPr/>
        </p:nvSpPr>
        <p:spPr>
          <a:xfrm>
            <a:off x="5347923" y="3733800"/>
            <a:ext cx="1185486" cy="952500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53CAB-9F1C-4CAE-A6F2-C6C038C2B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846309A-40A4-4382-8806-56C51CCFE9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4" y="3425837"/>
            <a:ext cx="2983723" cy="318162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BD50624-C92C-44FC-8E02-B1DF0AC4FB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1860" y="3425836"/>
            <a:ext cx="2983723" cy="3181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8723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2C70F-D4C4-4AAB-8F76-75584247B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Significant Factor: Overtime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BCDCE6-5278-4722-878C-861D3BE19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5509EF-ADC3-4302-8832-F910264068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820" y="2320548"/>
            <a:ext cx="4125317" cy="241331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FFD1353-29BF-4700-9255-DCFAA068D4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7248" y="2372115"/>
            <a:ext cx="4125317" cy="2361743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42B07D7-71B6-415D-97D4-8DA90D0097B6}"/>
              </a:ext>
            </a:extLst>
          </p:cNvPr>
          <p:cNvSpPr txBox="1">
            <a:spLocks/>
          </p:cNvSpPr>
          <p:nvPr/>
        </p:nvSpPr>
        <p:spPr>
          <a:xfrm>
            <a:off x="1198805" y="5047665"/>
            <a:ext cx="6824665" cy="13716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b="1" dirty="0">
                <a:solidFill>
                  <a:schemeClr val="tx1"/>
                </a:solidFill>
              </a:rPr>
              <a:t>Employees who worked overtime tend to leave the organization in greater numbers indicating issues with overall quality of life. </a:t>
            </a:r>
          </a:p>
        </p:txBody>
      </p:sp>
    </p:spTree>
    <p:extLst>
      <p:ext uri="{BB962C8B-B14F-4D97-AF65-F5344CB8AC3E}">
        <p14:creationId xmlns:p14="http://schemas.microsoft.com/office/powerpoint/2010/main" val="2399890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535</Words>
  <Application>Microsoft Office PowerPoint</Application>
  <PresentationFormat>Widescreen</PresentationFormat>
  <Paragraphs>110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Century Gothic</vt:lpstr>
      <vt:lpstr>Wingdings</vt:lpstr>
      <vt:lpstr>Wingdings 3</vt:lpstr>
      <vt:lpstr>Ion Boardroom</vt:lpstr>
      <vt:lpstr>DDS Analytics: </vt:lpstr>
      <vt:lpstr>Overall Workforce Summary: </vt:lpstr>
      <vt:lpstr>Overall Workforce Summary: </vt:lpstr>
      <vt:lpstr>Overall Workforce Summary: </vt:lpstr>
      <vt:lpstr>Specific Client Requests</vt:lpstr>
      <vt:lpstr>Identified Contributors to Attrition Rates – Two High Level Categories</vt:lpstr>
      <vt:lpstr>Job Role Statistics</vt:lpstr>
      <vt:lpstr>Job Satisfaction Survey:</vt:lpstr>
      <vt:lpstr>Most Significant Factor: Overtime</vt:lpstr>
      <vt:lpstr>Most Significant Factor:Age</vt:lpstr>
      <vt:lpstr>PowerPoint Presentation</vt:lpstr>
      <vt:lpstr>QOL Factors (distance from home)</vt:lpstr>
      <vt:lpstr>QOL factor (montly income)</vt:lpstr>
      <vt:lpstr>Monthly Income</vt:lpstr>
      <vt:lpstr>Attrition Rates by Job Role</vt:lpstr>
      <vt:lpstr>Building a Prediction Model for attrition</vt:lpstr>
      <vt:lpstr>Model Performance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DDS Analytics: </dc:title>
  <dc:creator>Brian Waite</dc:creator>
  <cp:lastModifiedBy>Aditya Garapati</cp:lastModifiedBy>
  <cp:revision>7</cp:revision>
  <dcterms:created xsi:type="dcterms:W3CDTF">2019-02-27T02:59:04Z</dcterms:created>
  <dcterms:modified xsi:type="dcterms:W3CDTF">2019-02-27T20:39:38Z</dcterms:modified>
</cp:coreProperties>
</file>