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1FCBB-128F-40DB-88EE-A77B60FAED25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AA28-C7DF-4FEB-9856-FEDB9DC7D7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61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4AA28-C7DF-4FEB-9856-FEDB9DC7D7D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90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CE1690-50AB-4835-8162-F2CA74F64D48}" type="datetimeFigureOut">
              <a:rPr lang="en-IN" smtClean="0"/>
              <a:t>11-05-2015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6F3AF5E-6264-4A44-B319-9D3B27243A9C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4752528" cy="1683618"/>
          </a:xfrm>
        </p:spPr>
        <p:txBody>
          <a:bodyPr>
            <a:normAutofit/>
          </a:bodyPr>
          <a:lstStyle/>
          <a:p>
            <a:r>
              <a:rPr lang="en-IN" dirty="0" smtClean="0"/>
              <a:t>OBJECT </a:t>
            </a:r>
            <a:r>
              <a:rPr lang="en-IN" dirty="0"/>
              <a:t>TRACKING USING TEMPLATE </a:t>
            </a:r>
            <a:r>
              <a:rPr lang="en-IN" dirty="0" smtClean="0"/>
              <a:t>MATCHING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4088" y="3861048"/>
            <a:ext cx="3344416" cy="1800200"/>
          </a:xfrm>
        </p:spPr>
        <p:txBody>
          <a:bodyPr>
            <a:normAutofit/>
          </a:bodyPr>
          <a:lstStyle/>
          <a:p>
            <a:pPr algn="r"/>
            <a:r>
              <a:rPr lang="en-IN" b="1" dirty="0" smtClean="0">
                <a:solidFill>
                  <a:schemeClr val="tx1"/>
                </a:solidFill>
              </a:rPr>
              <a:t>Ruchika Kapoor</a:t>
            </a:r>
          </a:p>
          <a:p>
            <a:pPr algn="r"/>
            <a:r>
              <a:rPr lang="en-IN" b="1" dirty="0" smtClean="0">
                <a:solidFill>
                  <a:schemeClr val="tx1"/>
                </a:solidFill>
              </a:rPr>
              <a:t>Saksham Bhatia</a:t>
            </a:r>
          </a:p>
          <a:p>
            <a:pPr algn="r"/>
            <a:r>
              <a:rPr lang="en-IN" b="1" dirty="0" smtClean="0">
                <a:solidFill>
                  <a:schemeClr val="tx1"/>
                </a:solidFill>
              </a:rPr>
              <a:t>Sindhuja Guda </a:t>
            </a:r>
          </a:p>
          <a:p>
            <a:pPr algn="r"/>
            <a:r>
              <a:rPr lang="en-IN" b="1" dirty="0" smtClean="0">
                <a:solidFill>
                  <a:schemeClr val="tx1"/>
                </a:solidFill>
              </a:rPr>
              <a:t>Ujwal Tandon</a:t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6410" y="5921045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utch801 Rm BT" panose="02020603060505020304" pitchFamily="18" charset="0"/>
              </a:rPr>
              <a:t>Mentored by: Prof Vikas Upadhyaya</a:t>
            </a:r>
          </a:p>
          <a:p>
            <a:r>
              <a:rPr lang="en-US" sz="2000" dirty="0">
                <a:latin typeface="Dutch801 Rm BT" panose="02020603060505020304" pitchFamily="18" charset="0"/>
              </a:rPr>
              <a:t> </a:t>
            </a:r>
            <a:r>
              <a:rPr lang="en-US" sz="2000" dirty="0" smtClean="0">
                <a:latin typeface="Dutch801 Rm BT" panose="02020603060505020304" pitchFamily="18" charset="0"/>
              </a:rPr>
              <a:t>                       Dr KK Biswas</a:t>
            </a:r>
            <a:endParaRPr lang="en-IN" sz="2000" dirty="0">
              <a:latin typeface="Dutch801 Rm BT" panose="020206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565464" cy="2256364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 smtClean="0"/>
              <a:t>The project aims to track objects using the method of background subtraction and template matching in the MATLAB environment.</a:t>
            </a:r>
          </a:p>
        </p:txBody>
      </p:sp>
    </p:spTree>
    <p:extLst>
      <p:ext uri="{BB962C8B-B14F-4D97-AF65-F5344CB8AC3E}">
        <p14:creationId xmlns:p14="http://schemas.microsoft.com/office/powerpoint/2010/main" val="19301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u="sng" dirty="0" smtClean="0"/>
              <a:t>Blob Analysis:</a:t>
            </a:r>
            <a:r>
              <a:rPr lang="en-US" sz="1800" dirty="0" smtClean="0"/>
              <a:t>  </a:t>
            </a:r>
            <a:r>
              <a:rPr lang="en-US" sz="1800" b="0" dirty="0" smtClean="0"/>
              <a:t>Analyzes the </a:t>
            </a:r>
            <a:r>
              <a:rPr lang="en-IN" sz="1800" b="0" dirty="0"/>
              <a:t>p</a:t>
            </a:r>
            <a:r>
              <a:rPr lang="en-IN" sz="1800" b="0" dirty="0" smtClean="0"/>
              <a:t>roperties </a:t>
            </a:r>
            <a:r>
              <a:rPr lang="en-IN" sz="1800" b="0" dirty="0"/>
              <a:t>of connected </a:t>
            </a:r>
            <a:r>
              <a:rPr lang="en-IN" sz="1800" b="0" dirty="0" smtClean="0"/>
              <a:t>regions. It </a:t>
            </a:r>
            <a:r>
              <a:rPr lang="en-IN" sz="1800" b="0" dirty="0"/>
              <a:t>returns a blob </a:t>
            </a:r>
            <a:r>
              <a:rPr lang="en-IN" sz="1800" b="0" dirty="0" smtClean="0"/>
              <a:t>analysis System object, HBLOB</a:t>
            </a:r>
            <a:r>
              <a:rPr lang="en-IN" sz="1800" b="0" dirty="0"/>
              <a:t>, used to compute statistics for connected regions in a </a:t>
            </a:r>
            <a:r>
              <a:rPr lang="en-IN" sz="1800" b="0" dirty="0" smtClean="0"/>
              <a:t>binary image</a:t>
            </a:r>
            <a:r>
              <a:rPr lang="en-IN" sz="1800" dirty="0"/>
              <a:t>.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u="sng" dirty="0" smtClean="0"/>
              <a:t>Template Matching:</a:t>
            </a:r>
            <a:r>
              <a:rPr lang="en-US" sz="1800" dirty="0" smtClean="0"/>
              <a:t> </a:t>
            </a:r>
            <a:r>
              <a:rPr lang="en-IN" sz="1800" dirty="0"/>
              <a:t> </a:t>
            </a:r>
            <a:r>
              <a:rPr lang="en-IN" sz="1800" b="0" dirty="0" smtClean="0"/>
              <a:t>The process that locates </a:t>
            </a:r>
            <a:r>
              <a:rPr lang="en-IN" sz="1800" b="0" dirty="0"/>
              <a:t>template in </a:t>
            </a:r>
            <a:r>
              <a:rPr lang="en-IN" sz="1800" b="0" dirty="0" smtClean="0"/>
              <a:t>image. It returns </a:t>
            </a:r>
            <a:r>
              <a:rPr lang="en-IN" sz="1800" b="0" dirty="0"/>
              <a:t>a template matcher System </a:t>
            </a:r>
            <a:r>
              <a:rPr lang="en-IN" sz="1800" b="0" dirty="0" smtClean="0"/>
              <a:t>object, HTM</a:t>
            </a:r>
            <a:r>
              <a:rPr lang="en-IN" sz="1800" b="0" dirty="0"/>
              <a:t>, that finds the best match of a template within an input image</a:t>
            </a:r>
            <a:r>
              <a:rPr lang="en-IN" sz="1800" dirty="0"/>
              <a:t>.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u="sng" dirty="0" smtClean="0"/>
              <a:t>Background Subtraction:</a:t>
            </a:r>
            <a:r>
              <a:rPr lang="en-US" sz="1800" dirty="0" smtClean="0"/>
              <a:t> </a:t>
            </a:r>
            <a:r>
              <a:rPr lang="en-US" sz="1800" b="0" dirty="0" smtClean="0"/>
              <a:t>Method to detect objects in an image by subtracting the current frame from the background frame.</a:t>
            </a:r>
            <a:endParaRPr lang="en-IN" sz="1800" b="0" u="sng" dirty="0"/>
          </a:p>
        </p:txBody>
      </p:sp>
    </p:spTree>
    <p:extLst>
      <p:ext uri="{BB962C8B-B14F-4D97-AF65-F5344CB8AC3E}">
        <p14:creationId xmlns:p14="http://schemas.microsoft.com/office/powerpoint/2010/main" val="30046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Algorithm/flow of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8213536" cy="3984556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IN" sz="1700" b="0" dirty="0"/>
              <a:t>Get video input </a:t>
            </a:r>
            <a:r>
              <a:rPr lang="en-IN" sz="1700" b="0" dirty="0" smtClean="0"/>
              <a:t>from live </a:t>
            </a:r>
            <a:r>
              <a:rPr lang="en-IN" sz="1700" b="0" dirty="0"/>
              <a:t>camera </a:t>
            </a:r>
            <a:r>
              <a:rPr lang="en-IN" sz="1700" b="0" dirty="0" smtClean="0"/>
              <a:t>feed.</a:t>
            </a:r>
          </a:p>
          <a:p>
            <a:pPr>
              <a:buFont typeface="+mj-lt"/>
              <a:buAutoNum type="arabicPeriod"/>
            </a:pPr>
            <a:r>
              <a:rPr lang="en-IN" sz="1700" b="0" dirty="0"/>
              <a:t>Read </a:t>
            </a:r>
            <a:r>
              <a:rPr lang="en-IN" sz="1700" b="0" dirty="0" smtClean="0"/>
              <a:t>the </a:t>
            </a:r>
            <a:r>
              <a:rPr lang="en-IN" sz="1700" b="0" dirty="0"/>
              <a:t>background </a:t>
            </a:r>
            <a:r>
              <a:rPr lang="en-IN" sz="1700" b="0" dirty="0" smtClean="0"/>
              <a:t>frame and convert it to grayscale.</a:t>
            </a:r>
          </a:p>
          <a:p>
            <a:pPr>
              <a:buFont typeface="+mj-lt"/>
              <a:buAutoNum type="arabicPeriod"/>
            </a:pPr>
            <a:r>
              <a:rPr lang="en-US" sz="1700" b="0" dirty="0" smtClean="0"/>
              <a:t>Read the next frame and convert it to grayscale. </a:t>
            </a:r>
            <a:endParaRPr lang="en-US" sz="1700" b="0" dirty="0"/>
          </a:p>
          <a:p>
            <a:pPr>
              <a:buFont typeface="+mj-lt"/>
              <a:buAutoNum type="arabicPeriod"/>
            </a:pPr>
            <a:r>
              <a:rPr lang="en-US" sz="1700" b="0" dirty="0" smtClean="0"/>
              <a:t>Subtract current frame from background frame. </a:t>
            </a:r>
            <a:r>
              <a:rPr lang="en-IN" sz="1700" b="0" dirty="0"/>
              <a:t>S</a:t>
            </a:r>
            <a:r>
              <a:rPr lang="en-IN" sz="1700" b="0" dirty="0" smtClean="0"/>
              <a:t>tore the detected </a:t>
            </a:r>
            <a:r>
              <a:rPr lang="en-IN" sz="1700" b="0" dirty="0"/>
              <a:t>as a binary </a:t>
            </a:r>
            <a:r>
              <a:rPr lang="en-IN" sz="1700" b="0" dirty="0" smtClean="0"/>
              <a:t>image.</a:t>
            </a:r>
          </a:p>
          <a:p>
            <a:pPr>
              <a:buFont typeface="+mj-lt"/>
              <a:buAutoNum type="arabicPeriod"/>
            </a:pPr>
            <a:r>
              <a:rPr lang="en-IN" sz="1700" b="0" dirty="0" smtClean="0"/>
              <a:t>Perform morphological operations </a:t>
            </a:r>
            <a:r>
              <a:rPr lang="en-IN" sz="1700" b="0" dirty="0"/>
              <a:t>to get proper </a:t>
            </a:r>
            <a:r>
              <a:rPr lang="en-IN" sz="1700" b="0" dirty="0" smtClean="0"/>
              <a:t>objects.</a:t>
            </a:r>
          </a:p>
          <a:p>
            <a:pPr>
              <a:buFont typeface="+mj-lt"/>
              <a:buAutoNum type="arabicPeriod"/>
            </a:pPr>
            <a:r>
              <a:rPr lang="en-IN" sz="1700" b="0" dirty="0"/>
              <a:t>Use </a:t>
            </a:r>
            <a:r>
              <a:rPr lang="en-IN" sz="1700" b="0" dirty="0" smtClean="0"/>
              <a:t>the Vision.BlobAnalysis </a:t>
            </a:r>
            <a:r>
              <a:rPr lang="en-IN" sz="1700" b="0" dirty="0"/>
              <a:t>toolbox </a:t>
            </a:r>
            <a:r>
              <a:rPr lang="en-IN" sz="1700" b="0" dirty="0" smtClean="0"/>
              <a:t>of MATLAB to </a:t>
            </a:r>
            <a:r>
              <a:rPr lang="en-IN" sz="1700" b="0" dirty="0"/>
              <a:t>set the properties of blobs(objects</a:t>
            </a:r>
            <a:r>
              <a:rPr lang="en-IN" sz="1700" b="0" dirty="0" smtClean="0"/>
              <a:t>) in the image. These properties are Area, Centroid </a:t>
            </a:r>
            <a:r>
              <a:rPr lang="en-IN" sz="1700" b="0" dirty="0"/>
              <a:t>and B</a:t>
            </a:r>
            <a:r>
              <a:rPr lang="en-IN" sz="1700" b="0" dirty="0" smtClean="0"/>
              <a:t>ounding Box </a:t>
            </a:r>
            <a:r>
              <a:rPr lang="en-IN" sz="1700" b="0" dirty="0"/>
              <a:t>parameters of the </a:t>
            </a:r>
            <a:r>
              <a:rPr lang="en-IN" sz="1700" b="0" dirty="0" smtClean="0"/>
              <a:t>blobs.</a:t>
            </a:r>
          </a:p>
          <a:p>
            <a:pPr>
              <a:buFont typeface="+mj-lt"/>
              <a:buAutoNum type="arabicPeriod"/>
            </a:pPr>
            <a:r>
              <a:rPr lang="en-IN" sz="1700" b="0" dirty="0"/>
              <a:t>Generate template of the object to be </a:t>
            </a:r>
            <a:r>
              <a:rPr lang="en-IN" sz="1700" b="0" dirty="0" smtClean="0"/>
              <a:t>tracked.</a:t>
            </a:r>
            <a:endParaRPr lang="en-IN" sz="1700" b="0" dirty="0"/>
          </a:p>
          <a:p>
            <a:pPr>
              <a:buFont typeface="+mj-lt"/>
              <a:buAutoNum type="arabicPeriod"/>
            </a:pPr>
            <a:r>
              <a:rPr lang="en-US" sz="1700" b="0" dirty="0" smtClean="0"/>
              <a:t>Then we use the procedure of template matching:</a:t>
            </a:r>
          </a:p>
          <a:p>
            <a:pPr>
              <a:buFont typeface="+mj-lt"/>
              <a:buAutoNum type="alphaLcParenR"/>
            </a:pPr>
            <a:r>
              <a:rPr lang="en-US" sz="1700" b="0" dirty="0" smtClean="0"/>
              <a:t>Match template with current frame using LOC in MATLAB.</a:t>
            </a:r>
          </a:p>
          <a:p>
            <a:pPr>
              <a:buFont typeface="+mj-lt"/>
              <a:buAutoNum type="alphaLcParenR"/>
            </a:pPr>
            <a:r>
              <a:rPr lang="en-IN" sz="1700" b="0" dirty="0" smtClean="0"/>
              <a:t>This is done in an infinite </a:t>
            </a:r>
            <a:r>
              <a:rPr lang="en-IN" sz="1700" b="0" dirty="0"/>
              <a:t>loop. </a:t>
            </a:r>
            <a:r>
              <a:rPr lang="en-IN" sz="1700" b="0" dirty="0" smtClean="0"/>
              <a:t>And every </a:t>
            </a:r>
            <a:r>
              <a:rPr lang="en-IN" sz="1700" b="0" dirty="0"/>
              <a:t>10th frame is processed</a:t>
            </a:r>
            <a:r>
              <a:rPr lang="en-IN" sz="1700" b="0" dirty="0" smtClean="0"/>
              <a:t>.</a:t>
            </a:r>
          </a:p>
          <a:p>
            <a:pPr>
              <a:buFont typeface="+mj-lt"/>
              <a:buAutoNum type="alphaLcParenR"/>
            </a:pPr>
            <a:r>
              <a:rPr lang="en-IN" sz="1700" b="0" dirty="0"/>
              <a:t>If </a:t>
            </a:r>
            <a:r>
              <a:rPr lang="en-IN" sz="1700" b="0" dirty="0" smtClean="0"/>
              <a:t>the object </a:t>
            </a:r>
            <a:r>
              <a:rPr lang="en-IN" sz="1700" b="0" dirty="0"/>
              <a:t>to be detected is out of camera view then break and start </a:t>
            </a:r>
            <a:r>
              <a:rPr lang="en-IN" sz="1700" b="0" dirty="0" smtClean="0"/>
              <a:t>again.</a:t>
            </a:r>
          </a:p>
          <a:p>
            <a:pPr>
              <a:buFont typeface="+mj-lt"/>
              <a:buAutoNum type="alphaLcParenR"/>
            </a:pPr>
            <a:r>
              <a:rPr lang="en-IN" sz="1700" b="0" dirty="0"/>
              <a:t>W</a:t>
            </a:r>
            <a:r>
              <a:rPr lang="en-IN" sz="1700" b="0" dirty="0" smtClean="0"/>
              <a:t>hen found, insert </a:t>
            </a:r>
            <a:r>
              <a:rPr lang="en-IN" sz="1700" b="0" dirty="0"/>
              <a:t>a marker on the object </a:t>
            </a:r>
            <a:r>
              <a:rPr lang="en-IN" sz="1700" b="0" dirty="0" smtClean="0"/>
              <a:t>detected.</a:t>
            </a:r>
            <a:endParaRPr lang="en-IN" sz="1700" b="0" dirty="0"/>
          </a:p>
          <a:p>
            <a:pPr>
              <a:buFont typeface="+mj-lt"/>
              <a:buAutoNum type="alphaLcParenR"/>
            </a:pPr>
            <a:endParaRPr lang="en-IN" b="0" dirty="0"/>
          </a:p>
          <a:p>
            <a:pPr>
              <a:buFont typeface="+mj-lt"/>
              <a:buAutoNum type="alphaLcParenR"/>
            </a:pPr>
            <a:endParaRPr lang="en-IN" b="0" dirty="0"/>
          </a:p>
          <a:p>
            <a:pPr>
              <a:buFont typeface="+mj-lt"/>
              <a:buAutoNum type="alphaLcParenR"/>
            </a:pPr>
            <a:endParaRPr lang="en-IN" b="0" dirty="0"/>
          </a:p>
          <a:p>
            <a:pPr>
              <a:buFont typeface="+mj-lt"/>
              <a:buAutoNum type="arabicPeriod"/>
            </a:pPr>
            <a:endParaRPr lang="en-IN" b="0" dirty="0"/>
          </a:p>
          <a:p>
            <a:pPr>
              <a:buFont typeface="+mj-lt"/>
              <a:buAutoNum type="arabicPeriod"/>
            </a:pPr>
            <a:endParaRPr lang="en-IN" b="0" dirty="0"/>
          </a:p>
          <a:p>
            <a:pPr>
              <a:buFont typeface="+mj-lt"/>
              <a:buAutoNum type="arabicPeriod"/>
            </a:pPr>
            <a:endParaRPr lang="en-IN" b="0" dirty="0"/>
          </a:p>
          <a:p>
            <a:pPr>
              <a:buFont typeface="+mj-lt"/>
              <a:buAutoNum type="arabicPeriod"/>
            </a:pPr>
            <a:endParaRPr lang="en-US" b="0" dirty="0" smtClean="0"/>
          </a:p>
          <a:p>
            <a:pPr>
              <a:buFont typeface="+mj-lt"/>
              <a:buAutoNum type="arabicPeriod"/>
            </a:pPr>
            <a:endParaRPr lang="en-IN" b="0" dirty="0"/>
          </a:p>
          <a:p>
            <a:pPr>
              <a:buFont typeface="+mj-lt"/>
              <a:buAutoNum type="arabicPeriod"/>
            </a:pPr>
            <a:endParaRPr lang="en-IN" b="0" dirty="0" smtClean="0"/>
          </a:p>
          <a:p>
            <a:pPr>
              <a:buFont typeface="+mj-lt"/>
              <a:buAutoNum type="arabicPeriod"/>
            </a:pPr>
            <a:endParaRPr lang="en-IN" b="0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8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800" b="0" dirty="0" smtClean="0"/>
              <a:t>The project can be enhanced and made less computation intensive.</a:t>
            </a:r>
          </a:p>
          <a:p>
            <a:pPr>
              <a:buAutoNum type="arabicPeriod"/>
            </a:pPr>
            <a:r>
              <a:rPr lang="en-US" sz="1800" b="0" dirty="0" smtClean="0"/>
              <a:t>An effective template matching algorithm can be developed and incorporated.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088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2420888"/>
            <a:ext cx="2524904" cy="54864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3140968"/>
            <a:ext cx="1804824" cy="600180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79</TotalTime>
  <Words>319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Dutch801 Rm BT</vt:lpstr>
      <vt:lpstr>Franklin Gothic Book</vt:lpstr>
      <vt:lpstr>Franklin Gothic Medium</vt:lpstr>
      <vt:lpstr>Tunga</vt:lpstr>
      <vt:lpstr>Wingdings</vt:lpstr>
      <vt:lpstr>Angles</vt:lpstr>
      <vt:lpstr>OBJECT TRACKING USING TEMPLATE MATCHING</vt:lpstr>
      <vt:lpstr>Introduction</vt:lpstr>
      <vt:lpstr>Key terms</vt:lpstr>
      <vt:lpstr>Algorithm/flow of logic</vt:lpstr>
      <vt:lpstr>Future Scope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TRACKING USING TEMPLATE MATCHING</dc:title>
  <dc:creator>Sindhuja</dc:creator>
  <cp:lastModifiedBy>ruchika</cp:lastModifiedBy>
  <cp:revision>16</cp:revision>
  <dcterms:created xsi:type="dcterms:W3CDTF">2015-05-11T01:02:56Z</dcterms:created>
  <dcterms:modified xsi:type="dcterms:W3CDTF">2015-05-11T09:55:09Z</dcterms:modified>
</cp:coreProperties>
</file>