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19202400"/>
  <p:notesSz cx="7004050" cy="9290050"/>
  <p:defaultTextStyle>
    <a:defPPr>
      <a:defRPr lang="en-US"/>
    </a:defPPr>
    <a:lvl1pPr marL="0" algn="l" defTabSz="2232860" rtl="0" eaLnBrk="1" latinLnBrk="0" hangingPunct="1">
      <a:defRPr sz="4400" kern="1200">
        <a:solidFill>
          <a:schemeClr val="tx1"/>
        </a:solidFill>
        <a:latin typeface="+mn-lt"/>
        <a:ea typeface="+mn-ea"/>
        <a:cs typeface="+mn-cs"/>
      </a:defRPr>
    </a:lvl1pPr>
    <a:lvl2pPr marL="1116431" algn="l" defTabSz="2232860" rtl="0" eaLnBrk="1" latinLnBrk="0" hangingPunct="1">
      <a:defRPr sz="4400" kern="1200">
        <a:solidFill>
          <a:schemeClr val="tx1"/>
        </a:solidFill>
        <a:latin typeface="+mn-lt"/>
        <a:ea typeface="+mn-ea"/>
        <a:cs typeface="+mn-cs"/>
      </a:defRPr>
    </a:lvl2pPr>
    <a:lvl3pPr marL="2232860" algn="l" defTabSz="2232860" rtl="0" eaLnBrk="1" latinLnBrk="0" hangingPunct="1">
      <a:defRPr sz="4400" kern="1200">
        <a:solidFill>
          <a:schemeClr val="tx1"/>
        </a:solidFill>
        <a:latin typeface="+mn-lt"/>
        <a:ea typeface="+mn-ea"/>
        <a:cs typeface="+mn-cs"/>
      </a:defRPr>
    </a:lvl3pPr>
    <a:lvl4pPr marL="3349292" algn="l" defTabSz="2232860" rtl="0" eaLnBrk="1" latinLnBrk="0" hangingPunct="1">
      <a:defRPr sz="4400" kern="1200">
        <a:solidFill>
          <a:schemeClr val="tx1"/>
        </a:solidFill>
        <a:latin typeface="+mn-lt"/>
        <a:ea typeface="+mn-ea"/>
        <a:cs typeface="+mn-cs"/>
      </a:defRPr>
    </a:lvl4pPr>
    <a:lvl5pPr marL="4465721" algn="l" defTabSz="2232860" rtl="0" eaLnBrk="1" latinLnBrk="0" hangingPunct="1">
      <a:defRPr sz="4400" kern="1200">
        <a:solidFill>
          <a:schemeClr val="tx1"/>
        </a:solidFill>
        <a:latin typeface="+mn-lt"/>
        <a:ea typeface="+mn-ea"/>
        <a:cs typeface="+mn-cs"/>
      </a:defRPr>
    </a:lvl5pPr>
    <a:lvl6pPr marL="5582151" algn="l" defTabSz="2232860" rtl="0" eaLnBrk="1" latinLnBrk="0" hangingPunct="1">
      <a:defRPr sz="4400" kern="1200">
        <a:solidFill>
          <a:schemeClr val="tx1"/>
        </a:solidFill>
        <a:latin typeface="+mn-lt"/>
        <a:ea typeface="+mn-ea"/>
        <a:cs typeface="+mn-cs"/>
      </a:defRPr>
    </a:lvl6pPr>
    <a:lvl7pPr marL="6698580" algn="l" defTabSz="2232860" rtl="0" eaLnBrk="1" latinLnBrk="0" hangingPunct="1">
      <a:defRPr sz="4400" kern="1200">
        <a:solidFill>
          <a:schemeClr val="tx1"/>
        </a:solidFill>
        <a:latin typeface="+mn-lt"/>
        <a:ea typeface="+mn-ea"/>
        <a:cs typeface="+mn-cs"/>
      </a:defRPr>
    </a:lvl7pPr>
    <a:lvl8pPr marL="7815011" algn="l" defTabSz="2232860" rtl="0" eaLnBrk="1" latinLnBrk="0" hangingPunct="1">
      <a:defRPr sz="4400" kern="1200">
        <a:solidFill>
          <a:schemeClr val="tx1"/>
        </a:solidFill>
        <a:latin typeface="+mn-lt"/>
        <a:ea typeface="+mn-ea"/>
        <a:cs typeface="+mn-cs"/>
      </a:defRPr>
    </a:lvl8pPr>
    <a:lvl9pPr marL="8931443" algn="l" defTabSz="2232860" rtl="0" eaLnBrk="1" latinLnBrk="0" hangingPunct="1">
      <a:defRPr sz="4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4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60" autoAdjust="0"/>
    <p:restoredTop sz="94291" autoAdjust="0"/>
  </p:normalViewPr>
  <p:slideViewPr>
    <p:cSldViewPr>
      <p:cViewPr varScale="1">
        <p:scale>
          <a:sx n="30" d="100"/>
          <a:sy n="30" d="100"/>
        </p:scale>
        <p:origin x="1133" y="48"/>
      </p:cViewPr>
      <p:guideLst>
        <p:guide orient="horz" pos="604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461200" y="0"/>
            <a:ext cx="457200" cy="19202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endParaRPr lang="en-US" dirty="0"/>
          </a:p>
        </p:txBody>
      </p:sp>
      <p:sp>
        <p:nvSpPr>
          <p:cNvPr id="16" name="Rectangle 15"/>
          <p:cNvSpPr/>
          <p:nvPr userDrawn="1"/>
        </p:nvSpPr>
        <p:spPr>
          <a:xfrm>
            <a:off x="0" y="0"/>
            <a:ext cx="457200" cy="19202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endParaRPr lang="en-US" dirty="0"/>
          </a:p>
        </p:txBody>
      </p:sp>
      <p:sp>
        <p:nvSpPr>
          <p:cNvPr id="17" name="Rectangle 16"/>
          <p:cNvSpPr/>
          <p:nvPr userDrawn="1"/>
        </p:nvSpPr>
        <p:spPr>
          <a:xfrm>
            <a:off x="0" y="0"/>
            <a:ext cx="32918400" cy="2400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endParaRPr lang="en-US" dirty="0"/>
          </a:p>
        </p:txBody>
      </p:sp>
      <p:sp>
        <p:nvSpPr>
          <p:cNvPr id="18" name="Rectangle 17"/>
          <p:cNvSpPr/>
          <p:nvPr userDrawn="1"/>
        </p:nvSpPr>
        <p:spPr>
          <a:xfrm>
            <a:off x="0" y="16802100"/>
            <a:ext cx="32918400" cy="2400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endParaRPr lang="en-US" dirty="0"/>
          </a:p>
        </p:txBody>
      </p:sp>
      <p:sp>
        <p:nvSpPr>
          <p:cNvPr id="11" name="Instructions"/>
          <p:cNvSpPr/>
          <p:nvPr userDrawn="1"/>
        </p:nvSpPr>
        <p:spPr>
          <a:xfrm>
            <a:off x="-6583680" y="0"/>
            <a:ext cx="6126480" cy="1920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6296" tIns="116296" rIns="116296" bIns="116296"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22"/>
              </a:spcAft>
            </a:pPr>
            <a:r>
              <a:rPr lang="en-US" sz="4400" dirty="0">
                <a:solidFill>
                  <a:srgbClr val="7F7F7F"/>
                </a:solidFill>
                <a:latin typeface="Calibri" pitchFamily="34" charset="0"/>
                <a:cs typeface="Calibri" panose="020F0502020204030204" pitchFamily="34" charset="0"/>
              </a:rPr>
              <a:t>Poster Print Size:</a:t>
            </a:r>
            <a:endParaRPr sz="4400" dirty="0">
              <a:solidFill>
                <a:srgbClr val="7F7F7F"/>
              </a:solidFill>
              <a:latin typeface="Calibri" pitchFamily="34" charset="0"/>
              <a:cs typeface="Calibri" panose="020F0502020204030204" pitchFamily="34" charset="0"/>
            </a:endParaRPr>
          </a:p>
          <a:p>
            <a:pPr lvl="0">
              <a:spcBef>
                <a:spcPts val="0"/>
              </a:spcBef>
              <a:spcAft>
                <a:spcPts val="1222"/>
              </a:spcAft>
            </a:pPr>
            <a:r>
              <a:rPr lang="en-US" sz="2800" dirty="0">
                <a:solidFill>
                  <a:srgbClr val="7F7F7F"/>
                </a:solidFill>
                <a:latin typeface="Calibri" pitchFamily="34" charset="0"/>
                <a:cs typeface="Calibri" panose="020F0502020204030204" pitchFamily="34" charset="0"/>
              </a:rPr>
              <a:t>This poster template is 21” high by 36” wide and is printed at 200% for a 42” high by 72” wide poster. It can be used to print any poster with a 7:12 aspect ratio.</a:t>
            </a:r>
          </a:p>
          <a:p>
            <a:pPr lvl="0">
              <a:spcBef>
                <a:spcPts val="0"/>
              </a:spcBef>
              <a:spcAft>
                <a:spcPts val="1222"/>
              </a:spcAft>
            </a:pPr>
            <a:r>
              <a:rPr lang="en-US" sz="4400" dirty="0">
                <a:solidFill>
                  <a:srgbClr val="7F7F7F"/>
                </a:solidFill>
                <a:latin typeface="Calibri" pitchFamily="34" charset="0"/>
                <a:cs typeface="Calibri" panose="020F0502020204030204" pitchFamily="34" charset="0"/>
              </a:rPr>
              <a:t>Placeholders</a:t>
            </a:r>
            <a:r>
              <a:rPr sz="4400" dirty="0">
                <a:solidFill>
                  <a:srgbClr val="7F7F7F"/>
                </a:solidFill>
                <a:latin typeface="Calibri" pitchFamily="34" charset="0"/>
                <a:cs typeface="Calibri" panose="020F0502020204030204" pitchFamily="34" charset="0"/>
              </a:rPr>
              <a:t>:</a:t>
            </a:r>
          </a:p>
          <a:p>
            <a:pPr lvl="0">
              <a:spcBef>
                <a:spcPts val="0"/>
              </a:spcBef>
              <a:spcAft>
                <a:spcPts val="1222"/>
              </a:spcAft>
            </a:pPr>
            <a:r>
              <a:rPr sz="2800" dirty="0">
                <a:solidFill>
                  <a:srgbClr val="7F7F7F"/>
                </a:solidFill>
                <a:latin typeface="Calibri" pitchFamily="34" charset="0"/>
                <a:cs typeface="Calibri" panose="020F0502020204030204" pitchFamily="34" charset="0"/>
              </a:rPr>
              <a:t>The </a:t>
            </a:r>
            <a:r>
              <a:rPr lang="en-US" sz="2800" dirty="0">
                <a:solidFill>
                  <a:srgbClr val="7F7F7F"/>
                </a:solidFill>
                <a:latin typeface="Calibri" pitchFamily="34" charset="0"/>
                <a:cs typeface="Calibri" panose="020F0502020204030204" pitchFamily="34" charset="0"/>
              </a:rPr>
              <a:t>various elements included</a:t>
            </a:r>
            <a:r>
              <a:rPr sz="2800" dirty="0">
                <a:solidFill>
                  <a:srgbClr val="7F7F7F"/>
                </a:solidFill>
                <a:latin typeface="Calibri" pitchFamily="34" charset="0"/>
                <a:cs typeface="Calibri" panose="020F0502020204030204" pitchFamily="34" charset="0"/>
              </a:rPr>
              <a:t> in this </a:t>
            </a:r>
            <a:r>
              <a:rPr lang="en-US" sz="2800" dirty="0">
                <a:solidFill>
                  <a:srgbClr val="7F7F7F"/>
                </a:solidFill>
                <a:latin typeface="Calibri" pitchFamily="34" charset="0"/>
                <a:cs typeface="Calibri" panose="020F0502020204030204" pitchFamily="34" charset="0"/>
              </a:rPr>
              <a:t>poster are ones</a:t>
            </a:r>
            <a:r>
              <a:rPr lang="en-US" sz="2800" baseline="0" dirty="0">
                <a:solidFill>
                  <a:srgbClr val="7F7F7F"/>
                </a:solidFill>
                <a:latin typeface="Calibri" pitchFamily="34" charset="0"/>
                <a:cs typeface="Calibri" panose="020F0502020204030204" pitchFamily="34" charset="0"/>
              </a:rPr>
              <a:t> we often see in medical, research, and scientific posters.</a:t>
            </a:r>
            <a:r>
              <a:rPr sz="2800" dirty="0">
                <a:solidFill>
                  <a:srgbClr val="7F7F7F"/>
                </a:solidFill>
                <a:latin typeface="Calibri" pitchFamily="34" charset="0"/>
                <a:cs typeface="Calibri" panose="020F0502020204030204" pitchFamily="34" charset="0"/>
              </a:rPr>
              <a:t> </a:t>
            </a:r>
            <a:r>
              <a:rPr lang="en-US" sz="2800" dirty="0">
                <a:solidFill>
                  <a:srgbClr val="7F7F7F"/>
                </a:solidFill>
                <a:latin typeface="Calibri" pitchFamily="34" charset="0"/>
                <a:cs typeface="Calibri" panose="020F0502020204030204" pitchFamily="34" charset="0"/>
              </a:rPr>
              <a:t>Feel</a:t>
            </a:r>
            <a:r>
              <a:rPr lang="en-US" sz="28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22"/>
              </a:spcAft>
            </a:pPr>
            <a:r>
              <a:rPr lang="en-US" sz="4400" dirty="0">
                <a:solidFill>
                  <a:srgbClr val="7F7F7F"/>
                </a:solidFill>
                <a:latin typeface="Calibri" pitchFamily="34" charset="0"/>
                <a:cs typeface="Calibri" panose="020F0502020204030204" pitchFamily="34" charset="0"/>
              </a:rPr>
              <a:t>Image</a:t>
            </a:r>
            <a:r>
              <a:rPr lang="en-US" sz="4400" baseline="0" dirty="0">
                <a:solidFill>
                  <a:srgbClr val="7F7F7F"/>
                </a:solidFill>
                <a:latin typeface="Calibri" pitchFamily="34" charset="0"/>
                <a:cs typeface="Calibri" panose="020F0502020204030204" pitchFamily="34" charset="0"/>
              </a:rPr>
              <a:t> Quality</a:t>
            </a:r>
            <a:r>
              <a:rPr lang="en-US" sz="4400" dirty="0">
                <a:solidFill>
                  <a:srgbClr val="7F7F7F"/>
                </a:solidFill>
                <a:latin typeface="Calibri" pitchFamily="34" charset="0"/>
                <a:cs typeface="Calibri" panose="020F0502020204030204" pitchFamily="34" charset="0"/>
              </a:rPr>
              <a:t>:</a:t>
            </a:r>
          </a:p>
          <a:p>
            <a:pPr lvl="0">
              <a:spcBef>
                <a:spcPts val="0"/>
              </a:spcBef>
              <a:spcAft>
                <a:spcPts val="1222"/>
              </a:spcAft>
            </a:pPr>
            <a:r>
              <a:rPr lang="en-US" sz="2800" dirty="0">
                <a:solidFill>
                  <a:srgbClr val="7F7F7F"/>
                </a:solidFill>
                <a:latin typeface="Calibri" pitchFamily="34" charset="0"/>
                <a:cs typeface="Calibri" panose="020F0502020204030204" pitchFamily="34" charset="0"/>
              </a:rPr>
              <a:t>You can place digital photos or logo art in your poster file by selecting the </a:t>
            </a:r>
            <a:r>
              <a:rPr lang="en-US" sz="2800" b="1" dirty="0">
                <a:solidFill>
                  <a:srgbClr val="7F7F7F"/>
                </a:solidFill>
                <a:latin typeface="Calibri" pitchFamily="34" charset="0"/>
                <a:cs typeface="Calibri" panose="020F0502020204030204" pitchFamily="34" charset="0"/>
              </a:rPr>
              <a:t>Insert, Picture</a:t>
            </a:r>
            <a:r>
              <a:rPr lang="en-US" sz="28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800" b="1" dirty="0">
                <a:solidFill>
                  <a:srgbClr val="7F7F7F"/>
                </a:solidFill>
                <a:latin typeface="Calibri" pitchFamily="34" charset="0"/>
                <a:cs typeface="Calibri" panose="020F0502020204030204" pitchFamily="34" charset="0"/>
              </a:rPr>
              <a:t>150-200 pixels per inch in their final printed size</a:t>
            </a:r>
            <a:r>
              <a:rPr lang="en-US" sz="2800" dirty="0">
                <a:solidFill>
                  <a:srgbClr val="7F7F7F"/>
                </a:solidFill>
                <a:latin typeface="Calibri" pitchFamily="34" charset="0"/>
                <a:cs typeface="Calibri" panose="020F0502020204030204" pitchFamily="34" charset="0"/>
              </a:rPr>
              <a:t>. For instance, a 1600 x 1200 pixel</a:t>
            </a:r>
            <a:r>
              <a:rPr lang="en-US" sz="2800" baseline="0" dirty="0">
                <a:solidFill>
                  <a:srgbClr val="7F7F7F"/>
                </a:solidFill>
                <a:latin typeface="Calibri" pitchFamily="34" charset="0"/>
                <a:cs typeface="Calibri" panose="020F0502020204030204" pitchFamily="34" charset="0"/>
              </a:rPr>
              <a:t> photo will usually look fine up to </a:t>
            </a:r>
            <a:r>
              <a:rPr lang="en-US" sz="2800" dirty="0">
                <a:solidFill>
                  <a:srgbClr val="7F7F7F"/>
                </a:solidFill>
                <a:latin typeface="Calibri" pitchFamily="34" charset="0"/>
                <a:cs typeface="Calibri" panose="020F0502020204030204" pitchFamily="34" charset="0"/>
              </a:rPr>
              <a:t>8“-10” wide on your printed poster.</a:t>
            </a:r>
          </a:p>
          <a:p>
            <a:pPr lvl="0">
              <a:spcBef>
                <a:spcPts val="0"/>
              </a:spcBef>
              <a:spcAft>
                <a:spcPts val="1222"/>
              </a:spcAft>
            </a:pPr>
            <a:r>
              <a:rPr lang="en-US" sz="28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22"/>
              </a:spcAft>
            </a:pPr>
            <a:r>
              <a:rPr lang="en-US" sz="28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22"/>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375600" y="0"/>
            <a:ext cx="6217920" cy="19202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22"/>
                </a:spcAft>
              </a:pPr>
              <a:r>
                <a:rPr lang="en-US" sz="4400" dirty="0">
                  <a:solidFill>
                    <a:schemeClr val="bg1">
                      <a:lumMod val="50000"/>
                    </a:schemeClr>
                  </a:solidFill>
                  <a:latin typeface="Calibri" pitchFamily="34" charset="0"/>
                  <a:cs typeface="Calibri" panose="020F0502020204030204" pitchFamily="34" charset="0"/>
                </a:rPr>
                <a:t>Change</a:t>
              </a:r>
              <a:r>
                <a:rPr lang="en-US" sz="4400" baseline="0" dirty="0">
                  <a:solidFill>
                    <a:schemeClr val="bg1">
                      <a:lumMod val="50000"/>
                    </a:schemeClr>
                  </a:solidFill>
                  <a:latin typeface="Calibri" pitchFamily="34" charset="0"/>
                  <a:cs typeface="Calibri" panose="020F0502020204030204" pitchFamily="34" charset="0"/>
                </a:rPr>
                <a:t> Color Theme</a:t>
              </a:r>
              <a:r>
                <a:rPr lang="en-US" sz="4400" dirty="0">
                  <a:solidFill>
                    <a:schemeClr val="bg1">
                      <a:lumMod val="50000"/>
                    </a:schemeClr>
                  </a:solidFill>
                  <a:latin typeface="Calibri" pitchFamily="34" charset="0"/>
                  <a:cs typeface="Calibri" panose="020F0502020204030204" pitchFamily="34" charset="0"/>
                </a:rPr>
                <a:t>:</a:t>
              </a:r>
              <a:endParaRPr sz="440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r>
                <a:rPr lang="en-US" sz="28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8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22"/>
                </a:spcAft>
              </a:pPr>
              <a:r>
                <a:rPr lang="en-US" sz="2800" baseline="0" dirty="0">
                  <a:solidFill>
                    <a:schemeClr val="bg1">
                      <a:lumMod val="50000"/>
                    </a:schemeClr>
                  </a:solidFill>
                  <a:latin typeface="Calibri" pitchFamily="34" charset="0"/>
                  <a:cs typeface="Calibri" panose="020F0502020204030204" pitchFamily="34" charset="0"/>
                </a:rPr>
                <a:t>To change the color theme, select the </a:t>
              </a:r>
              <a:r>
                <a:rPr lang="en-US" sz="2800" b="1" baseline="0" dirty="0">
                  <a:solidFill>
                    <a:schemeClr val="bg1">
                      <a:lumMod val="50000"/>
                    </a:schemeClr>
                  </a:solidFill>
                  <a:latin typeface="Calibri" pitchFamily="34" charset="0"/>
                  <a:cs typeface="Calibri" panose="020F0502020204030204" pitchFamily="34" charset="0"/>
                </a:rPr>
                <a:t>Design</a:t>
              </a:r>
              <a:r>
                <a:rPr lang="en-US" sz="2800" baseline="0" dirty="0">
                  <a:solidFill>
                    <a:schemeClr val="bg1">
                      <a:lumMod val="50000"/>
                    </a:schemeClr>
                  </a:solidFill>
                  <a:latin typeface="Calibri" pitchFamily="34" charset="0"/>
                  <a:cs typeface="Calibri" panose="020F0502020204030204" pitchFamily="34" charset="0"/>
                </a:rPr>
                <a:t> tab, then select the </a:t>
              </a:r>
              <a:r>
                <a:rPr lang="en-US" sz="2800" b="1" baseline="0" dirty="0">
                  <a:solidFill>
                    <a:schemeClr val="bg1">
                      <a:lumMod val="50000"/>
                    </a:schemeClr>
                  </a:solidFill>
                  <a:latin typeface="Calibri" pitchFamily="34" charset="0"/>
                  <a:cs typeface="Calibri" panose="020F0502020204030204" pitchFamily="34" charset="0"/>
                </a:rPr>
                <a:t>Colors</a:t>
              </a:r>
              <a:r>
                <a:rPr lang="en-US" sz="28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r>
                <a:rPr lang="en-US" sz="28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22"/>
                </a:spcAft>
              </a:pPr>
              <a:r>
                <a:rPr lang="en-US" sz="4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22"/>
                </a:spcAft>
              </a:pPr>
              <a:r>
                <a:rPr lang="en-US" sz="2800" dirty="0">
                  <a:solidFill>
                    <a:schemeClr val="bg1">
                      <a:lumMod val="50000"/>
                    </a:schemeClr>
                  </a:solidFill>
                  <a:latin typeface="Calibri" pitchFamily="34" charset="0"/>
                  <a:cs typeface="Calibri" panose="020F0502020204030204" pitchFamily="34" charset="0"/>
                </a:rPr>
                <a:t>Once your poster file is ready, visit</a:t>
              </a:r>
              <a:r>
                <a:rPr lang="en-US" sz="2800" baseline="0" dirty="0">
                  <a:solidFill>
                    <a:schemeClr val="bg1">
                      <a:lumMod val="50000"/>
                    </a:schemeClr>
                  </a:solidFill>
                  <a:latin typeface="Calibri" pitchFamily="34" charset="0"/>
                  <a:cs typeface="Calibri" panose="020F0502020204030204" pitchFamily="34" charset="0"/>
                </a:rPr>
                <a:t> </a:t>
              </a:r>
              <a:r>
                <a:rPr lang="en-US" sz="2800" b="1" baseline="0" dirty="0">
                  <a:solidFill>
                    <a:schemeClr val="bg1">
                      <a:lumMod val="50000"/>
                    </a:schemeClr>
                  </a:solidFill>
                  <a:latin typeface="Calibri" pitchFamily="34" charset="0"/>
                  <a:cs typeface="Calibri" panose="020F0502020204030204" pitchFamily="34" charset="0"/>
                </a:rPr>
                <a:t>www.genigraphics.com</a:t>
              </a:r>
              <a:r>
                <a:rPr lang="en-US" sz="28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22"/>
                </a:spcAft>
              </a:pPr>
              <a:r>
                <a:rPr lang="en-US" sz="28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8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800" baseline="0" dirty="0">
                  <a:solidFill>
                    <a:schemeClr val="bg1">
                      <a:lumMod val="50000"/>
                    </a:schemeClr>
                  </a:solidFill>
                  <a:latin typeface="Calibri" pitchFamily="34" charset="0"/>
                  <a:cs typeface="Calibri" panose="020F0502020204030204" pitchFamily="34" charset="0"/>
                </a:rPr>
                <a:t>US and Canada:  1-800-790-4001</a:t>
              </a:r>
              <a:br>
                <a:rPr lang="en-US" sz="2800" baseline="0" dirty="0">
                  <a:solidFill>
                    <a:schemeClr val="bg1">
                      <a:lumMod val="50000"/>
                    </a:schemeClr>
                  </a:solidFill>
                  <a:latin typeface="Calibri" pitchFamily="34" charset="0"/>
                  <a:cs typeface="Calibri" panose="020F0502020204030204" pitchFamily="34" charset="0"/>
                </a:rPr>
              </a:br>
              <a:r>
                <a:rPr lang="en-US" sz="28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1" y="8882743"/>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189738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768986"/>
            <a:ext cx="29626560" cy="3200400"/>
          </a:xfrm>
          <a:prstGeom prst="rect">
            <a:avLst/>
          </a:prstGeom>
        </p:spPr>
        <p:txBody>
          <a:bodyPr vert="horz" lIns="223286" tIns="111644" rIns="223286" bIns="111644" rtlCol="0" anchor="ctr">
            <a:normAutofit/>
          </a:bodyPr>
          <a:lstStyle/>
          <a:p>
            <a:r>
              <a:rPr lang="en-US" dirty="0"/>
              <a:t>Click to edit Master title style</a:t>
            </a:r>
          </a:p>
        </p:txBody>
      </p:sp>
      <p:sp>
        <p:nvSpPr>
          <p:cNvPr id="3" name="Text Placeholder 2"/>
          <p:cNvSpPr>
            <a:spLocks noGrp="1"/>
          </p:cNvSpPr>
          <p:nvPr>
            <p:ph type="body" idx="1"/>
          </p:nvPr>
        </p:nvSpPr>
        <p:spPr>
          <a:xfrm>
            <a:off x="1645920" y="4480563"/>
            <a:ext cx="29626560" cy="12672697"/>
          </a:xfrm>
          <a:prstGeom prst="rect">
            <a:avLst/>
          </a:prstGeom>
        </p:spPr>
        <p:txBody>
          <a:bodyPr vert="horz" lIns="223286" tIns="111644" rIns="223286" bIns="11164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17797782"/>
            <a:ext cx="7680960" cy="1022350"/>
          </a:xfrm>
          <a:prstGeom prst="rect">
            <a:avLst/>
          </a:prstGeom>
        </p:spPr>
        <p:txBody>
          <a:bodyPr vert="horz" lIns="223286" tIns="111644" rIns="223286" bIns="111644" rtlCol="0" anchor="ctr"/>
          <a:lstStyle>
            <a:lvl1pPr algn="l">
              <a:defRPr sz="3100">
                <a:solidFill>
                  <a:schemeClr val="tx1">
                    <a:tint val="75000"/>
                  </a:schemeClr>
                </a:solidFill>
              </a:defRPr>
            </a:lvl1pPr>
          </a:lstStyle>
          <a:p>
            <a:fld id="{985D6BDF-9D0E-4E2B-85B8-D8F4790360C9}" type="datetimeFigureOut">
              <a:rPr lang="en-US" smtClean="0"/>
              <a:t>11/29/2020</a:t>
            </a:fld>
            <a:endParaRPr lang="en-US" dirty="0"/>
          </a:p>
        </p:txBody>
      </p:sp>
      <p:sp>
        <p:nvSpPr>
          <p:cNvPr id="5" name="Footer Placeholder 4"/>
          <p:cNvSpPr>
            <a:spLocks noGrp="1"/>
          </p:cNvSpPr>
          <p:nvPr>
            <p:ph type="ftr" sz="quarter" idx="3"/>
          </p:nvPr>
        </p:nvSpPr>
        <p:spPr>
          <a:xfrm>
            <a:off x="11247120" y="17797782"/>
            <a:ext cx="10424160" cy="1022350"/>
          </a:xfrm>
          <a:prstGeom prst="rect">
            <a:avLst/>
          </a:prstGeom>
        </p:spPr>
        <p:txBody>
          <a:bodyPr vert="horz" lIns="223286" tIns="111644" rIns="223286" bIns="111644" rtlCol="0" anchor="ctr"/>
          <a:lstStyle>
            <a:lvl1pPr algn="ctr">
              <a:defRPr sz="3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17797782"/>
            <a:ext cx="7680960" cy="1022350"/>
          </a:xfrm>
          <a:prstGeom prst="rect">
            <a:avLst/>
          </a:prstGeom>
        </p:spPr>
        <p:txBody>
          <a:bodyPr vert="horz" lIns="223286" tIns="111644" rIns="223286" bIns="111644" rtlCol="0" anchor="ctr"/>
          <a:lstStyle>
            <a:lvl1pPr algn="r">
              <a:defRPr sz="31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232860" rtl="0" eaLnBrk="1" latinLnBrk="0" hangingPunct="1">
        <a:spcBef>
          <a:spcPct val="0"/>
        </a:spcBef>
        <a:buNone/>
        <a:defRPr sz="4000" kern="1200">
          <a:solidFill>
            <a:schemeClr val="tx1"/>
          </a:solidFill>
          <a:latin typeface="+mj-lt"/>
          <a:ea typeface="+mj-ea"/>
          <a:cs typeface="+mj-cs"/>
        </a:defRPr>
      </a:lvl1pPr>
    </p:titleStyle>
    <p:bodyStyle>
      <a:lvl1pPr marL="232590"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465178"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697770"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930358"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162949"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140366" indent="-558215" algn="l" defTabSz="2232860" rtl="0" eaLnBrk="1" latinLnBrk="0" hangingPunct="1">
        <a:spcBef>
          <a:spcPct val="20000"/>
        </a:spcBef>
        <a:buFont typeface="Arial" pitchFamily="34" charset="0"/>
        <a:buChar char="•"/>
        <a:defRPr sz="5000" kern="1200">
          <a:solidFill>
            <a:schemeClr val="tx1"/>
          </a:solidFill>
          <a:latin typeface="+mn-lt"/>
          <a:ea typeface="+mn-ea"/>
          <a:cs typeface="+mn-cs"/>
        </a:defRPr>
      </a:lvl6pPr>
      <a:lvl7pPr marL="7256796" indent="-558215" algn="l" defTabSz="2232860" rtl="0" eaLnBrk="1" latinLnBrk="0" hangingPunct="1">
        <a:spcBef>
          <a:spcPct val="20000"/>
        </a:spcBef>
        <a:buFont typeface="Arial" pitchFamily="34" charset="0"/>
        <a:buChar char="•"/>
        <a:defRPr sz="5000" kern="1200">
          <a:solidFill>
            <a:schemeClr val="tx1"/>
          </a:solidFill>
          <a:latin typeface="+mn-lt"/>
          <a:ea typeface="+mn-ea"/>
          <a:cs typeface="+mn-cs"/>
        </a:defRPr>
      </a:lvl7pPr>
      <a:lvl8pPr marL="8373227" indent="-558215" algn="l" defTabSz="2232860" rtl="0" eaLnBrk="1" latinLnBrk="0" hangingPunct="1">
        <a:spcBef>
          <a:spcPct val="20000"/>
        </a:spcBef>
        <a:buFont typeface="Arial" pitchFamily="34" charset="0"/>
        <a:buChar char="•"/>
        <a:defRPr sz="5000" kern="1200">
          <a:solidFill>
            <a:schemeClr val="tx1"/>
          </a:solidFill>
          <a:latin typeface="+mn-lt"/>
          <a:ea typeface="+mn-ea"/>
          <a:cs typeface="+mn-cs"/>
        </a:defRPr>
      </a:lvl8pPr>
      <a:lvl9pPr marL="9489656" indent="-558215" algn="l" defTabSz="2232860" rtl="0" eaLnBrk="1" latinLnBrk="0" hangingPunct="1">
        <a:spcBef>
          <a:spcPct val="20000"/>
        </a:spcBef>
        <a:buFont typeface="Arial" pitchFamily="34" charset="0"/>
        <a:buChar char="•"/>
        <a:defRPr sz="5000" kern="1200">
          <a:solidFill>
            <a:schemeClr val="tx1"/>
          </a:solidFill>
          <a:latin typeface="+mn-lt"/>
          <a:ea typeface="+mn-ea"/>
          <a:cs typeface="+mn-cs"/>
        </a:defRPr>
      </a:lvl9pPr>
    </p:bodyStyle>
    <p:otherStyle>
      <a:defPPr>
        <a:defRPr lang="en-US"/>
      </a:defPPr>
      <a:lvl1pPr marL="0" algn="l" defTabSz="2232860" rtl="0" eaLnBrk="1" latinLnBrk="0" hangingPunct="1">
        <a:defRPr sz="4400" kern="1200">
          <a:solidFill>
            <a:schemeClr val="tx1"/>
          </a:solidFill>
          <a:latin typeface="+mn-lt"/>
          <a:ea typeface="+mn-ea"/>
          <a:cs typeface="+mn-cs"/>
        </a:defRPr>
      </a:lvl1pPr>
      <a:lvl2pPr marL="1116431" algn="l" defTabSz="2232860" rtl="0" eaLnBrk="1" latinLnBrk="0" hangingPunct="1">
        <a:defRPr sz="4400" kern="1200">
          <a:solidFill>
            <a:schemeClr val="tx1"/>
          </a:solidFill>
          <a:latin typeface="+mn-lt"/>
          <a:ea typeface="+mn-ea"/>
          <a:cs typeface="+mn-cs"/>
        </a:defRPr>
      </a:lvl2pPr>
      <a:lvl3pPr marL="2232860" algn="l" defTabSz="2232860" rtl="0" eaLnBrk="1" latinLnBrk="0" hangingPunct="1">
        <a:defRPr sz="4400" kern="1200">
          <a:solidFill>
            <a:schemeClr val="tx1"/>
          </a:solidFill>
          <a:latin typeface="+mn-lt"/>
          <a:ea typeface="+mn-ea"/>
          <a:cs typeface="+mn-cs"/>
        </a:defRPr>
      </a:lvl3pPr>
      <a:lvl4pPr marL="3349292" algn="l" defTabSz="2232860" rtl="0" eaLnBrk="1" latinLnBrk="0" hangingPunct="1">
        <a:defRPr sz="4400" kern="1200">
          <a:solidFill>
            <a:schemeClr val="tx1"/>
          </a:solidFill>
          <a:latin typeface="+mn-lt"/>
          <a:ea typeface="+mn-ea"/>
          <a:cs typeface="+mn-cs"/>
        </a:defRPr>
      </a:lvl4pPr>
      <a:lvl5pPr marL="4465721" algn="l" defTabSz="2232860" rtl="0" eaLnBrk="1" latinLnBrk="0" hangingPunct="1">
        <a:defRPr sz="4400" kern="1200">
          <a:solidFill>
            <a:schemeClr val="tx1"/>
          </a:solidFill>
          <a:latin typeface="+mn-lt"/>
          <a:ea typeface="+mn-ea"/>
          <a:cs typeface="+mn-cs"/>
        </a:defRPr>
      </a:lvl5pPr>
      <a:lvl6pPr marL="5582151" algn="l" defTabSz="2232860" rtl="0" eaLnBrk="1" latinLnBrk="0" hangingPunct="1">
        <a:defRPr sz="4400" kern="1200">
          <a:solidFill>
            <a:schemeClr val="tx1"/>
          </a:solidFill>
          <a:latin typeface="+mn-lt"/>
          <a:ea typeface="+mn-ea"/>
          <a:cs typeface="+mn-cs"/>
        </a:defRPr>
      </a:lvl6pPr>
      <a:lvl7pPr marL="6698580" algn="l" defTabSz="2232860" rtl="0" eaLnBrk="1" latinLnBrk="0" hangingPunct="1">
        <a:defRPr sz="4400" kern="1200">
          <a:solidFill>
            <a:schemeClr val="tx1"/>
          </a:solidFill>
          <a:latin typeface="+mn-lt"/>
          <a:ea typeface="+mn-ea"/>
          <a:cs typeface="+mn-cs"/>
        </a:defRPr>
      </a:lvl7pPr>
      <a:lvl8pPr marL="7815011" algn="l" defTabSz="2232860" rtl="0" eaLnBrk="1" latinLnBrk="0" hangingPunct="1">
        <a:defRPr sz="4400" kern="1200">
          <a:solidFill>
            <a:schemeClr val="tx1"/>
          </a:solidFill>
          <a:latin typeface="+mn-lt"/>
          <a:ea typeface="+mn-ea"/>
          <a:cs typeface="+mn-cs"/>
        </a:defRPr>
      </a:lvl8pPr>
      <a:lvl9pPr marL="8931443" algn="l" defTabSz="2232860" rtl="0" eaLnBrk="1" latinLnBrk="0" hangingPunct="1">
        <a:defRPr sz="4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hyperlink" Target="https://arxiv.org/pdf/1704.04368.pdf"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 Box 189">
            <a:extLst>
              <a:ext uri="{FF2B5EF4-FFF2-40B4-BE49-F238E27FC236}">
                <a16:creationId xmlns:a16="http://schemas.microsoft.com/office/drawing/2014/main" id="{11595CF6-CEFE-46A4-813F-ADED76434213}"/>
              </a:ext>
            </a:extLst>
          </p:cNvPr>
          <p:cNvSpPr txBox="1">
            <a:spLocks noChangeArrowheads="1"/>
          </p:cNvSpPr>
          <p:nvPr/>
        </p:nvSpPr>
        <p:spPr bwMode="auto">
          <a:xfrm>
            <a:off x="16988886" y="3373209"/>
            <a:ext cx="7351517" cy="13057589"/>
          </a:xfrm>
          <a:prstGeom prst="rect">
            <a:avLst/>
          </a:prstGeom>
          <a:solidFill>
            <a:schemeClr val="bg1"/>
          </a:solidFill>
          <a:ln w="12700">
            <a:solidFill>
              <a:schemeClr val="accent1">
                <a:lumMod val="75000"/>
              </a:schemeClr>
            </a:solidFill>
          </a:ln>
          <a:effectLst/>
        </p:spPr>
        <p:txBody>
          <a:bodyPr lIns="130302" tIns="130302" rIns="130302" bIns="13030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endParaRPr lang="en-US" sz="2000" dirty="0">
              <a:latin typeface="Calibri" pitchFamily="34" charset="0"/>
            </a:endParaRPr>
          </a:p>
        </p:txBody>
      </p:sp>
      <p:sp>
        <p:nvSpPr>
          <p:cNvPr id="139" name="Text Box 189">
            <a:extLst>
              <a:ext uri="{FF2B5EF4-FFF2-40B4-BE49-F238E27FC236}">
                <a16:creationId xmlns:a16="http://schemas.microsoft.com/office/drawing/2014/main" id="{72BB8C97-85B9-49B6-9AB3-8615AC75EA9C}"/>
              </a:ext>
            </a:extLst>
          </p:cNvPr>
          <p:cNvSpPr txBox="1">
            <a:spLocks noChangeArrowheads="1"/>
          </p:cNvSpPr>
          <p:nvPr/>
        </p:nvSpPr>
        <p:spPr bwMode="auto">
          <a:xfrm>
            <a:off x="24483904" y="3373209"/>
            <a:ext cx="7596296" cy="10042165"/>
          </a:xfrm>
          <a:prstGeom prst="rect">
            <a:avLst/>
          </a:prstGeom>
          <a:solidFill>
            <a:schemeClr val="bg1"/>
          </a:solidFill>
          <a:ln w="12700">
            <a:solidFill>
              <a:schemeClr val="accent1">
                <a:lumMod val="75000"/>
              </a:schemeClr>
            </a:solidFill>
          </a:ln>
          <a:effectLst/>
        </p:spPr>
        <p:txBody>
          <a:bodyPr lIns="130302" tIns="130302" rIns="130302" bIns="13030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endParaRPr lang="en-US" sz="2000" dirty="0">
              <a:latin typeface="Calibri" pitchFamily="34" charset="0"/>
            </a:endParaRPr>
          </a:p>
        </p:txBody>
      </p:sp>
      <p:sp>
        <p:nvSpPr>
          <p:cNvPr id="138" name="Rectangle 137">
            <a:extLst>
              <a:ext uri="{FF2B5EF4-FFF2-40B4-BE49-F238E27FC236}">
                <a16:creationId xmlns:a16="http://schemas.microsoft.com/office/drawing/2014/main" id="{0A0BBA92-6634-4DAE-B8B7-BB34AD41BC1C}"/>
              </a:ext>
            </a:extLst>
          </p:cNvPr>
          <p:cNvSpPr/>
          <p:nvPr/>
        </p:nvSpPr>
        <p:spPr>
          <a:xfrm>
            <a:off x="24509706" y="2581016"/>
            <a:ext cx="7596296" cy="576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rPr>
              <a:t>Model Outcome &amp; Results</a:t>
            </a:r>
          </a:p>
        </p:txBody>
      </p:sp>
      <p:sp>
        <p:nvSpPr>
          <p:cNvPr id="10" name="Text Box 189"/>
          <p:cNvSpPr txBox="1">
            <a:spLocks noChangeArrowheads="1"/>
          </p:cNvSpPr>
          <p:nvPr/>
        </p:nvSpPr>
        <p:spPr bwMode="auto">
          <a:xfrm>
            <a:off x="1053389" y="3382994"/>
            <a:ext cx="7307885" cy="13253630"/>
          </a:xfrm>
          <a:prstGeom prst="rect">
            <a:avLst/>
          </a:prstGeom>
          <a:solidFill>
            <a:schemeClr val="bg1"/>
          </a:solidFill>
          <a:ln w="12700">
            <a:solidFill>
              <a:schemeClr val="accent1">
                <a:lumMod val="75000"/>
              </a:schemeClr>
            </a:solidFill>
          </a:ln>
          <a:effectLst/>
        </p:spPr>
        <p:txBody>
          <a:bodyPr lIns="130302" tIns="130302" rIns="130302" bIns="13030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IN" dirty="0"/>
              <a:t>Automatic text summarization is basically summarizing of the given paragraph using natural language processing and machine learning. There has been an explosion in the amount of text data from a variety of sources. This volume of text is an invaluable source of information and knowledge which needs to be effectively summarized to be useful. In this review, the main approaches to automatic text summarization are described. We review the different processes for summarization and describe the effectiveness and shortcomings of the different methods. Two types will be used i.e.-extractive approach and abstractive approach. The basic idea behind summarization is finding the subset of the data which contains the information of all the set. There is a great need to reduce unnecessary data. It is very difficult to summarize the document manually so there is the great need of automatic methods.  Approaches have been proposed inspired by the application of deep learning methods for automatic machine translation, specifically by framing the problem of text summarization as a sequence-to-sequence learning problem.</a:t>
            </a:r>
            <a:endParaRPr lang="en-US" dirty="0"/>
          </a:p>
          <a:p>
            <a:pPr algn="just" eaLnBrk="1" hangingPunct="1"/>
            <a:endParaRPr lang="en-US" sz="2000" dirty="0">
              <a:latin typeface="Calibri" pitchFamily="34" charset="0"/>
            </a:endParaRPr>
          </a:p>
        </p:txBody>
      </p:sp>
      <p:sp>
        <p:nvSpPr>
          <p:cNvPr id="4" name="Text Box 122"/>
          <p:cNvSpPr txBox="1">
            <a:spLocks noChangeArrowheads="1"/>
          </p:cNvSpPr>
          <p:nvPr/>
        </p:nvSpPr>
        <p:spPr bwMode="auto">
          <a:xfrm>
            <a:off x="4147542" y="2223"/>
            <a:ext cx="24688800" cy="1393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035" tIns="232590" rIns="93035" bIns="23259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000" b="1" dirty="0">
                <a:solidFill>
                  <a:schemeClr val="accent3">
                    <a:lumMod val="20000"/>
                    <a:lumOff val="80000"/>
                  </a:schemeClr>
                </a:solidFill>
                <a:latin typeface="+mn-lt"/>
              </a:rPr>
              <a:t>TEXT SUMMARIZATION</a:t>
            </a:r>
          </a:p>
        </p:txBody>
      </p:sp>
      <p:sp>
        <p:nvSpPr>
          <p:cNvPr id="5" name="Text Box 123"/>
          <p:cNvSpPr txBox="1">
            <a:spLocks noChangeArrowheads="1"/>
          </p:cNvSpPr>
          <p:nvPr/>
        </p:nvSpPr>
        <p:spPr bwMode="auto">
          <a:xfrm>
            <a:off x="4147542" y="1258893"/>
            <a:ext cx="246888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035" tIns="93035" rIns="93035" bIns="93035"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IN" sz="2800" dirty="0" err="1">
                <a:solidFill>
                  <a:schemeClr val="bg1"/>
                </a:solidFill>
                <a:latin typeface="Calibri" pitchFamily="34" charset="0"/>
              </a:rPr>
              <a:t>Ujwal</a:t>
            </a:r>
            <a:r>
              <a:rPr lang="en-IN" sz="2800" dirty="0">
                <a:solidFill>
                  <a:schemeClr val="bg1"/>
                </a:solidFill>
                <a:latin typeface="Calibri" pitchFamily="34" charset="0"/>
              </a:rPr>
              <a:t> Tandon, Shubham Rohatgi, Satvika Thakur, Gautam Gupta with guidance from Rajesh Jain</a:t>
            </a:r>
            <a:endParaRPr lang="en-US" sz="2800" dirty="0">
              <a:solidFill>
                <a:schemeClr val="bg1"/>
              </a:solidFill>
              <a:latin typeface="Calibri" pitchFamily="34" charset="0"/>
            </a:endParaRPr>
          </a:p>
        </p:txBody>
      </p:sp>
      <p:sp>
        <p:nvSpPr>
          <p:cNvPr id="24" name="TextBox 23"/>
          <p:cNvSpPr txBox="1"/>
          <p:nvPr/>
        </p:nvSpPr>
        <p:spPr>
          <a:xfrm>
            <a:off x="1280162" y="17445491"/>
            <a:ext cx="3368037" cy="1031859"/>
          </a:xfrm>
          <a:prstGeom prst="rect">
            <a:avLst/>
          </a:prstGeom>
          <a:solidFill>
            <a:schemeClr val="accent1">
              <a:lumMod val="40000"/>
              <a:lumOff val="60000"/>
            </a:schemeClr>
          </a:solidFill>
        </p:spPr>
        <p:txBody>
          <a:bodyPr wrap="square" lIns="46518" tIns="23260" rIns="46518" bIns="23260" rtlCol="0">
            <a:spAutoFit/>
          </a:bodyPr>
          <a:lstStyle/>
          <a:p>
            <a:r>
              <a:rPr lang="en-US" sz="1600" dirty="0" err="1"/>
              <a:t>Ujwal</a:t>
            </a:r>
            <a:r>
              <a:rPr lang="en-US" sz="1600" dirty="0"/>
              <a:t> @</a:t>
            </a:r>
          </a:p>
          <a:p>
            <a:r>
              <a:rPr lang="en-US" sz="1600" dirty="0"/>
              <a:t>Shubham @</a:t>
            </a:r>
          </a:p>
          <a:p>
            <a:r>
              <a:rPr lang="en-US" sz="1600" dirty="0" err="1"/>
              <a:t>Satvik</a:t>
            </a:r>
            <a:r>
              <a:rPr lang="en-US" sz="1600" dirty="0"/>
              <a:t> @ 9711009200</a:t>
            </a:r>
          </a:p>
          <a:p>
            <a:r>
              <a:rPr lang="en-US" sz="1600" dirty="0"/>
              <a:t>Gautam @ 9899059131</a:t>
            </a:r>
          </a:p>
        </p:txBody>
      </p:sp>
      <p:sp>
        <p:nvSpPr>
          <p:cNvPr id="25" name="TextBox 24"/>
          <p:cNvSpPr txBox="1"/>
          <p:nvPr/>
        </p:nvSpPr>
        <p:spPr>
          <a:xfrm>
            <a:off x="1280162" y="17002127"/>
            <a:ext cx="1279462" cy="493250"/>
          </a:xfrm>
          <a:prstGeom prst="rect">
            <a:avLst/>
          </a:prstGeom>
          <a:noFill/>
        </p:spPr>
        <p:txBody>
          <a:bodyPr wrap="none" lIns="46518" tIns="23260" rIns="46518" bIns="23260" rtlCol="0">
            <a:spAutoFit/>
          </a:bodyPr>
          <a:lstStyle/>
          <a:p>
            <a:r>
              <a:rPr lang="en-US" sz="2800" b="1" dirty="0"/>
              <a:t>Contact</a:t>
            </a:r>
          </a:p>
        </p:txBody>
      </p:sp>
      <p:sp>
        <p:nvSpPr>
          <p:cNvPr id="26" name="TextBox 25"/>
          <p:cNvSpPr txBox="1"/>
          <p:nvPr/>
        </p:nvSpPr>
        <p:spPr>
          <a:xfrm>
            <a:off x="6016820" y="17528268"/>
            <a:ext cx="12768860" cy="1280160"/>
          </a:xfrm>
          <a:prstGeom prst="rect">
            <a:avLst/>
          </a:prstGeom>
          <a:noFill/>
        </p:spPr>
        <p:txBody>
          <a:bodyPr wrap="square" lIns="46518" tIns="46518" rIns="46518" bIns="46518" numCol="1" spcCol="232590" rtlCol="0">
            <a:noAutofit/>
          </a:bodyPr>
          <a:lstStyle/>
          <a:p>
            <a:pPr marR="367030">
              <a:spcAft>
                <a:spcPts val="600"/>
              </a:spcAft>
            </a:pPr>
            <a:r>
              <a:rPr lang="en-US" sz="1000" dirty="0">
                <a:latin typeface="Times New Roman" panose="02020603050405020304" pitchFamily="18" charset="0"/>
                <a:ea typeface="Times New Roman" panose="02020603050405020304" pitchFamily="18" charset="0"/>
              </a:rPr>
              <a:t>[1] </a:t>
            </a:r>
            <a:r>
              <a:rPr lang="en-IN" sz="1000" dirty="0">
                <a:latin typeface="Times New Roman" panose="02020603050405020304" pitchFamily="18" charset="0"/>
              </a:rPr>
              <a:t>http://www.abigailsee.com/2017/04/16/taming-rnns-for-better-summarization.html</a:t>
            </a:r>
            <a:endParaRPr lang="en-US" sz="1000" dirty="0">
              <a:latin typeface="Times New Roman" panose="02020603050405020304" pitchFamily="18" charset="0"/>
              <a:ea typeface="Times New Roman" panose="02020603050405020304" pitchFamily="18" charset="0"/>
            </a:endParaRPr>
          </a:p>
          <a:p>
            <a:pPr marR="367030">
              <a:spcAft>
                <a:spcPts val="600"/>
              </a:spcAft>
            </a:pPr>
            <a:r>
              <a:rPr lang="en-US" sz="1000" dirty="0">
                <a:latin typeface="Times New Roman" panose="02020603050405020304" pitchFamily="18" charset="0"/>
                <a:ea typeface="Times New Roman" panose="02020603050405020304" pitchFamily="18" charset="0"/>
              </a:rPr>
              <a:t>[2] </a:t>
            </a:r>
            <a:r>
              <a:rPr lang="en-IN" sz="1000" dirty="0">
                <a:latin typeface="Times New Roman" panose="02020603050405020304" pitchFamily="18" charset="0"/>
              </a:rPr>
              <a:t>https://github.com/abisee/pointer-generator </a:t>
            </a:r>
          </a:p>
          <a:p>
            <a:pPr marR="367030">
              <a:spcAft>
                <a:spcPts val="600"/>
              </a:spcAft>
            </a:pPr>
            <a:r>
              <a:rPr lang="en-US" sz="1000" dirty="0">
                <a:latin typeface="Times New Roman" panose="02020603050405020304" pitchFamily="18" charset="0"/>
                <a:ea typeface="Times New Roman" panose="02020603050405020304" pitchFamily="18" charset="0"/>
              </a:rPr>
              <a:t>[3] </a:t>
            </a:r>
            <a:r>
              <a:rPr lang="en-IN" sz="1000" dirty="0">
                <a:latin typeface="Times New Roman" panose="02020603050405020304" pitchFamily="18" charset="0"/>
              </a:rPr>
              <a:t>https://machinelearningmastery.com/prepare-news-articles-text-summarization/</a:t>
            </a:r>
            <a:r>
              <a:rPr lang="en-US" sz="1000" dirty="0">
                <a:latin typeface="Times New Roman" panose="02020603050405020304" pitchFamily="18" charset="0"/>
                <a:ea typeface="Times New Roman" panose="02020603050405020304" pitchFamily="18" charset="0"/>
              </a:rPr>
              <a:t> </a:t>
            </a:r>
          </a:p>
          <a:p>
            <a:pPr marR="367030">
              <a:spcAft>
                <a:spcPts val="600"/>
              </a:spcAft>
            </a:pPr>
            <a:r>
              <a:rPr lang="en-US" sz="1000" dirty="0">
                <a:latin typeface="Times New Roman" panose="02020603050405020304" pitchFamily="18" charset="0"/>
                <a:ea typeface="Times New Roman" panose="02020603050405020304" pitchFamily="18" charset="0"/>
              </a:rPr>
              <a:t>[4] </a:t>
            </a:r>
            <a:r>
              <a:rPr lang="en-IN" sz="1000" u="sng" dirty="0">
                <a:hlinkClick r:id="rId2"/>
              </a:rPr>
              <a:t> </a:t>
            </a:r>
            <a:r>
              <a:rPr lang="en-IN" sz="1000" dirty="0">
                <a:latin typeface="Times New Roman" panose="02020603050405020304" pitchFamily="18" charset="0"/>
              </a:rPr>
              <a:t>https://arxiv.org/pdf/1704.04368.pdf</a:t>
            </a:r>
          </a:p>
          <a:p>
            <a:pPr marR="367030"/>
            <a:r>
              <a:rPr lang="en-US" sz="1000" dirty="0">
                <a:latin typeface="Times New Roman" panose="02020603050405020304" pitchFamily="18" charset="0"/>
              </a:rPr>
              <a:t>[5] </a:t>
            </a:r>
            <a:r>
              <a:rPr lang="en-IN" sz="1000" dirty="0">
                <a:latin typeface="Times New Roman" panose="02020603050405020304" pitchFamily="18" charset="0"/>
              </a:rPr>
              <a:t>https://towardsdatascience.com/understanding-encoder-decoder-sequence-to-sequence-model-679e04af4346</a:t>
            </a:r>
            <a:endParaRPr lang="en-US" sz="1000" dirty="0">
              <a:latin typeface="Times New Roman" panose="02020603050405020304" pitchFamily="18" charset="0"/>
            </a:endParaRPr>
          </a:p>
        </p:txBody>
      </p:sp>
      <p:sp>
        <p:nvSpPr>
          <p:cNvPr id="27" name="TextBox 26"/>
          <p:cNvSpPr txBox="1"/>
          <p:nvPr/>
        </p:nvSpPr>
        <p:spPr>
          <a:xfrm>
            <a:off x="5943600" y="17002127"/>
            <a:ext cx="1787100" cy="493250"/>
          </a:xfrm>
          <a:prstGeom prst="rect">
            <a:avLst/>
          </a:prstGeom>
          <a:noFill/>
        </p:spPr>
        <p:txBody>
          <a:bodyPr wrap="none" lIns="46518" tIns="23260" rIns="46518" bIns="23260" rtlCol="0">
            <a:spAutoFit/>
          </a:bodyPr>
          <a:lstStyle/>
          <a:p>
            <a:r>
              <a:rPr lang="en-US" sz="2800" b="1" dirty="0"/>
              <a:t>References</a:t>
            </a:r>
          </a:p>
        </p:txBody>
      </p:sp>
      <p:sp>
        <p:nvSpPr>
          <p:cNvPr id="32" name="Rectangle 31"/>
          <p:cNvSpPr/>
          <p:nvPr/>
        </p:nvSpPr>
        <p:spPr>
          <a:xfrm>
            <a:off x="1053389" y="2590800"/>
            <a:ext cx="7307885" cy="576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rPr>
              <a:t>Abstract</a:t>
            </a:r>
          </a:p>
        </p:txBody>
      </p:sp>
      <p:sp>
        <p:nvSpPr>
          <p:cNvPr id="34" name="Rectangle 33"/>
          <p:cNvSpPr/>
          <p:nvPr/>
        </p:nvSpPr>
        <p:spPr>
          <a:xfrm>
            <a:off x="8560203" y="2590800"/>
            <a:ext cx="8262638" cy="576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rPr>
              <a:t>Data Collection &amp; Pre-Processing</a:t>
            </a:r>
          </a:p>
        </p:txBody>
      </p:sp>
      <p:sp>
        <p:nvSpPr>
          <p:cNvPr id="14" name="Text Box 193"/>
          <p:cNvSpPr txBox="1">
            <a:spLocks noChangeArrowheads="1"/>
          </p:cNvSpPr>
          <p:nvPr/>
        </p:nvSpPr>
        <p:spPr bwMode="auto">
          <a:xfrm>
            <a:off x="24471445" y="14012326"/>
            <a:ext cx="7608756" cy="2294474"/>
          </a:xfrm>
          <a:prstGeom prst="rect">
            <a:avLst/>
          </a:prstGeom>
          <a:solidFill>
            <a:schemeClr val="bg1"/>
          </a:solidFill>
          <a:ln w="12700">
            <a:solidFill>
              <a:schemeClr val="accent1">
                <a:lumMod val="75000"/>
              </a:schemeClr>
            </a:solidFill>
          </a:ln>
          <a:effectLst/>
        </p:spPr>
        <p:txBody>
          <a:bodyPr wrap="square" lIns="130302" tIns="130302" rIns="130302" bIns="13030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IN" dirty="0"/>
              <a:t>This review shows that Deep Learning based approaches are promising and give some hope in solving Abstractive text summarization which had been largely unsolved till now. But the problems with the metric and lack of dataset are a challenge to scalability and generalizing to multi-sentence summarization.</a:t>
            </a:r>
            <a:endParaRPr lang="en-US" dirty="0"/>
          </a:p>
        </p:txBody>
      </p:sp>
      <p:sp>
        <p:nvSpPr>
          <p:cNvPr id="36" name="Rectangle 35"/>
          <p:cNvSpPr/>
          <p:nvPr/>
        </p:nvSpPr>
        <p:spPr>
          <a:xfrm>
            <a:off x="24471445" y="13620750"/>
            <a:ext cx="7608756" cy="4000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rPr>
              <a:t>Conclusions</a:t>
            </a:r>
          </a:p>
        </p:txBody>
      </p:sp>
      <p:grpSp>
        <p:nvGrpSpPr>
          <p:cNvPr id="9" name="Group 8">
            <a:extLst>
              <a:ext uri="{FF2B5EF4-FFF2-40B4-BE49-F238E27FC236}">
                <a16:creationId xmlns:a16="http://schemas.microsoft.com/office/drawing/2014/main" id="{D95EA3AA-D087-46AC-95EA-09887DEB9EA5}"/>
              </a:ext>
            </a:extLst>
          </p:cNvPr>
          <p:cNvGrpSpPr/>
          <p:nvPr/>
        </p:nvGrpSpPr>
        <p:grpSpPr>
          <a:xfrm>
            <a:off x="455371" y="0"/>
            <a:ext cx="3583229" cy="2394000"/>
            <a:chOff x="455371" y="0"/>
            <a:chExt cx="3583229" cy="2394000"/>
          </a:xfrm>
        </p:grpSpPr>
        <p:sp>
          <p:nvSpPr>
            <p:cNvPr id="8" name="Rectangle 7">
              <a:extLst>
                <a:ext uri="{FF2B5EF4-FFF2-40B4-BE49-F238E27FC236}">
                  <a16:creationId xmlns:a16="http://schemas.microsoft.com/office/drawing/2014/main" id="{05790E2E-3B9D-4123-92D7-C197C5874D0B}"/>
                </a:ext>
              </a:extLst>
            </p:cNvPr>
            <p:cNvSpPr/>
            <p:nvPr/>
          </p:nvSpPr>
          <p:spPr>
            <a:xfrm>
              <a:off x="455371" y="0"/>
              <a:ext cx="3583229" cy="239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8" name="Group 87">
              <a:extLst>
                <a:ext uri="{FF2B5EF4-FFF2-40B4-BE49-F238E27FC236}">
                  <a16:creationId xmlns:a16="http://schemas.microsoft.com/office/drawing/2014/main" id="{AD7769EF-AEFD-4935-AAEC-F30597AA83F4}"/>
                </a:ext>
              </a:extLst>
            </p:cNvPr>
            <p:cNvGrpSpPr/>
            <p:nvPr/>
          </p:nvGrpSpPr>
          <p:grpSpPr>
            <a:xfrm>
              <a:off x="569127" y="293364"/>
              <a:ext cx="3355716" cy="1807272"/>
              <a:chOff x="290105" y="414384"/>
              <a:chExt cx="3355716" cy="1807272"/>
            </a:xfrm>
          </p:grpSpPr>
          <p:pic>
            <p:nvPicPr>
              <p:cNvPr id="89" name="Picture 88">
                <a:extLst>
                  <a:ext uri="{FF2B5EF4-FFF2-40B4-BE49-F238E27FC236}">
                    <a16:creationId xmlns:a16="http://schemas.microsoft.com/office/drawing/2014/main" id="{27D940FA-3DD2-4E7B-A167-5F1B4B66B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05" y="414384"/>
                <a:ext cx="3355716" cy="648000"/>
              </a:xfrm>
              <a:prstGeom prst="rect">
                <a:avLst/>
              </a:prstGeom>
            </p:spPr>
          </p:pic>
          <p:pic>
            <p:nvPicPr>
              <p:cNvPr id="90" name="Picture 89">
                <a:extLst>
                  <a:ext uri="{FF2B5EF4-FFF2-40B4-BE49-F238E27FC236}">
                    <a16:creationId xmlns:a16="http://schemas.microsoft.com/office/drawing/2014/main" id="{6D95225A-71B4-4954-BC3D-13EA5E0206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117" y="1501656"/>
                <a:ext cx="3333336" cy="720000"/>
              </a:xfrm>
              <a:prstGeom prst="rect">
                <a:avLst/>
              </a:prstGeom>
            </p:spPr>
          </p:pic>
        </p:grpSp>
      </p:grpSp>
      <p:grpSp>
        <p:nvGrpSpPr>
          <p:cNvPr id="91" name="Group 90">
            <a:extLst>
              <a:ext uri="{FF2B5EF4-FFF2-40B4-BE49-F238E27FC236}">
                <a16:creationId xmlns:a16="http://schemas.microsoft.com/office/drawing/2014/main" id="{D57E5E65-5ECB-48B1-8CF2-777466E631A6}"/>
              </a:ext>
            </a:extLst>
          </p:cNvPr>
          <p:cNvGrpSpPr/>
          <p:nvPr/>
        </p:nvGrpSpPr>
        <p:grpSpPr>
          <a:xfrm>
            <a:off x="28879800" y="-46993"/>
            <a:ext cx="3583229" cy="2394000"/>
            <a:chOff x="455371" y="0"/>
            <a:chExt cx="3583229" cy="2394000"/>
          </a:xfrm>
        </p:grpSpPr>
        <p:sp>
          <p:nvSpPr>
            <p:cNvPr id="92" name="Rectangle 91">
              <a:extLst>
                <a:ext uri="{FF2B5EF4-FFF2-40B4-BE49-F238E27FC236}">
                  <a16:creationId xmlns:a16="http://schemas.microsoft.com/office/drawing/2014/main" id="{EFA3D5B1-551D-49E5-8D01-022E18B98121}"/>
                </a:ext>
              </a:extLst>
            </p:cNvPr>
            <p:cNvSpPr/>
            <p:nvPr/>
          </p:nvSpPr>
          <p:spPr>
            <a:xfrm>
              <a:off x="455371" y="0"/>
              <a:ext cx="3583229" cy="239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D0532D06-4C4F-4DB9-90CB-B28C4C96C37B}"/>
                </a:ext>
              </a:extLst>
            </p:cNvPr>
            <p:cNvGrpSpPr/>
            <p:nvPr/>
          </p:nvGrpSpPr>
          <p:grpSpPr>
            <a:xfrm>
              <a:off x="569127" y="293364"/>
              <a:ext cx="3355716" cy="1807272"/>
              <a:chOff x="290105" y="414384"/>
              <a:chExt cx="3355716" cy="1807272"/>
            </a:xfrm>
          </p:grpSpPr>
          <p:pic>
            <p:nvPicPr>
              <p:cNvPr id="94" name="Picture 93">
                <a:extLst>
                  <a:ext uri="{FF2B5EF4-FFF2-40B4-BE49-F238E27FC236}">
                    <a16:creationId xmlns:a16="http://schemas.microsoft.com/office/drawing/2014/main" id="{48715763-2BF3-4252-9E9F-DAF8B63F8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05" y="414384"/>
                <a:ext cx="3355716" cy="648000"/>
              </a:xfrm>
              <a:prstGeom prst="rect">
                <a:avLst/>
              </a:prstGeom>
            </p:spPr>
          </p:pic>
          <p:pic>
            <p:nvPicPr>
              <p:cNvPr id="95" name="Picture 94">
                <a:extLst>
                  <a:ext uri="{FF2B5EF4-FFF2-40B4-BE49-F238E27FC236}">
                    <a16:creationId xmlns:a16="http://schemas.microsoft.com/office/drawing/2014/main" id="{34E6444F-8FCD-4E8C-8DF4-F5BB66B8E5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117" y="1501656"/>
                <a:ext cx="3333336" cy="720000"/>
              </a:xfrm>
              <a:prstGeom prst="rect">
                <a:avLst/>
              </a:prstGeom>
            </p:spPr>
          </p:pic>
        </p:grpSp>
      </p:grpSp>
      <p:sp>
        <p:nvSpPr>
          <p:cNvPr id="62" name="Text Box 189">
            <a:extLst>
              <a:ext uri="{FF2B5EF4-FFF2-40B4-BE49-F238E27FC236}">
                <a16:creationId xmlns:a16="http://schemas.microsoft.com/office/drawing/2014/main" id="{03B3FA57-39A7-461F-A672-4584D3D4FB12}"/>
              </a:ext>
            </a:extLst>
          </p:cNvPr>
          <p:cNvSpPr txBox="1">
            <a:spLocks noChangeArrowheads="1"/>
          </p:cNvSpPr>
          <p:nvPr/>
        </p:nvSpPr>
        <p:spPr bwMode="auto">
          <a:xfrm>
            <a:off x="8534401" y="3382994"/>
            <a:ext cx="8262638" cy="8207437"/>
          </a:xfrm>
          <a:prstGeom prst="rect">
            <a:avLst/>
          </a:prstGeom>
          <a:solidFill>
            <a:schemeClr val="bg1"/>
          </a:solidFill>
          <a:ln w="12700">
            <a:solidFill>
              <a:schemeClr val="accent1">
                <a:lumMod val="75000"/>
              </a:schemeClr>
            </a:solidFill>
          </a:ln>
          <a:effectLst/>
        </p:spPr>
        <p:txBody>
          <a:bodyPr lIns="130302" tIns="130302" rIns="130302" bIns="13030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b="1" dirty="0">
                <a:latin typeface="Calibri" pitchFamily="34" charset="0"/>
              </a:rPr>
              <a:t>Data Set</a:t>
            </a:r>
            <a:r>
              <a:rPr lang="en-US" sz="2000" dirty="0">
                <a:latin typeface="Calibri" pitchFamily="34" charset="0"/>
              </a:rPr>
              <a:t>: </a:t>
            </a:r>
          </a:p>
          <a:p>
            <a:pPr algn="just" eaLnBrk="1" hangingPunct="1"/>
            <a:endParaRPr lang="en-US" sz="2000" dirty="0">
              <a:latin typeface="Calibri" pitchFamily="34" charset="0"/>
            </a:endParaRPr>
          </a:p>
        </p:txBody>
      </p:sp>
      <p:sp>
        <p:nvSpPr>
          <p:cNvPr id="6" name="Rectangle 5">
            <a:extLst>
              <a:ext uri="{FF2B5EF4-FFF2-40B4-BE49-F238E27FC236}">
                <a16:creationId xmlns:a16="http://schemas.microsoft.com/office/drawing/2014/main" id="{F912ACF5-BA6D-48DC-9520-81FAAD821FF1}"/>
              </a:ext>
            </a:extLst>
          </p:cNvPr>
          <p:cNvSpPr/>
          <p:nvPr/>
        </p:nvSpPr>
        <p:spPr>
          <a:xfrm>
            <a:off x="8673399" y="3886201"/>
            <a:ext cx="8342393" cy="3139321"/>
          </a:xfrm>
          <a:prstGeom prst="rect">
            <a:avLst/>
          </a:prstGeom>
        </p:spPr>
        <p:txBody>
          <a:bodyPr wrap="square">
            <a:spAutoFit/>
          </a:bodyPr>
          <a:lstStyle/>
          <a:p>
            <a:r>
              <a:rPr lang="en-IN" sz="1800" b="1" u="sng" dirty="0"/>
              <a:t>CNN</a:t>
            </a:r>
            <a:endParaRPr lang="en-US" sz="1800" b="1" dirty="0"/>
          </a:p>
          <a:p>
            <a:r>
              <a:rPr lang="en-IN" sz="1800" dirty="0"/>
              <a:t>This dataset contains the documents and accompanying questions from the news articles of CNN. There are approximately 90k documents and 380k questions. Available 'questions/', which should be sufficient to reproduce the setting from the original paper, and 'stories/', which can be useful for other uses of this dataset.</a:t>
            </a:r>
          </a:p>
          <a:p>
            <a:endParaRPr lang="en-US" sz="1800" dirty="0"/>
          </a:p>
          <a:p>
            <a:r>
              <a:rPr lang="en-IN" sz="1800" b="1" u="sng" dirty="0"/>
              <a:t>Daily Mail</a:t>
            </a:r>
            <a:endParaRPr lang="en-US" sz="1800" b="1" dirty="0"/>
          </a:p>
          <a:p>
            <a:r>
              <a:rPr lang="en-IN" sz="1800" dirty="0"/>
              <a:t>This dataset contains the documents and accompanying questions from the news articles of Daily Mail. There are approximately 197k documents and 879k questions. Available 'questions/', which should be sufficient to reproduce the setting from the original paper, and 'stories/', which can be useful for other uses of this dataset. </a:t>
            </a:r>
            <a:endParaRPr lang="en-US" sz="1800" dirty="0"/>
          </a:p>
        </p:txBody>
      </p:sp>
      <p:sp>
        <p:nvSpPr>
          <p:cNvPr id="82" name="Rectangle 81">
            <a:extLst>
              <a:ext uri="{FF2B5EF4-FFF2-40B4-BE49-F238E27FC236}">
                <a16:creationId xmlns:a16="http://schemas.microsoft.com/office/drawing/2014/main" id="{51E28166-7C13-4731-B85B-7093FC597E3E}"/>
              </a:ext>
            </a:extLst>
          </p:cNvPr>
          <p:cNvSpPr/>
          <p:nvPr/>
        </p:nvSpPr>
        <p:spPr>
          <a:xfrm>
            <a:off x="17021770" y="2590800"/>
            <a:ext cx="7277351" cy="576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rPr>
              <a:t>Model Architecture </a:t>
            </a:r>
          </a:p>
        </p:txBody>
      </p:sp>
      <p:sp>
        <p:nvSpPr>
          <p:cNvPr id="21" name="Rectangle 20">
            <a:extLst>
              <a:ext uri="{FF2B5EF4-FFF2-40B4-BE49-F238E27FC236}">
                <a16:creationId xmlns:a16="http://schemas.microsoft.com/office/drawing/2014/main" id="{661F71E9-99F4-4025-8CAF-7BD241BB8E8A}"/>
              </a:ext>
            </a:extLst>
          </p:cNvPr>
          <p:cNvSpPr/>
          <p:nvPr/>
        </p:nvSpPr>
        <p:spPr>
          <a:xfrm>
            <a:off x="16995566" y="3470703"/>
            <a:ext cx="7277351" cy="4652749"/>
          </a:xfrm>
          <a:prstGeom prst="rect">
            <a:avLst/>
          </a:prstGeom>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Pointer Generator Network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IN" sz="2400" dirty="0">
                <a:latin typeface="Calibri" panose="020F0502020204030204" pitchFamily="34" charset="0"/>
                <a:ea typeface="Calibri" panose="020F0502020204030204" pitchFamily="34" charset="0"/>
                <a:cs typeface="Times New Roman" panose="02020603050405020304" pitchFamily="18" charset="0"/>
              </a:rPr>
              <a:t>This algorithm helps to solve the challenge of OOV words and factual </a:t>
            </a:r>
            <a:r>
              <a:rPr lang="en-IN" sz="2400" dirty="0" err="1">
                <a:latin typeface="Calibri" panose="020F0502020204030204" pitchFamily="34" charset="0"/>
                <a:ea typeface="Calibri" panose="020F0502020204030204" pitchFamily="34" charset="0"/>
                <a:cs typeface="Times New Roman" panose="02020603050405020304" pitchFamily="18" charset="0"/>
              </a:rPr>
              <a:t>errors.It</a:t>
            </a:r>
            <a:r>
              <a:rPr lang="en-IN" sz="2400" dirty="0">
                <a:latin typeface="Calibri" panose="020F0502020204030204" pitchFamily="34" charset="0"/>
                <a:ea typeface="Calibri" panose="020F0502020204030204" pitchFamily="34" charset="0"/>
                <a:cs typeface="Times New Roman" panose="02020603050405020304" pitchFamily="18" charset="0"/>
              </a:rPr>
              <a:t> works better for multi-sentence summaries. The basic idea is to choose between generating a word from the fixed vocabulary or copying one from the source document at each step of the generation. It brings in the power of extractive methods by pointing (</a:t>
            </a:r>
            <a:r>
              <a:rPr lang="en-IN" sz="2400" dirty="0" err="1">
                <a:latin typeface="Calibri" panose="020F0502020204030204" pitchFamily="34" charset="0"/>
                <a:ea typeface="Calibri" panose="020F0502020204030204" pitchFamily="34" charset="0"/>
                <a:cs typeface="Times New Roman" panose="02020603050405020304" pitchFamily="18" charset="0"/>
              </a:rPr>
              <a:t>Vinyals</a:t>
            </a:r>
            <a:r>
              <a:rPr lang="en-IN" sz="2400" dirty="0">
                <a:latin typeface="Calibri" panose="020F0502020204030204" pitchFamily="34" charset="0"/>
                <a:ea typeface="Calibri" panose="020F0502020204030204" pitchFamily="34" charset="0"/>
                <a:cs typeface="Times New Roman" panose="02020603050405020304" pitchFamily="18" charset="0"/>
              </a:rPr>
              <a:t> et al. [2015]). So for OOV words, simple generation would result in UNK, but here the network will copy the OOV from source text.  At each step we calculate generation probability </a:t>
            </a:r>
            <a:r>
              <a:rPr lang="en-IN" sz="2400" dirty="0" err="1">
                <a:latin typeface="Calibri" panose="020F0502020204030204" pitchFamily="34" charset="0"/>
                <a:ea typeface="Calibri" panose="020F0502020204030204" pitchFamily="34" charset="0"/>
                <a:cs typeface="Times New Roman" panose="02020603050405020304" pitchFamily="18" charset="0"/>
              </a:rPr>
              <a:t>pgen</a:t>
            </a:r>
            <a:r>
              <a:rPr lang="en-IN" sz="2400" dirty="0">
                <a:latin typeface="Calibri" panose="020F0502020204030204" pitchFamily="34" charset="0"/>
                <a:ea typeface="Calibri" panose="020F0502020204030204" pitchFamily="34" charset="0"/>
                <a:cs typeface="Times New Roman" panose="02020603050405020304" pitchFamily="18" charset="0"/>
              </a:rPr>
              <a:t> = σ(w T </a:t>
            </a:r>
            <a:r>
              <a:rPr lang="en-IN" sz="2400" dirty="0" err="1">
                <a:latin typeface="Calibri" panose="020F0502020204030204" pitchFamily="34" charset="0"/>
                <a:ea typeface="Calibri" panose="020F0502020204030204" pitchFamily="34" charset="0"/>
                <a:cs typeface="Times New Roman" panose="02020603050405020304" pitchFamily="18" charset="0"/>
              </a:rPr>
              <a:t>h</a:t>
            </a:r>
            <a:r>
              <a:rPr lang="en-IN" sz="2400" dirty="0" err="1">
                <a:latin typeface="Cambria Math" panose="02040503050406030204" pitchFamily="18" charset="0"/>
                <a:ea typeface="Calibri" panose="020F0502020204030204" pitchFamily="34" charset="0"/>
                <a:cs typeface="Cambria Math" panose="02040503050406030204" pitchFamily="18" charset="0"/>
              </a:rPr>
              <a:t>∗</a:t>
            </a:r>
            <a:r>
              <a:rPr lang="en-IN" sz="2400" dirty="0" err="1">
                <a:latin typeface="Calibri" panose="020F0502020204030204" pitchFamily="34" charset="0"/>
                <a:ea typeface="Calibri" panose="020F0502020204030204" pitchFamily="34" charset="0"/>
                <a:cs typeface="Times New Roman" panose="02020603050405020304" pitchFamily="18" charset="0"/>
              </a:rPr>
              <a:t>h</a:t>
            </a:r>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mbria Math" panose="02040503050406030204" pitchFamily="18" charset="0"/>
                <a:ea typeface="Calibri" panose="020F0502020204030204" pitchFamily="34" charset="0"/>
                <a:cs typeface="Cambria Math" panose="02040503050406030204" pitchFamily="18" charset="0"/>
              </a:rPr>
              <a:t>∗</a:t>
            </a:r>
            <a:r>
              <a:rPr lang="en-IN" sz="2400" dirty="0">
                <a:latin typeface="Calibri" panose="020F0502020204030204" pitchFamily="34" charset="0"/>
                <a:ea typeface="Calibri" panose="020F0502020204030204" pitchFamily="34" charset="0"/>
                <a:cs typeface="Times New Roman" panose="02020603050405020304" pitchFamily="18" charset="0"/>
              </a:rPr>
              <a:t> t + w T s </a:t>
            </a:r>
            <a:r>
              <a:rPr lang="en-IN" sz="2400" dirty="0" err="1">
                <a:latin typeface="Calibri" panose="020F0502020204030204" pitchFamily="34" charset="0"/>
                <a:ea typeface="Calibri" panose="020F0502020204030204" pitchFamily="34" charset="0"/>
                <a:cs typeface="Times New Roman" panose="02020603050405020304" pitchFamily="18" charset="0"/>
              </a:rPr>
              <a:t>ht</a:t>
            </a:r>
            <a:r>
              <a:rPr lang="en-IN" sz="2400" dirty="0">
                <a:latin typeface="Calibri" panose="020F0502020204030204" pitchFamily="34" charset="0"/>
                <a:ea typeface="Calibri" panose="020F0502020204030204" pitchFamily="34" charset="0"/>
                <a:cs typeface="Times New Roman" panose="02020603050405020304" pitchFamily="18" charset="0"/>
              </a:rPr>
              <a:t> + w T x </a:t>
            </a:r>
            <a:r>
              <a:rPr lang="en-IN" sz="2400" dirty="0" err="1">
                <a:latin typeface="Calibri" panose="020F0502020204030204" pitchFamily="34" charset="0"/>
                <a:ea typeface="Calibri" panose="020F0502020204030204" pitchFamily="34" charset="0"/>
                <a:cs typeface="Times New Roman" panose="02020603050405020304" pitchFamily="18" charset="0"/>
              </a:rPr>
              <a:t>xt</a:t>
            </a:r>
            <a:r>
              <a:rPr lang="en-IN" sz="2400" dirty="0">
                <a:latin typeface="Calibri" panose="020F0502020204030204" pitchFamily="34" charset="0"/>
                <a:ea typeface="Calibri" panose="020F0502020204030204" pitchFamily="34" charset="0"/>
                <a:cs typeface="Times New Roman" panose="02020603050405020304" pitchFamily="18" charset="0"/>
              </a:rPr>
              <a:t> + </a:t>
            </a:r>
            <a:r>
              <a:rPr lang="en-IN" sz="2400" dirty="0" err="1">
                <a:latin typeface="Calibri" panose="020F0502020204030204" pitchFamily="34" charset="0"/>
                <a:ea typeface="Calibri" panose="020F0502020204030204" pitchFamily="34" charset="0"/>
                <a:cs typeface="Times New Roman" panose="02020603050405020304" pitchFamily="18" charset="0"/>
              </a:rPr>
              <a:t>bptr</a:t>
            </a:r>
            <a:r>
              <a:rPr lang="en-IN" sz="2400" dirty="0">
                <a:latin typeface="Calibri" panose="020F0502020204030204" pitchFamily="34" charset="0"/>
                <a:ea typeface="Calibri" panose="020F0502020204030204" pitchFamily="34" charset="0"/>
                <a:cs typeface="Times New Roman" panose="02020603050405020304" pitchFamily="18" charset="0"/>
              </a:rPr>
              <a:t>)</a:t>
            </a:r>
            <a:endParaRPr lang="en-US" sz="2400" dirty="0"/>
          </a:p>
        </p:txBody>
      </p:sp>
      <p:pic>
        <p:nvPicPr>
          <p:cNvPr id="3" name="Picture 2">
            <a:extLst>
              <a:ext uri="{FF2B5EF4-FFF2-40B4-BE49-F238E27FC236}">
                <a16:creationId xmlns:a16="http://schemas.microsoft.com/office/drawing/2014/main" id="{41B19530-6EA7-43E8-BD69-E2709FF13619}"/>
              </a:ext>
            </a:extLst>
          </p:cNvPr>
          <p:cNvPicPr>
            <a:picLocks noChangeAspect="1"/>
          </p:cNvPicPr>
          <p:nvPr/>
        </p:nvPicPr>
        <p:blipFill>
          <a:blip r:embed="rId5"/>
          <a:stretch>
            <a:fillRect/>
          </a:stretch>
        </p:blipFill>
        <p:spPr>
          <a:xfrm>
            <a:off x="1215579" y="11714341"/>
            <a:ext cx="6933717" cy="3089440"/>
          </a:xfrm>
          <a:prstGeom prst="rect">
            <a:avLst/>
          </a:prstGeom>
        </p:spPr>
      </p:pic>
      <p:pic>
        <p:nvPicPr>
          <p:cNvPr id="7" name="Picture 6">
            <a:extLst>
              <a:ext uri="{FF2B5EF4-FFF2-40B4-BE49-F238E27FC236}">
                <a16:creationId xmlns:a16="http://schemas.microsoft.com/office/drawing/2014/main" id="{FA341F18-DC71-4359-B370-B56DEB85FC6E}"/>
              </a:ext>
            </a:extLst>
          </p:cNvPr>
          <p:cNvPicPr>
            <a:picLocks noChangeAspect="1"/>
          </p:cNvPicPr>
          <p:nvPr/>
        </p:nvPicPr>
        <p:blipFill>
          <a:blip r:embed="rId6"/>
          <a:stretch>
            <a:fillRect/>
          </a:stretch>
        </p:blipFill>
        <p:spPr>
          <a:xfrm>
            <a:off x="8622676" y="7762585"/>
            <a:ext cx="8094838" cy="3686465"/>
          </a:xfrm>
          <a:prstGeom prst="rect">
            <a:avLst/>
          </a:prstGeom>
        </p:spPr>
      </p:pic>
      <p:sp>
        <p:nvSpPr>
          <p:cNvPr id="59" name="object 19">
            <a:extLst>
              <a:ext uri="{FF2B5EF4-FFF2-40B4-BE49-F238E27FC236}">
                <a16:creationId xmlns:a16="http://schemas.microsoft.com/office/drawing/2014/main" id="{F8074A82-E0B9-4514-AC29-B1960741AB13}"/>
              </a:ext>
            </a:extLst>
          </p:cNvPr>
          <p:cNvSpPr>
            <a:spLocks noChangeAspect="1"/>
          </p:cNvSpPr>
          <p:nvPr/>
        </p:nvSpPr>
        <p:spPr>
          <a:xfrm>
            <a:off x="8641525" y="7396215"/>
            <a:ext cx="1702005" cy="300351"/>
          </a:xfrm>
          <a:prstGeom prst="rect">
            <a:avLst/>
          </a:prstGeom>
          <a:blipFill>
            <a:blip r:embed="rId7" cstate="print"/>
            <a:stretch>
              <a:fillRect/>
            </a:stretch>
          </a:blipFill>
        </p:spPr>
        <p:txBody>
          <a:bodyPr wrap="square" lIns="0" tIns="0" rIns="0" bIns="0" rtlCol="0"/>
          <a:lstStyle/>
          <a:p>
            <a:endParaRPr/>
          </a:p>
        </p:txBody>
      </p:sp>
      <p:pic>
        <p:nvPicPr>
          <p:cNvPr id="61" name="Picture 60">
            <a:extLst>
              <a:ext uri="{FF2B5EF4-FFF2-40B4-BE49-F238E27FC236}">
                <a16:creationId xmlns:a16="http://schemas.microsoft.com/office/drawing/2014/main" id="{8CD5BB09-EBD5-41F4-8D21-F53DCC70B774}"/>
              </a:ext>
            </a:extLst>
          </p:cNvPr>
          <p:cNvPicPr/>
          <p:nvPr/>
        </p:nvPicPr>
        <p:blipFill>
          <a:blip r:embed="rId8">
            <a:extLst>
              <a:ext uri="{28A0092B-C50C-407E-A947-70E740481C1C}">
                <a14:useLocalDpi xmlns:a14="http://schemas.microsoft.com/office/drawing/2010/main" val="0"/>
              </a:ext>
            </a:extLst>
          </a:blip>
          <a:stretch>
            <a:fillRect/>
          </a:stretch>
        </p:blipFill>
        <p:spPr>
          <a:xfrm>
            <a:off x="8609627" y="12267401"/>
            <a:ext cx="8174363" cy="4163397"/>
          </a:xfrm>
          <a:prstGeom prst="rect">
            <a:avLst/>
          </a:prstGeom>
        </p:spPr>
      </p:pic>
      <p:sp>
        <p:nvSpPr>
          <p:cNvPr id="11" name="Rectangle 10">
            <a:extLst>
              <a:ext uri="{FF2B5EF4-FFF2-40B4-BE49-F238E27FC236}">
                <a16:creationId xmlns:a16="http://schemas.microsoft.com/office/drawing/2014/main" id="{CE8ACF32-3152-459C-8382-24B273DD323A}"/>
              </a:ext>
            </a:extLst>
          </p:cNvPr>
          <p:cNvSpPr/>
          <p:nvPr/>
        </p:nvSpPr>
        <p:spPr>
          <a:xfrm>
            <a:off x="24688800" y="3464033"/>
            <a:ext cx="2258247" cy="461665"/>
          </a:xfrm>
          <a:prstGeom prst="rect">
            <a:avLst/>
          </a:prstGeom>
        </p:spPr>
        <p:txBody>
          <a:bodyPr wrap="none">
            <a:spAutoFit/>
          </a:bodyPr>
          <a:lstStyle/>
          <a:p>
            <a:r>
              <a:rPr lang="en-IN" sz="2400" b="1" u="sng" dirty="0"/>
              <a:t>Model Outcome</a:t>
            </a:r>
            <a:endParaRPr lang="en-US" sz="2400" b="1" dirty="0"/>
          </a:p>
        </p:txBody>
      </p:sp>
      <p:sp>
        <p:nvSpPr>
          <p:cNvPr id="65" name="Rectangle 64">
            <a:extLst>
              <a:ext uri="{FF2B5EF4-FFF2-40B4-BE49-F238E27FC236}">
                <a16:creationId xmlns:a16="http://schemas.microsoft.com/office/drawing/2014/main" id="{0DD8DF9A-1C85-4E63-8B3B-763A3D570109}"/>
              </a:ext>
            </a:extLst>
          </p:cNvPr>
          <p:cNvSpPr/>
          <p:nvPr/>
        </p:nvSpPr>
        <p:spPr>
          <a:xfrm>
            <a:off x="16995566" y="8293374"/>
            <a:ext cx="7277351" cy="3826047"/>
          </a:xfrm>
          <a:prstGeom prst="rect">
            <a:avLst/>
          </a:prstGeom>
        </p:spPr>
        <p:txBody>
          <a:bodyPr wrap="square">
            <a:spAutoFit/>
          </a:bodyPr>
          <a:lstStyle/>
          <a:p>
            <a:pPr>
              <a:lnSpc>
                <a:spcPct val="107000"/>
              </a:lnSpc>
              <a:spcAft>
                <a:spcPts val="800"/>
              </a:spcAft>
            </a:pPr>
            <a:r>
              <a:rPr lang="en-US" sz="2800" b="1" dirty="0">
                <a:latin typeface="Calibri" panose="020F0502020204030204" pitchFamily="34" charset="0"/>
                <a:ea typeface="Calibri" panose="020F0502020204030204" pitchFamily="34" charset="0"/>
                <a:cs typeface="Times New Roman" panose="02020603050405020304" pitchFamily="18" charset="0"/>
              </a:rPr>
              <a:t>Coverage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IN" sz="2400" dirty="0"/>
              <a:t>This concept was first applied by See et al. [2017]. The cause of repetitiveness of the model can be accounted for by increased and continuous attention to a particular word. So we can use Coverage Model by Tu et al. [2016]. </a:t>
            </a:r>
          </a:p>
          <a:p>
            <a:endParaRPr lang="en-IN" sz="2400" dirty="0">
              <a:latin typeface="Calibri" panose="020F0502020204030204" pitchFamily="34" charset="0"/>
              <a:cs typeface="Times New Roman" panose="02020603050405020304" pitchFamily="18" charset="0"/>
            </a:endParaRPr>
          </a:p>
          <a:p>
            <a:r>
              <a:rPr lang="en-US" sz="2400" dirty="0">
                <a:latin typeface="Calibri" panose="020F0502020204030204" pitchFamily="34" charset="0"/>
                <a:cs typeface="Times New Roman" panose="02020603050405020304" pitchFamily="18" charset="0"/>
              </a:rPr>
              <a:t>The idea is that we use the attention distribution to keep track of what’s been covered so far, and penalize the network for attending to same parts again to</a:t>
            </a:r>
          </a:p>
          <a:p>
            <a:pPr lvl="0"/>
            <a:endParaRPr lang="en-US" sz="1400" dirty="0">
              <a:latin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18B08BDC-E695-4C87-A2C6-3C9CF150FF76}"/>
              </a:ext>
            </a:extLst>
          </p:cNvPr>
          <p:cNvPicPr>
            <a:picLocks noChangeAspect="1"/>
          </p:cNvPicPr>
          <p:nvPr/>
        </p:nvPicPr>
        <p:blipFill>
          <a:blip r:embed="rId9"/>
          <a:stretch>
            <a:fillRect/>
          </a:stretch>
        </p:blipFill>
        <p:spPr>
          <a:xfrm>
            <a:off x="17189244" y="12326151"/>
            <a:ext cx="6966156" cy="3066249"/>
          </a:xfrm>
          <a:prstGeom prst="rect">
            <a:avLst/>
          </a:prstGeom>
          <a:ln>
            <a:solidFill>
              <a:schemeClr val="bg1">
                <a:lumMod val="95000"/>
              </a:schemeClr>
            </a:solidFill>
          </a:ln>
        </p:spPr>
      </p:pic>
      <p:graphicFrame>
        <p:nvGraphicFramePr>
          <p:cNvPr id="66" name="Table 65">
            <a:extLst>
              <a:ext uri="{FF2B5EF4-FFF2-40B4-BE49-F238E27FC236}">
                <a16:creationId xmlns:a16="http://schemas.microsoft.com/office/drawing/2014/main" id="{1181A756-A66B-472D-AFAD-2E4E964CA00A}"/>
              </a:ext>
            </a:extLst>
          </p:cNvPr>
          <p:cNvGraphicFramePr>
            <a:graphicFrameLocks noGrp="1"/>
          </p:cNvGraphicFramePr>
          <p:nvPr>
            <p:extLst>
              <p:ext uri="{D42A27DB-BD31-4B8C-83A1-F6EECF244321}">
                <p14:modId xmlns:p14="http://schemas.microsoft.com/office/powerpoint/2010/main" val="2598566004"/>
              </p:ext>
            </p:extLst>
          </p:nvPr>
        </p:nvGraphicFramePr>
        <p:xfrm>
          <a:off x="24688800" y="8634053"/>
          <a:ext cx="6809667" cy="4548547"/>
        </p:xfrm>
        <a:graphic>
          <a:graphicData uri="http://schemas.openxmlformats.org/drawingml/2006/table">
            <a:tbl>
              <a:tblPr/>
              <a:tblGrid>
                <a:gridCol w="2131988">
                  <a:extLst>
                    <a:ext uri="{9D8B030D-6E8A-4147-A177-3AD203B41FA5}">
                      <a16:colId xmlns:a16="http://schemas.microsoft.com/office/drawing/2014/main" val="20000"/>
                    </a:ext>
                  </a:extLst>
                </a:gridCol>
                <a:gridCol w="1169971">
                  <a:extLst>
                    <a:ext uri="{9D8B030D-6E8A-4147-A177-3AD203B41FA5}">
                      <a16:colId xmlns:a16="http://schemas.microsoft.com/office/drawing/2014/main" val="1118238919"/>
                    </a:ext>
                  </a:extLst>
                </a:gridCol>
                <a:gridCol w="1169971">
                  <a:extLst>
                    <a:ext uri="{9D8B030D-6E8A-4147-A177-3AD203B41FA5}">
                      <a16:colId xmlns:a16="http://schemas.microsoft.com/office/drawing/2014/main" val="888983202"/>
                    </a:ext>
                  </a:extLst>
                </a:gridCol>
                <a:gridCol w="1169971">
                  <a:extLst>
                    <a:ext uri="{9D8B030D-6E8A-4147-A177-3AD203B41FA5}">
                      <a16:colId xmlns:a16="http://schemas.microsoft.com/office/drawing/2014/main" val="20001"/>
                    </a:ext>
                  </a:extLst>
                </a:gridCol>
                <a:gridCol w="1167766">
                  <a:extLst>
                    <a:ext uri="{9D8B030D-6E8A-4147-A177-3AD203B41FA5}">
                      <a16:colId xmlns:a16="http://schemas.microsoft.com/office/drawing/2014/main" val="20004"/>
                    </a:ext>
                  </a:extLst>
                </a:gridCol>
              </a:tblGrid>
              <a:tr h="295616">
                <a:tc gridSpan="5">
                  <a:txBody>
                    <a:bodyPr/>
                    <a:lstStyle/>
                    <a:p>
                      <a:pPr algn="ctr" fontAlgn="ctr"/>
                      <a:r>
                        <a:rPr lang="en-IN" sz="900" b="1" i="0" u="none" strike="noStrike" dirty="0">
                          <a:solidFill>
                            <a:srgbClr val="31869B"/>
                          </a:solidFill>
                          <a:effectLst/>
                          <a:latin typeface="Calibri"/>
                        </a:rPr>
                        <a:t>CAPSTONE PROJECT RESULTS IN COMPARISON WITH BENCHMARK RESULTS PRODUCED BY STANDFORD PAPER ON POINTER GENERATOR NETWORKS</a:t>
                      </a:r>
                    </a:p>
                  </a:txBody>
                  <a:tcPr marL="4573" marR="4573" marT="45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lang="en-US"/>
                    </a:p>
                  </a:txBody>
                  <a:tcPr/>
                </a:tc>
                <a:tc hMerge="1">
                  <a:txBody>
                    <a:bodyPr/>
                    <a:lstStyle/>
                    <a:p>
                      <a:endParaRPr lang="en-US"/>
                    </a:p>
                  </a:txBody>
                  <a:tcPr/>
                </a:tc>
                <a:tc hMerge="1">
                  <a:txBody>
                    <a:bodyPr/>
                    <a:lstStyle/>
                    <a:p>
                      <a:endParaRPr lang="en-IN"/>
                    </a:p>
                  </a:txBody>
                  <a:tcPr/>
                </a:tc>
                <a:tc hMerge="1">
                  <a:txBody>
                    <a:bodyPr/>
                    <a:lstStyle/>
                    <a:p>
                      <a:endParaRPr lang="en-IN"/>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213708">
                <a:tc>
                  <a:txBody>
                    <a:bodyPr/>
                    <a:lstStyle/>
                    <a:p>
                      <a:pPr algn="l" fontAlgn="b"/>
                      <a:endParaRPr lang="en-IN" sz="1000" b="0" i="0" u="none" strike="noStrike" dirty="0">
                        <a:solidFill>
                          <a:srgbClr val="000000"/>
                        </a:solidFill>
                        <a:effectLst/>
                        <a:latin typeface="Calibri"/>
                      </a:endParaRP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ctr" fontAlgn="b"/>
                      <a:r>
                        <a:rPr lang="en-IN" sz="1000" b="1" i="0" u="none" strike="noStrike" dirty="0">
                          <a:solidFill>
                            <a:srgbClr val="000000"/>
                          </a:solidFill>
                          <a:effectLst/>
                          <a:latin typeface="Calibri"/>
                        </a:rPr>
                        <a:t>Without Coverage</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ctr" fontAlgn="b"/>
                      <a:r>
                        <a:rPr lang="en-IN" sz="1000" b="1" i="0" u="none" strike="noStrike" dirty="0">
                          <a:solidFill>
                            <a:srgbClr val="000000"/>
                          </a:solidFill>
                          <a:effectLst/>
                          <a:latin typeface="Calibri"/>
                        </a:rPr>
                        <a:t>With Coverage</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pPr algn="ctr" fontAlgn="ctr"/>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solidFill>
                      <a:srgbClr val="DAEEF3"/>
                    </a:solidFill>
                  </a:tcPr>
                </a:tc>
                <a:extLst>
                  <a:ext uri="{0D108BD9-81ED-4DB2-BD59-A6C34878D82A}">
                    <a16:rowId xmlns:a16="http://schemas.microsoft.com/office/drawing/2014/main" val="3953721697"/>
                  </a:ext>
                </a:extLst>
              </a:tr>
              <a:tr h="213708">
                <a:tc>
                  <a:txBody>
                    <a:bodyPr/>
                    <a:lstStyle/>
                    <a:p>
                      <a:pPr algn="l" fontAlgn="b"/>
                      <a:r>
                        <a:rPr lang="en-IN" sz="1000" b="0" i="0" u="none" strike="noStrike" dirty="0">
                          <a:solidFill>
                            <a:srgbClr val="000000"/>
                          </a:solidFill>
                          <a:effectLst/>
                          <a:latin typeface="Calibri"/>
                        </a:rPr>
                        <a:t>Vocabulary Size</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ctr"/>
                      <a:r>
                        <a:rPr lang="en-IN" sz="1000" b="0" i="0" u="none" strike="noStrike" dirty="0">
                          <a:solidFill>
                            <a:srgbClr val="000000"/>
                          </a:solidFill>
                          <a:effectLst/>
                          <a:latin typeface="Calibri"/>
                        </a:rPr>
                        <a:t>50,000</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AEEF3"/>
                    </a:solidFill>
                  </a:tcPr>
                </a:tc>
                <a:tc>
                  <a:txBody>
                    <a:bodyPr/>
                    <a:lstStyle/>
                    <a:p>
                      <a:pPr algn="l" fontAlgn="b"/>
                      <a:r>
                        <a:rPr lang="en-IN" sz="1000" b="0" i="0" u="none" strike="noStrike" dirty="0">
                          <a:solidFill>
                            <a:srgbClr val="000000"/>
                          </a:solidFill>
                          <a:effectLst/>
                          <a:latin typeface="Calibri"/>
                        </a:rPr>
                        <a:t> </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ctr"/>
                      <a:r>
                        <a:rPr lang="en-IN" sz="1000" b="0" i="0" u="none" strike="noStrike">
                          <a:solidFill>
                            <a:srgbClr val="000000"/>
                          </a:solidFill>
                          <a:effectLst/>
                          <a:latin typeface="Calibri"/>
                        </a:rPr>
                        <a:t>50,000</a:t>
                      </a:r>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a:noFill/>
                    </a:lnB>
                    <a:solidFill>
                      <a:srgbClr val="DAEEF3"/>
                    </a:solidFill>
                  </a:tcPr>
                </a:tc>
                <a:extLst>
                  <a:ext uri="{0D108BD9-81ED-4DB2-BD59-A6C34878D82A}">
                    <a16:rowId xmlns:a16="http://schemas.microsoft.com/office/drawing/2014/main" val="10001"/>
                  </a:ext>
                </a:extLst>
              </a:tr>
              <a:tr h="213708">
                <a:tc>
                  <a:txBody>
                    <a:bodyPr/>
                    <a:lstStyle/>
                    <a:p>
                      <a:pPr algn="l" fontAlgn="b"/>
                      <a:r>
                        <a:rPr lang="en-IN" sz="1000" b="0" i="0" u="none" strike="noStrike" dirty="0">
                          <a:solidFill>
                            <a:srgbClr val="000000"/>
                          </a:solidFill>
                          <a:effectLst/>
                          <a:latin typeface="Calibri"/>
                        </a:rPr>
                        <a:t>Dataset</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ctr"/>
                      <a:r>
                        <a:rPr lang="en-IN" sz="1000" b="1" i="0" u="none" strike="noStrike" dirty="0">
                          <a:solidFill>
                            <a:srgbClr val="000000"/>
                          </a:solidFill>
                          <a:effectLst/>
                          <a:latin typeface="Calibri"/>
                        </a:rPr>
                        <a:t>Validation</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l" fontAlgn="b"/>
                      <a:r>
                        <a:rPr lang="en-IN" sz="1000" b="0" i="0" u="none" strike="noStrike" dirty="0">
                          <a:solidFill>
                            <a:srgbClr val="000000"/>
                          </a:solidFill>
                          <a:effectLst/>
                          <a:latin typeface="Calibri"/>
                        </a:rPr>
                        <a:t> </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ctr"/>
                      <a:r>
                        <a:rPr lang="en-IN" sz="1000" b="1" i="0" u="none" strike="noStrike" dirty="0">
                          <a:solidFill>
                            <a:srgbClr val="000000"/>
                          </a:solidFill>
                          <a:effectLst/>
                          <a:latin typeface="Calibri"/>
                        </a:rPr>
                        <a:t>Validation</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extLst>
                  <a:ext uri="{0D108BD9-81ED-4DB2-BD59-A6C34878D82A}">
                    <a16:rowId xmlns:a16="http://schemas.microsoft.com/office/drawing/2014/main" val="10002"/>
                  </a:ext>
                </a:extLst>
              </a:tr>
              <a:tr h="213708">
                <a:tc>
                  <a:txBody>
                    <a:bodyPr/>
                    <a:lstStyle/>
                    <a:p>
                      <a:pPr algn="l" fontAlgn="b"/>
                      <a:r>
                        <a:rPr lang="en-IN" sz="1000" b="0" i="0" u="none" strike="noStrike" dirty="0">
                          <a:solidFill>
                            <a:srgbClr val="000000"/>
                          </a:solidFill>
                          <a:effectLst/>
                          <a:latin typeface="Calibri"/>
                        </a:rPr>
                        <a:t>Mode</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ctr"/>
                      <a:r>
                        <a:rPr lang="en-IN" sz="1000" b="0" i="0" u="none" strike="noStrike" dirty="0">
                          <a:solidFill>
                            <a:srgbClr val="000000"/>
                          </a:solidFill>
                          <a:effectLst/>
                          <a:latin typeface="Calibri"/>
                        </a:rPr>
                        <a:t>Decode</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l" fontAlgn="b"/>
                      <a:r>
                        <a:rPr lang="en-IN" sz="1000" b="0" i="0" u="none" strike="noStrike" dirty="0">
                          <a:solidFill>
                            <a:srgbClr val="000000"/>
                          </a:solidFill>
                          <a:effectLst/>
                          <a:latin typeface="Calibri"/>
                        </a:rPr>
                        <a:t> </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ctr"/>
                      <a:r>
                        <a:rPr lang="en-IN" sz="1000" b="0" i="0" u="none" strike="noStrike" dirty="0">
                          <a:solidFill>
                            <a:srgbClr val="000000"/>
                          </a:solidFill>
                          <a:effectLst/>
                          <a:latin typeface="Calibri"/>
                        </a:rPr>
                        <a:t>Decode</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extLst>
                  <a:ext uri="{0D108BD9-81ED-4DB2-BD59-A6C34878D82A}">
                    <a16:rowId xmlns:a16="http://schemas.microsoft.com/office/drawing/2014/main" val="10004"/>
                  </a:ext>
                </a:extLst>
              </a:tr>
              <a:tr h="213708">
                <a:tc>
                  <a:txBody>
                    <a:bodyPr/>
                    <a:lstStyle/>
                    <a:p>
                      <a:pPr algn="l" fontAlgn="b"/>
                      <a:r>
                        <a:rPr lang="en-IN" sz="1000" b="0" i="0" u="none" strike="noStrike" dirty="0">
                          <a:solidFill>
                            <a:srgbClr val="000000"/>
                          </a:solidFill>
                          <a:effectLst/>
                          <a:latin typeface="Calibri"/>
                        </a:rPr>
                        <a:t>System specification</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ctr"/>
                      <a:r>
                        <a:rPr lang="en-IN" sz="1000" b="0" i="0" u="none" strike="noStrike" dirty="0">
                          <a:solidFill>
                            <a:srgbClr val="000000"/>
                          </a:solidFill>
                          <a:effectLst/>
                          <a:latin typeface="Calibri"/>
                        </a:rPr>
                        <a:t>Linux Machine</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l" fontAlgn="b"/>
                      <a:r>
                        <a:rPr lang="en-IN" sz="1000" b="0" i="0" u="none" strike="noStrike" dirty="0">
                          <a:solidFill>
                            <a:srgbClr val="000000"/>
                          </a:solidFill>
                          <a:effectLst/>
                          <a:latin typeface="Calibri"/>
                        </a:rPr>
                        <a:t> </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ctr"/>
                      <a:r>
                        <a:rPr lang="en-IN" sz="1000" b="0" i="0" u="none" strike="noStrike" dirty="0">
                          <a:solidFill>
                            <a:srgbClr val="000000"/>
                          </a:solidFill>
                          <a:effectLst/>
                          <a:latin typeface="Calibri"/>
                        </a:rPr>
                        <a:t>Linux Machine</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extLst>
                  <a:ext uri="{0D108BD9-81ED-4DB2-BD59-A6C34878D82A}">
                    <a16:rowId xmlns:a16="http://schemas.microsoft.com/office/drawing/2014/main" val="10005"/>
                  </a:ext>
                </a:extLst>
              </a:tr>
              <a:tr h="213708">
                <a:tc>
                  <a:txBody>
                    <a:bodyPr/>
                    <a:lstStyle/>
                    <a:p>
                      <a:pPr algn="l" fontAlgn="b"/>
                      <a:r>
                        <a:rPr lang="en-IN" sz="1000" b="0" i="0" u="none" strike="noStrike" dirty="0">
                          <a:solidFill>
                            <a:srgbClr val="000000"/>
                          </a:solidFill>
                          <a:effectLst/>
                          <a:latin typeface="Calibri"/>
                        </a:rPr>
                        <a:t>Training Time</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DAEEF3"/>
                    </a:solidFill>
                  </a:tcPr>
                </a:tc>
                <a:tc>
                  <a:txBody>
                    <a:bodyPr/>
                    <a:lstStyle/>
                    <a:p>
                      <a:pPr algn="ctr" fontAlgn="ctr"/>
                      <a:r>
                        <a:rPr lang="en-IN" sz="1000" b="0" i="0" u="none" strike="noStrike" dirty="0">
                          <a:solidFill>
                            <a:srgbClr val="000000"/>
                          </a:solidFill>
                          <a:effectLst/>
                          <a:latin typeface="Calibri"/>
                        </a:rPr>
                        <a:t>3 days 3 hrs</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DAEEF3"/>
                    </a:solidFill>
                  </a:tcPr>
                </a:tc>
                <a:tc>
                  <a:txBody>
                    <a:bodyPr/>
                    <a:lstStyle/>
                    <a:p>
                      <a:pPr algn="ctr" fontAlgn="ctr"/>
                      <a:r>
                        <a:rPr lang="en-IN" sz="1000" b="0" i="0" u="none" strike="noStrike" dirty="0">
                          <a:solidFill>
                            <a:srgbClr val="000000"/>
                          </a:solidFill>
                          <a:effectLst/>
                          <a:latin typeface="+mn-lt"/>
                        </a:rPr>
                        <a:t>+ 3 hrs 50 mins</a:t>
                      </a:r>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DAEEF3"/>
                    </a:solidFill>
                  </a:tcPr>
                </a:tc>
                <a:extLst>
                  <a:ext uri="{0D108BD9-81ED-4DB2-BD59-A6C34878D82A}">
                    <a16:rowId xmlns:a16="http://schemas.microsoft.com/office/drawing/2014/main" val="2414350554"/>
                  </a:ext>
                </a:extLst>
              </a:tr>
              <a:tr h="213708">
                <a:tc>
                  <a:txBody>
                    <a:bodyPr/>
                    <a:lstStyle/>
                    <a:p>
                      <a:pPr algn="l" fontAlgn="b"/>
                      <a:r>
                        <a:rPr lang="en-IN" sz="1000" b="0" i="0" u="none" strike="noStrike" dirty="0">
                          <a:solidFill>
                            <a:srgbClr val="000000"/>
                          </a:solidFill>
                          <a:effectLst/>
                          <a:latin typeface="Calibri"/>
                        </a:rPr>
                        <a:t>Iterations</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DAEEF3"/>
                    </a:solidFill>
                  </a:tcPr>
                </a:tc>
                <a:tc>
                  <a:txBody>
                    <a:bodyPr/>
                    <a:lstStyle/>
                    <a:p>
                      <a:pPr algn="ctr" fontAlgn="ctr"/>
                      <a:r>
                        <a:rPr lang="en-IN" sz="1000" b="0" i="0" u="none" strike="noStrike" dirty="0">
                          <a:solidFill>
                            <a:srgbClr val="000000"/>
                          </a:solidFill>
                          <a:effectLst/>
                          <a:latin typeface="Calibri"/>
                        </a:rPr>
                        <a:t>47,128</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DAEEF3"/>
                    </a:solidFill>
                  </a:tcPr>
                </a:tc>
                <a:tc>
                  <a:txBody>
                    <a:bodyPr/>
                    <a:lstStyle/>
                    <a:p>
                      <a:pPr algn="ctr" fontAlgn="ctr"/>
                      <a:r>
                        <a:rPr lang="en-IN" sz="1000" b="0" i="0" u="none" strike="noStrike" dirty="0">
                          <a:solidFill>
                            <a:srgbClr val="000000"/>
                          </a:solidFill>
                          <a:effectLst/>
                          <a:latin typeface="Calibri"/>
                        </a:rPr>
                        <a:t>50,064</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DAEEF3"/>
                    </a:solidFill>
                  </a:tcPr>
                </a:tc>
                <a:extLst>
                  <a:ext uri="{0D108BD9-81ED-4DB2-BD59-A6C34878D82A}">
                    <a16:rowId xmlns:a16="http://schemas.microsoft.com/office/drawing/2014/main" val="2383539853"/>
                  </a:ext>
                </a:extLst>
              </a:tr>
              <a:tr h="213708">
                <a:tc>
                  <a:txBody>
                    <a:bodyPr/>
                    <a:lstStyle/>
                    <a:p>
                      <a:pPr algn="l" fontAlgn="b"/>
                      <a:r>
                        <a:rPr lang="en-IN" sz="1000" b="0" i="0" u="none" strike="noStrike" dirty="0">
                          <a:solidFill>
                            <a:srgbClr val="000000"/>
                          </a:solidFill>
                          <a:effectLst/>
                          <a:latin typeface="Calibri"/>
                        </a:rPr>
                        <a:t>Validation Time</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IN" sz="1000" b="0" i="0" u="none" strike="noStrike" dirty="0">
                          <a:solidFill>
                            <a:srgbClr val="000000"/>
                          </a:solidFill>
                          <a:effectLst/>
                          <a:latin typeface="Calibri"/>
                        </a:rPr>
                        <a:t>6-7 hrs</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IN" sz="1000" b="0" i="0" u="none" strike="noStrike" dirty="0">
                          <a:solidFill>
                            <a:srgbClr val="000000"/>
                          </a:solidFill>
                          <a:effectLst/>
                          <a:latin typeface="Calibri"/>
                        </a:rPr>
                        <a:t> </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IN" sz="1000" b="0" i="0" u="none" strike="noStrike">
                          <a:solidFill>
                            <a:srgbClr val="000000"/>
                          </a:solidFill>
                          <a:effectLst/>
                          <a:latin typeface="Calibri"/>
                        </a:rPr>
                        <a:t>6-7 hrs</a:t>
                      </a:r>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extLst>
                  <a:ext uri="{0D108BD9-81ED-4DB2-BD59-A6C34878D82A}">
                    <a16:rowId xmlns:a16="http://schemas.microsoft.com/office/drawing/2014/main" val="10006"/>
                  </a:ext>
                </a:extLst>
              </a:tr>
              <a:tr h="585498">
                <a:tc>
                  <a:txBody>
                    <a:bodyPr/>
                    <a:lstStyle/>
                    <a:p>
                      <a:pPr algn="l" fontAlgn="ctr"/>
                      <a:r>
                        <a:rPr lang="en-IN" sz="1000" b="1" i="0" u="none" strike="noStrike" dirty="0">
                          <a:solidFill>
                            <a:srgbClr val="000000"/>
                          </a:solidFill>
                          <a:effectLst/>
                          <a:latin typeface="Calibri"/>
                        </a:rPr>
                        <a:t>Evaluation Metrics</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000000"/>
                          </a:solidFill>
                          <a:effectLst/>
                          <a:latin typeface="+mn-lt"/>
                        </a:rPr>
                        <a:t>Benchmark Abigail See : Stanford </a:t>
                      </a:r>
                      <a:r>
                        <a:rPr lang="en-IN" sz="1000" b="1" i="0" u="none" strike="noStrike" dirty="0" err="1">
                          <a:solidFill>
                            <a:srgbClr val="000000"/>
                          </a:solidFill>
                          <a:effectLst/>
                          <a:latin typeface="+mn-lt"/>
                        </a:rPr>
                        <a:t>Univ</a:t>
                      </a:r>
                      <a:endParaRPr lang="en-IN" sz="1000" b="1" i="0" u="none" strike="noStrike" dirty="0">
                        <a:solidFill>
                          <a:srgbClr val="000000"/>
                        </a:solidFill>
                        <a:effectLst/>
                        <a:latin typeface="+mn-lt"/>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000000"/>
                          </a:solidFill>
                          <a:effectLst/>
                          <a:latin typeface="+mn-lt"/>
                          <a:ea typeface="+mn-ea"/>
                          <a:cs typeface="+mn-cs"/>
                        </a:rPr>
                        <a:t>Pointer Generator with attention</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N" sz="1000" b="1" i="0" u="none" strike="noStrike" dirty="0">
                          <a:solidFill>
                            <a:srgbClr val="000000"/>
                          </a:solidFill>
                          <a:effectLst/>
                          <a:latin typeface="Calibri"/>
                        </a:rPr>
                        <a:t>Benchmark Abigail See : Stanford </a:t>
                      </a:r>
                      <a:r>
                        <a:rPr lang="en-IN" sz="1000" b="1" i="0" u="none" strike="noStrike" dirty="0" err="1">
                          <a:solidFill>
                            <a:srgbClr val="000000"/>
                          </a:solidFill>
                          <a:effectLst/>
                          <a:latin typeface="Calibri"/>
                        </a:rPr>
                        <a:t>Univ</a:t>
                      </a:r>
                      <a:endParaRPr lang="en-IN" sz="1000" b="1"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a:r>
                        <a:rPr lang="en-IN" sz="1000" b="1" i="0" u="none" strike="noStrike" dirty="0">
                          <a:solidFill>
                            <a:srgbClr val="000000"/>
                          </a:solidFill>
                          <a:effectLst/>
                          <a:latin typeface="Calibri"/>
                          <a:ea typeface="+mn-ea"/>
                          <a:cs typeface="+mn-cs"/>
                        </a:rPr>
                        <a:t>Pointer Generator with attention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solidFill>
                      <a:srgbClr val="B7DEE8"/>
                    </a:solidFill>
                  </a:tcPr>
                </a:tc>
                <a:extLst>
                  <a:ext uri="{0D108BD9-81ED-4DB2-BD59-A6C34878D82A}">
                    <a16:rowId xmlns:a16="http://schemas.microsoft.com/office/drawing/2014/main" val="10007"/>
                  </a:ext>
                </a:extLst>
              </a:tr>
              <a:tr h="213708">
                <a:tc>
                  <a:txBody>
                    <a:bodyPr/>
                    <a:lstStyle/>
                    <a:p>
                      <a:pPr algn="l" fontAlgn="b"/>
                      <a:r>
                        <a:rPr lang="en-IN" sz="1000" b="0" i="0" u="none" strike="noStrike" dirty="0">
                          <a:solidFill>
                            <a:srgbClr val="FFFFFF"/>
                          </a:solidFill>
                          <a:effectLst/>
                          <a:latin typeface="Calibri"/>
                        </a:rPr>
                        <a:t>Rouge 1 | F Score</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tc>
                  <a:txBody>
                    <a:bodyPr/>
                    <a:lstStyle/>
                    <a:p>
                      <a:pPr algn="ctr" fontAlgn="b"/>
                      <a:r>
                        <a:rPr lang="en-IN" sz="1000" b="0" i="0" u="none" strike="noStrike" dirty="0">
                          <a:solidFill>
                            <a:srgbClr val="FFFFFF"/>
                          </a:solidFill>
                          <a:effectLst/>
                          <a:latin typeface="Calibri"/>
                        </a:rPr>
                        <a:t>0.3644</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tc>
                  <a:txBody>
                    <a:bodyPr/>
                    <a:lstStyle/>
                    <a:p>
                      <a:pPr algn="ctr" fontAlgn="ctr"/>
                      <a:r>
                        <a:rPr lang="en-US" sz="1000" b="0" i="0" u="none" strike="noStrike" dirty="0">
                          <a:solidFill>
                            <a:srgbClr val="FFFFFF"/>
                          </a:solidFill>
                          <a:effectLst/>
                          <a:latin typeface="Calibri" panose="020F0502020204030204" pitchFamily="34" charset="0"/>
                        </a:rPr>
                        <a:t>0.36645 </a:t>
                      </a:r>
                      <a:r>
                        <a:rPr lang="en-IN" sz="900" b="1" i="1" u="none" strike="noStrike" dirty="0">
                          <a:solidFill>
                            <a:srgbClr val="29B87A"/>
                          </a:solidFill>
                          <a:effectLst/>
                          <a:latin typeface="+mn-lt"/>
                          <a:ea typeface="+mn-ea"/>
                          <a:cs typeface="+mn-cs"/>
                        </a:rPr>
                        <a:t>(+0.00205)</a:t>
                      </a:r>
                      <a:endParaRPr lang="en-US" sz="1000" b="1" i="0" u="none" strike="noStrike" dirty="0">
                        <a:solidFill>
                          <a:srgbClr val="29B87A"/>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tc>
                  <a:txBody>
                    <a:bodyPr/>
                    <a:lstStyle/>
                    <a:p>
                      <a:pPr algn="ctr" fontAlgn="b"/>
                      <a:r>
                        <a:rPr lang="en-IN" sz="1000" b="0" i="0" u="none" strike="noStrike" dirty="0">
                          <a:solidFill>
                            <a:srgbClr val="FFFFFF"/>
                          </a:solidFill>
                          <a:effectLst/>
                          <a:latin typeface="Calibri"/>
                        </a:rPr>
                        <a:t>0.3953</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tc>
                  <a:txBody>
                    <a:bodyPr/>
                    <a:lstStyle/>
                    <a:p>
                      <a:pPr algn="ctr" fontAlgn="ctr"/>
                      <a:r>
                        <a:rPr lang="en-IN" sz="1000" b="0" i="0" u="none" strike="noStrike" dirty="0">
                          <a:solidFill>
                            <a:srgbClr val="FFFFFF"/>
                          </a:solidFill>
                          <a:effectLst/>
                          <a:latin typeface="+mj-lt"/>
                        </a:rPr>
                        <a:t>0.39412 </a:t>
                      </a:r>
                      <a:r>
                        <a:rPr lang="en-IN" sz="900" b="1" i="1" u="none" strike="noStrike" dirty="0">
                          <a:solidFill>
                            <a:srgbClr val="C00000"/>
                          </a:solidFill>
                          <a:effectLst/>
                          <a:latin typeface="+mj-lt"/>
                        </a:rPr>
                        <a:t>(-0.00118)</a:t>
                      </a:r>
                      <a:endParaRPr lang="en-IN" sz="1000" b="1" i="1" u="none" strike="noStrike" dirty="0">
                        <a:solidFill>
                          <a:srgbClr val="C00000"/>
                        </a:solidFill>
                        <a:effectLst/>
                        <a:latin typeface="+mj-lt"/>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a:noFill/>
                    </a:lnB>
                    <a:solidFill>
                      <a:srgbClr val="31869B"/>
                    </a:solidFill>
                  </a:tcPr>
                </a:tc>
                <a:extLst>
                  <a:ext uri="{0D108BD9-81ED-4DB2-BD59-A6C34878D82A}">
                    <a16:rowId xmlns:a16="http://schemas.microsoft.com/office/drawing/2014/main" val="10008"/>
                  </a:ext>
                </a:extLst>
              </a:tr>
              <a:tr h="213708">
                <a:tc>
                  <a:txBody>
                    <a:bodyPr/>
                    <a:lstStyle/>
                    <a:p>
                      <a:pPr algn="l" fontAlgn="b"/>
                      <a:r>
                        <a:rPr lang="en-IN" sz="1000" b="0" i="0" u="none" strike="noStrike" dirty="0">
                          <a:solidFill>
                            <a:srgbClr val="000000"/>
                          </a:solidFill>
                          <a:effectLst/>
                          <a:latin typeface="Calibri"/>
                          <a:ea typeface="+mn-ea"/>
                          <a:cs typeface="+mn-cs"/>
                        </a:rPr>
                        <a:t>Rouge 1 | Precision</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ctr"/>
                      <a:r>
                        <a:rPr lang="en-US" sz="1000" b="0" i="0" u="none" strike="noStrike">
                          <a:solidFill>
                            <a:srgbClr val="000000"/>
                          </a:solidFill>
                          <a:effectLst/>
                          <a:latin typeface="Calibri" panose="020F0502020204030204" pitchFamily="34" charset="0"/>
                        </a:rPr>
                        <a:t>0.3598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l" fontAlgn="b"/>
                      <a:r>
                        <a:rPr lang="en-IN" sz="1000" b="0" i="0" u="none" strike="noStrike" dirty="0">
                          <a:solidFill>
                            <a:srgbClr val="000000"/>
                          </a:solidFill>
                          <a:effectLst/>
                          <a:latin typeface="Calibri"/>
                        </a:rPr>
                        <a:t> </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ctr"/>
                      <a:r>
                        <a:rPr lang="en-IN" sz="1000" kern="150" dirty="0">
                          <a:latin typeface="+mj-lt"/>
                        </a:rPr>
                        <a:t>0.38598</a:t>
                      </a:r>
                      <a:endParaRPr lang="en-IN" sz="1000" b="0" i="0" u="none" strike="noStrike" dirty="0">
                        <a:solidFill>
                          <a:srgbClr val="000000"/>
                        </a:solidFill>
                        <a:effectLst/>
                        <a:latin typeface="+mj-lt"/>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extLst>
                  <a:ext uri="{0D108BD9-81ED-4DB2-BD59-A6C34878D82A}">
                    <a16:rowId xmlns:a16="http://schemas.microsoft.com/office/drawing/2014/main" val="10009"/>
                  </a:ext>
                </a:extLst>
              </a:tr>
              <a:tr h="213708">
                <a:tc>
                  <a:txBody>
                    <a:bodyPr/>
                    <a:lstStyle/>
                    <a:p>
                      <a:pPr algn="l" fontAlgn="b"/>
                      <a:r>
                        <a:rPr lang="en-IN" sz="1000" b="0" i="0" u="none" strike="noStrike" dirty="0">
                          <a:solidFill>
                            <a:srgbClr val="000000"/>
                          </a:solidFill>
                          <a:effectLst/>
                          <a:latin typeface="+mn-lt"/>
                          <a:ea typeface="+mn-ea"/>
                          <a:cs typeface="+mn-cs"/>
                        </a:rPr>
                        <a:t>Rouge 1 | Recall</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1000" b="0" i="0" u="none" strike="noStrike">
                          <a:solidFill>
                            <a:srgbClr val="000000"/>
                          </a:solidFill>
                          <a:effectLst/>
                          <a:latin typeface="Calibri" panose="020F0502020204030204" pitchFamily="34" charset="0"/>
                        </a:rPr>
                        <a:t>0.40253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IN" sz="1000" b="0" i="0" u="none" strike="noStrike" dirty="0">
                          <a:solidFill>
                            <a:srgbClr val="000000"/>
                          </a:solidFill>
                          <a:effectLst/>
                          <a:latin typeface="Calibri"/>
                        </a:rPr>
                        <a:t> </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IN" sz="1000" kern="150" dirty="0">
                          <a:latin typeface="+mj-lt"/>
                        </a:rPr>
                        <a:t>0.43650</a:t>
                      </a:r>
                      <a:endParaRPr lang="en-IN" sz="1000" b="0" i="0" u="none" strike="noStrike" dirty="0">
                        <a:solidFill>
                          <a:srgbClr val="000000"/>
                        </a:solidFill>
                        <a:effectLst/>
                        <a:latin typeface="+mj-lt"/>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extLst>
                  <a:ext uri="{0D108BD9-81ED-4DB2-BD59-A6C34878D82A}">
                    <a16:rowId xmlns:a16="http://schemas.microsoft.com/office/drawing/2014/main" val="10010"/>
                  </a:ext>
                </a:extLst>
              </a:tr>
              <a:tr h="213708">
                <a:tc>
                  <a:txBody>
                    <a:bodyPr/>
                    <a:lstStyle/>
                    <a:p>
                      <a:pPr algn="l" fontAlgn="b"/>
                      <a:r>
                        <a:rPr lang="en-IN" sz="1000" b="0" i="0" u="none" strike="noStrike" dirty="0">
                          <a:solidFill>
                            <a:srgbClr val="FFFFFF"/>
                          </a:solidFill>
                          <a:effectLst/>
                          <a:latin typeface="Calibri"/>
                        </a:rPr>
                        <a:t>Rouge 2 | F Score</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tc>
                  <a:txBody>
                    <a:bodyPr/>
                    <a:lstStyle/>
                    <a:p>
                      <a:pPr algn="ctr" fontAlgn="b"/>
                      <a:r>
                        <a:rPr lang="en-IN" sz="1000" b="0" i="0" u="none" strike="noStrike" dirty="0">
                          <a:solidFill>
                            <a:srgbClr val="FFFFFF"/>
                          </a:solidFill>
                          <a:effectLst/>
                          <a:latin typeface="Calibri"/>
                        </a:rPr>
                        <a:t>0.1566</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tc>
                  <a:txBody>
                    <a:bodyPr/>
                    <a:lstStyle/>
                    <a:p>
                      <a:pPr algn="ctr" fontAlgn="ctr"/>
                      <a:r>
                        <a:rPr lang="en-US" sz="1000" b="0" i="0" u="none" strike="noStrike" dirty="0">
                          <a:solidFill>
                            <a:srgbClr val="FFFFFF"/>
                          </a:solidFill>
                          <a:effectLst/>
                          <a:latin typeface="Calibri" panose="020F0502020204030204" pitchFamily="34" charset="0"/>
                        </a:rPr>
                        <a:t>0.15627 </a:t>
                      </a:r>
                      <a:r>
                        <a:rPr lang="en-IN" sz="900" b="1" i="1" u="none" strike="noStrike" dirty="0">
                          <a:solidFill>
                            <a:srgbClr val="C00000"/>
                          </a:solidFill>
                          <a:effectLst/>
                          <a:latin typeface="+mn-lt"/>
                          <a:ea typeface="+mn-ea"/>
                          <a:cs typeface="+mn-cs"/>
                        </a:rPr>
                        <a:t>(-0.00033)</a:t>
                      </a:r>
                      <a:endParaRPr lang="en-US" sz="1000" b="0" i="0" u="none" strike="noStrike" dirty="0">
                        <a:solidFill>
                          <a:srgbClr val="FFFFFF"/>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tc>
                  <a:txBody>
                    <a:bodyPr/>
                    <a:lstStyle/>
                    <a:p>
                      <a:pPr algn="ctr" fontAlgn="b"/>
                      <a:r>
                        <a:rPr lang="en-IN" sz="1000" b="0" i="0" u="none" strike="noStrike" dirty="0">
                          <a:solidFill>
                            <a:srgbClr val="FFFFFF"/>
                          </a:solidFill>
                          <a:effectLst/>
                          <a:latin typeface="Calibri"/>
                        </a:rPr>
                        <a:t>0.1728</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tc>
                  <a:txBody>
                    <a:bodyPr/>
                    <a:lstStyle/>
                    <a:p>
                      <a:pPr algn="ctr" fontAlgn="ctr"/>
                      <a:r>
                        <a:rPr lang="en-IN" sz="1000" b="0" i="0" u="none" strike="noStrike" dirty="0">
                          <a:solidFill>
                            <a:srgbClr val="FFFFFF"/>
                          </a:solidFill>
                          <a:effectLst/>
                          <a:latin typeface="+mj-lt"/>
                        </a:rPr>
                        <a:t>0.16967 </a:t>
                      </a:r>
                      <a:r>
                        <a:rPr lang="en-IN" sz="900" b="1" i="1" u="none" strike="noStrike" dirty="0">
                          <a:solidFill>
                            <a:srgbClr val="C00000"/>
                          </a:solidFill>
                          <a:effectLst/>
                          <a:latin typeface="+mj-lt"/>
                        </a:rPr>
                        <a:t>(-0.00313)</a:t>
                      </a:r>
                      <a:endParaRPr lang="en-IN" sz="1000" b="1" i="1" u="none" strike="noStrike" dirty="0">
                        <a:solidFill>
                          <a:srgbClr val="C00000"/>
                        </a:solidFill>
                        <a:effectLst/>
                        <a:latin typeface="+mj-lt"/>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extLst>
                  <a:ext uri="{0D108BD9-81ED-4DB2-BD59-A6C34878D82A}">
                    <a16:rowId xmlns:a16="http://schemas.microsoft.com/office/drawing/2014/main" val="10011"/>
                  </a:ext>
                </a:extLst>
              </a:tr>
              <a:tr h="213708">
                <a:tc>
                  <a:txBody>
                    <a:bodyPr/>
                    <a:lstStyle/>
                    <a:p>
                      <a:pPr algn="l" fontAlgn="b"/>
                      <a:r>
                        <a:rPr lang="en-IN" sz="1000" b="0" i="0" u="none" strike="noStrike" dirty="0">
                          <a:solidFill>
                            <a:srgbClr val="000000"/>
                          </a:solidFill>
                          <a:effectLst/>
                          <a:latin typeface="Calibri"/>
                          <a:ea typeface="+mn-ea"/>
                          <a:cs typeface="+mn-cs"/>
                        </a:rPr>
                        <a:t>Rouge 2 | Precision</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ctr"/>
                      <a:r>
                        <a:rPr lang="en-US" sz="1000" b="0" i="0" u="none" strike="noStrike" dirty="0">
                          <a:solidFill>
                            <a:srgbClr val="000000"/>
                          </a:solidFill>
                          <a:effectLst/>
                          <a:latin typeface="Calibri" panose="020F0502020204030204" pitchFamily="34" charset="0"/>
                        </a:rPr>
                        <a:t>0.15397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l" fontAlgn="b"/>
                      <a:r>
                        <a:rPr lang="en-IN" sz="1000" b="0" i="0" u="none" strike="noStrike" dirty="0">
                          <a:solidFill>
                            <a:srgbClr val="000000"/>
                          </a:solidFill>
                          <a:effectLst/>
                          <a:latin typeface="Calibri"/>
                        </a:rPr>
                        <a:t> </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ctr"/>
                      <a:r>
                        <a:rPr lang="en-IN" sz="1000" kern="150" dirty="0">
                          <a:latin typeface="+mj-lt"/>
                        </a:rPr>
                        <a:t>0.16701</a:t>
                      </a:r>
                      <a:endParaRPr lang="en-IN" sz="1000" b="0" i="0" u="none" strike="noStrike" dirty="0">
                        <a:solidFill>
                          <a:srgbClr val="000000"/>
                        </a:solidFill>
                        <a:effectLst/>
                        <a:latin typeface="+mj-lt"/>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extLst>
                  <a:ext uri="{0D108BD9-81ED-4DB2-BD59-A6C34878D82A}">
                    <a16:rowId xmlns:a16="http://schemas.microsoft.com/office/drawing/2014/main" val="10012"/>
                  </a:ext>
                </a:extLst>
              </a:tr>
              <a:tr h="248105">
                <a:tc>
                  <a:txBody>
                    <a:bodyPr/>
                    <a:lstStyle/>
                    <a:p>
                      <a:pPr algn="l" fontAlgn="b"/>
                      <a:r>
                        <a:rPr lang="en-IN" sz="1000" b="0" i="0" u="none" strike="noStrike" dirty="0">
                          <a:solidFill>
                            <a:srgbClr val="000000"/>
                          </a:solidFill>
                          <a:effectLst/>
                          <a:latin typeface="+mn-lt"/>
                          <a:ea typeface="+mn-ea"/>
                          <a:cs typeface="+mn-cs"/>
                        </a:rPr>
                        <a:t>Rouge 2 | Recall</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1000" b="0" i="0" u="none" strike="noStrike" dirty="0">
                          <a:solidFill>
                            <a:srgbClr val="000000"/>
                          </a:solidFill>
                          <a:effectLst/>
                          <a:latin typeface="Calibri" panose="020F0502020204030204" pitchFamily="34" charset="0"/>
                        </a:rPr>
                        <a:t>0.17168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IN" sz="1000" b="0" i="0" u="none" strike="noStrike" dirty="0">
                          <a:solidFill>
                            <a:srgbClr val="000000"/>
                          </a:solidFill>
                          <a:effectLst/>
                          <a:latin typeface="Calibri"/>
                        </a:rPr>
                        <a:t> </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IN" sz="1000" kern="150" dirty="0">
                          <a:latin typeface="+mj-lt"/>
                        </a:rPr>
                        <a:t>0.18746</a:t>
                      </a:r>
                      <a:endParaRPr lang="en-IN" sz="1000" b="0" i="0" u="none" strike="noStrike" dirty="0">
                        <a:solidFill>
                          <a:srgbClr val="000000"/>
                        </a:solidFill>
                        <a:effectLst/>
                        <a:latin typeface="+mj-lt"/>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extLst>
                  <a:ext uri="{0D108BD9-81ED-4DB2-BD59-A6C34878D82A}">
                    <a16:rowId xmlns:a16="http://schemas.microsoft.com/office/drawing/2014/main" val="10013"/>
                  </a:ext>
                </a:extLst>
              </a:tr>
              <a:tr h="213708">
                <a:tc>
                  <a:txBody>
                    <a:bodyPr/>
                    <a:lstStyle/>
                    <a:p>
                      <a:pPr algn="l" fontAlgn="b"/>
                      <a:r>
                        <a:rPr lang="en-IN" sz="1000" b="0" i="0" u="none" strike="noStrike" dirty="0">
                          <a:solidFill>
                            <a:srgbClr val="FFFFFF"/>
                          </a:solidFill>
                          <a:effectLst/>
                          <a:latin typeface="Calibri"/>
                        </a:rPr>
                        <a:t>Rouge L | F Score</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tc>
                  <a:txBody>
                    <a:bodyPr/>
                    <a:lstStyle/>
                    <a:p>
                      <a:pPr algn="ctr" fontAlgn="b"/>
                      <a:r>
                        <a:rPr lang="en-IN" sz="1000" b="0" i="0" u="none" strike="noStrike" dirty="0">
                          <a:solidFill>
                            <a:srgbClr val="FFFFFF"/>
                          </a:solidFill>
                          <a:effectLst/>
                          <a:latin typeface="+mn-lt"/>
                        </a:rPr>
                        <a:t>0.3342</a:t>
                      </a:r>
                      <a:endParaRPr lang="en-IN" sz="1000" b="0" i="0" u="none" strike="noStrike" dirty="0">
                        <a:solidFill>
                          <a:srgbClr val="FFFFFF"/>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tc>
                  <a:txBody>
                    <a:bodyPr/>
                    <a:lstStyle/>
                    <a:p>
                      <a:pPr algn="ctr" fontAlgn="ctr"/>
                      <a:r>
                        <a:rPr lang="en-US" sz="1000" b="0" i="0" u="none" strike="noStrike" dirty="0">
                          <a:solidFill>
                            <a:srgbClr val="FFFFFF"/>
                          </a:solidFill>
                          <a:effectLst/>
                          <a:latin typeface="Calibri" panose="020F0502020204030204" pitchFamily="34" charset="0"/>
                        </a:rPr>
                        <a:t>0.33199 </a:t>
                      </a:r>
                      <a:r>
                        <a:rPr lang="en-IN" sz="900" b="1" i="1" u="none" strike="noStrike" dirty="0">
                          <a:solidFill>
                            <a:srgbClr val="C00000"/>
                          </a:solidFill>
                          <a:effectLst/>
                          <a:latin typeface="+mn-lt"/>
                          <a:ea typeface="+mn-ea"/>
                          <a:cs typeface="+mn-cs"/>
                        </a:rPr>
                        <a:t>(-0.00221)</a:t>
                      </a:r>
                      <a:endParaRPr lang="en-US" sz="1000" b="0" i="0" u="none" strike="noStrike" dirty="0">
                        <a:solidFill>
                          <a:srgbClr val="FFFFFF"/>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tc>
                  <a:txBody>
                    <a:bodyPr/>
                    <a:lstStyle/>
                    <a:p>
                      <a:pPr algn="ctr" fontAlgn="b"/>
                      <a:r>
                        <a:rPr lang="en-IN" sz="1000" b="0" i="0" u="none" strike="noStrike" dirty="0">
                          <a:solidFill>
                            <a:srgbClr val="FFFFFF"/>
                          </a:solidFill>
                          <a:effectLst/>
                          <a:latin typeface="Calibri"/>
                        </a:rPr>
                        <a:t>0.3638</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tc>
                  <a:txBody>
                    <a:bodyPr/>
                    <a:lstStyle/>
                    <a:p>
                      <a:pPr marL="0" algn="ctr" fontAlgn="b"/>
                      <a:r>
                        <a:rPr lang="en-IN" sz="1000" b="0" i="0" u="none" strike="noStrike" dirty="0">
                          <a:solidFill>
                            <a:srgbClr val="FFFFFF"/>
                          </a:solidFill>
                          <a:effectLst/>
                          <a:latin typeface="+mj-lt"/>
                          <a:ea typeface="+mn-ea"/>
                          <a:cs typeface="+mn-cs"/>
                        </a:rPr>
                        <a:t>0.35890 </a:t>
                      </a:r>
                      <a:r>
                        <a:rPr lang="en-IN" sz="900" b="1" i="1" u="none" strike="noStrike" dirty="0">
                          <a:solidFill>
                            <a:srgbClr val="C00000"/>
                          </a:solidFill>
                          <a:effectLst/>
                          <a:latin typeface="+mn-lt"/>
                          <a:ea typeface="+mn-ea"/>
                          <a:cs typeface="+mn-cs"/>
                        </a:rPr>
                        <a:t>(-0.0049)</a:t>
                      </a:r>
                      <a:endParaRPr lang="en-IN" sz="1000" b="1" i="0" u="none" strike="noStrike" dirty="0">
                        <a:solidFill>
                          <a:srgbClr val="C00000"/>
                        </a:solidFill>
                        <a:effectLst/>
                        <a:latin typeface="+mj-lt"/>
                        <a:ea typeface="+mn-ea"/>
                        <a:cs typeface="+mn-cs"/>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1869B"/>
                    </a:solidFill>
                  </a:tcPr>
                </a:tc>
                <a:extLst>
                  <a:ext uri="{0D108BD9-81ED-4DB2-BD59-A6C34878D82A}">
                    <a16:rowId xmlns:a16="http://schemas.microsoft.com/office/drawing/2014/main" val="10020"/>
                  </a:ext>
                </a:extLst>
              </a:tr>
              <a:tr h="213708">
                <a:tc>
                  <a:txBody>
                    <a:bodyPr/>
                    <a:lstStyle/>
                    <a:p>
                      <a:pPr algn="l" fontAlgn="b"/>
                      <a:r>
                        <a:rPr lang="en-IN" sz="1000" b="0" i="0" u="none" strike="noStrike" dirty="0">
                          <a:solidFill>
                            <a:srgbClr val="000000"/>
                          </a:solidFill>
                          <a:effectLst/>
                          <a:latin typeface="Calibri"/>
                          <a:ea typeface="+mn-ea"/>
                          <a:cs typeface="+mn-cs"/>
                        </a:rPr>
                        <a:t>Rouge L | Precision</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ctr"/>
                      <a:r>
                        <a:rPr lang="en-US" sz="1000" b="0" i="0" u="none" strike="noStrike" dirty="0">
                          <a:solidFill>
                            <a:srgbClr val="000000"/>
                          </a:solidFill>
                          <a:effectLst/>
                          <a:latin typeface="Calibri" panose="020F0502020204030204" pitchFamily="34" charset="0"/>
                        </a:rPr>
                        <a:t>0.32614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l" fontAlgn="b"/>
                      <a:r>
                        <a:rPr lang="en-IN" sz="1000" b="0" i="0" u="none" strike="noStrike" dirty="0">
                          <a:solidFill>
                            <a:srgbClr val="000000"/>
                          </a:solidFill>
                          <a:effectLst/>
                          <a:latin typeface="Calibri"/>
                        </a:rPr>
                        <a:t> </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ctr"/>
                      <a:r>
                        <a:rPr lang="en-IN" sz="1000" kern="150" dirty="0">
                          <a:latin typeface="+mj-lt"/>
                        </a:rPr>
                        <a:t>0.35174</a:t>
                      </a:r>
                      <a:endParaRPr lang="en-IN" sz="1000" b="0" i="0" u="none" strike="noStrike" dirty="0">
                        <a:solidFill>
                          <a:srgbClr val="000000"/>
                        </a:solidFill>
                        <a:effectLst/>
                        <a:latin typeface="+mj-lt"/>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extLst>
                  <a:ext uri="{0D108BD9-81ED-4DB2-BD59-A6C34878D82A}">
                    <a16:rowId xmlns:a16="http://schemas.microsoft.com/office/drawing/2014/main" val="10021"/>
                  </a:ext>
                </a:extLst>
              </a:tr>
              <a:tr h="213708">
                <a:tc>
                  <a:txBody>
                    <a:bodyPr/>
                    <a:lstStyle/>
                    <a:p>
                      <a:pPr algn="l" fontAlgn="b"/>
                      <a:r>
                        <a:rPr lang="en-IN" sz="1000" b="0" i="0" u="none" strike="noStrike" dirty="0">
                          <a:solidFill>
                            <a:srgbClr val="000000"/>
                          </a:solidFill>
                          <a:effectLst/>
                          <a:latin typeface="+mn-lt"/>
                          <a:ea typeface="+mn-ea"/>
                          <a:cs typeface="+mn-cs"/>
                        </a:rPr>
                        <a:t>Rouge L | Recall</a:t>
                      </a:r>
                    </a:p>
                  </a:txBody>
                  <a:tcPr marR="4573" marT="457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endParaRPr lang="en-IN" sz="1000" b="0" i="0" u="none" strike="noStrike" dirty="0">
                        <a:solidFill>
                          <a:srgbClr val="000000"/>
                        </a:solidFill>
                        <a:effectLst/>
                        <a:latin typeface="Calibri"/>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1000" b="0" i="0" u="none" strike="noStrike" dirty="0">
                          <a:solidFill>
                            <a:srgbClr val="000000"/>
                          </a:solidFill>
                          <a:effectLst/>
                          <a:latin typeface="Calibri" panose="020F0502020204030204" pitchFamily="34" charset="0"/>
                        </a:rPr>
                        <a:t>0.36455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IN" sz="1000" b="0" i="0" u="none" strike="noStrike" dirty="0">
                          <a:solidFill>
                            <a:srgbClr val="000000"/>
                          </a:solidFill>
                          <a:effectLst/>
                          <a:latin typeface="Calibri"/>
                        </a:rPr>
                        <a:t> </a:t>
                      </a: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IN" sz="1000" kern="150" dirty="0">
                          <a:latin typeface="+mj-lt"/>
                        </a:rPr>
                        <a:t>0.39724</a:t>
                      </a:r>
                      <a:endParaRPr lang="en-IN" sz="1000" b="0" i="0" u="none" strike="noStrike" dirty="0">
                        <a:solidFill>
                          <a:srgbClr val="000000"/>
                        </a:solidFill>
                        <a:effectLst/>
                        <a:latin typeface="+mj-lt"/>
                      </a:endParaRPr>
                    </a:p>
                  </a:txBody>
                  <a:tcPr marL="4573" marR="4573" marT="45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EEF3"/>
                    </a:solidFill>
                  </a:tcPr>
                </a:tc>
                <a:extLst>
                  <a:ext uri="{0D108BD9-81ED-4DB2-BD59-A6C34878D82A}">
                    <a16:rowId xmlns:a16="http://schemas.microsoft.com/office/drawing/2014/main" val="10022"/>
                  </a:ext>
                </a:extLst>
              </a:tr>
            </a:tbl>
          </a:graphicData>
        </a:graphic>
      </p:graphicFrame>
      <p:pic>
        <p:nvPicPr>
          <p:cNvPr id="13" name="Picture 12">
            <a:extLst>
              <a:ext uri="{FF2B5EF4-FFF2-40B4-BE49-F238E27FC236}">
                <a16:creationId xmlns:a16="http://schemas.microsoft.com/office/drawing/2014/main" id="{F492B7EE-7936-4D04-924C-1796A5B312EA}"/>
              </a:ext>
            </a:extLst>
          </p:cNvPr>
          <p:cNvPicPr>
            <a:picLocks noChangeAspect="1"/>
          </p:cNvPicPr>
          <p:nvPr/>
        </p:nvPicPr>
        <p:blipFill>
          <a:blip r:embed="rId10"/>
          <a:stretch>
            <a:fillRect/>
          </a:stretch>
        </p:blipFill>
        <p:spPr>
          <a:xfrm>
            <a:off x="24534719" y="3952219"/>
            <a:ext cx="7401980" cy="3597167"/>
          </a:xfrm>
          <a:prstGeom prst="rect">
            <a:avLst/>
          </a:prstGeom>
        </p:spPr>
      </p:pic>
      <p:sp>
        <p:nvSpPr>
          <p:cNvPr id="39" name="Rectangle 38">
            <a:extLst>
              <a:ext uri="{FF2B5EF4-FFF2-40B4-BE49-F238E27FC236}">
                <a16:creationId xmlns:a16="http://schemas.microsoft.com/office/drawing/2014/main" id="{8AC3B337-885D-48B9-B679-1D034750D0D9}"/>
              </a:ext>
            </a:extLst>
          </p:cNvPr>
          <p:cNvSpPr/>
          <p:nvPr/>
        </p:nvSpPr>
        <p:spPr>
          <a:xfrm>
            <a:off x="24663400" y="7860887"/>
            <a:ext cx="2002792" cy="461665"/>
          </a:xfrm>
          <a:prstGeom prst="rect">
            <a:avLst/>
          </a:prstGeom>
        </p:spPr>
        <p:txBody>
          <a:bodyPr wrap="none">
            <a:spAutoFit/>
          </a:bodyPr>
          <a:lstStyle/>
          <a:p>
            <a:r>
              <a:rPr lang="en-IN" sz="2400" b="1" u="sng" dirty="0"/>
              <a:t>Model Results</a:t>
            </a:r>
            <a:endParaRPr lang="en-US" sz="2400" b="1" dirty="0"/>
          </a:p>
        </p:txBody>
      </p:sp>
      <p:sp>
        <p:nvSpPr>
          <p:cNvPr id="40" name="Rectangle 39">
            <a:extLst>
              <a:ext uri="{FF2B5EF4-FFF2-40B4-BE49-F238E27FC236}">
                <a16:creationId xmlns:a16="http://schemas.microsoft.com/office/drawing/2014/main" id="{3881FBAC-937A-4D92-9BF5-6C89F1F1DEA0}"/>
              </a:ext>
            </a:extLst>
          </p:cNvPr>
          <p:cNvSpPr/>
          <p:nvPr/>
        </p:nvSpPr>
        <p:spPr>
          <a:xfrm>
            <a:off x="8636125" y="11828661"/>
            <a:ext cx="708014" cy="461665"/>
          </a:xfrm>
          <a:prstGeom prst="rect">
            <a:avLst/>
          </a:prstGeom>
        </p:spPr>
        <p:txBody>
          <a:bodyPr wrap="none">
            <a:spAutoFit/>
          </a:bodyPr>
          <a:lstStyle/>
          <a:p>
            <a:r>
              <a:rPr lang="en-IN" sz="2400" b="1" u="sng" dirty="0"/>
              <a:t>EDA</a:t>
            </a:r>
            <a:endParaRPr lang="en-US" sz="2400" b="1"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3063</TotalTime>
  <Words>821</Words>
  <Application>Microsoft Office PowerPoint</Application>
  <PresentationFormat>Custom</PresentationFormat>
  <Paragraphs>108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42x72</dc:title>
  <dc:creator>Jagannathan Arumugam</dc:creator>
  <dc:description>Quality poster printing
www.genigraphics.com
1-800-790-4001</dc:description>
  <cp:lastModifiedBy>Gautam Gupta</cp:lastModifiedBy>
  <cp:revision>140</cp:revision>
  <cp:lastPrinted>2020-02-20T05:31:18Z</cp:lastPrinted>
  <dcterms:created xsi:type="dcterms:W3CDTF">2013-02-10T21:14:48Z</dcterms:created>
  <dcterms:modified xsi:type="dcterms:W3CDTF">2020-11-29T11:30:39Z</dcterms:modified>
</cp:coreProperties>
</file>