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259" r:id="rId5"/>
    <p:sldId id="4264" r:id="rId6"/>
    <p:sldId id="4258" r:id="rId7"/>
    <p:sldId id="4263" r:id="rId8"/>
    <p:sldId id="4261" r:id="rId9"/>
    <p:sldId id="4262" r:id="rId10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4247" initials="A" lastIdx="1" clrIdx="0">
    <p:extLst>
      <p:ext uri="{19B8F6BF-5375-455C-9EA6-DF929625EA0E}">
        <p15:presenceInfo xmlns:p15="http://schemas.microsoft.com/office/powerpoint/2012/main" userId="S::A4247@365word.vip::98633210-8f9e-416c-bf7e-1de2919787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37A"/>
    <a:srgbClr val="FF6F6F"/>
    <a:srgbClr val="A7A7A7"/>
    <a:srgbClr val="DB3637"/>
    <a:srgbClr val="ED3137"/>
    <a:srgbClr val="30333F"/>
    <a:srgbClr val="F2F2F2"/>
    <a:srgbClr val="FFE5E3"/>
    <a:srgbClr val="FF990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824" autoAdjust="0"/>
  </p:normalViewPr>
  <p:slideViewPr>
    <p:cSldViewPr snapToGrid="0" snapToObjects="1">
      <p:cViewPr varScale="1">
        <p:scale>
          <a:sx n="108" d="100"/>
          <a:sy n="108" d="100"/>
        </p:scale>
        <p:origin x="15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26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xmlns="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-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80455" y="732968"/>
            <a:ext cx="9551266" cy="824047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400">
                <a:solidFill>
                  <a:srgbClr val="151826"/>
                </a:solidFill>
                <a:latin typeface="나눔스퀘어" panose="020B0600000101010101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9346301" y="6571267"/>
            <a:ext cx="559699" cy="234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325146" y="6576265"/>
            <a:ext cx="602007" cy="22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hangingPunct="1">
              <a:spcBef>
                <a:spcPts val="0"/>
              </a:spcBef>
              <a:defRPr/>
            </a:pPr>
            <a:fld id="{FC34C86F-F278-48CD-B339-4A0E8AD60417}" type="slidenum">
              <a:rPr kumimoji="0" lang="ko-KR" altLang="en-US" sz="900" b="0" kern="12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 defTabSz="914400" eaLnBrk="1" hangingPunct="1">
                <a:spcBef>
                  <a:spcPts val="0"/>
                </a:spcBef>
                <a:defRPr/>
              </a:pPr>
              <a:t>‹#›</a:t>
            </a:fld>
            <a:endParaRPr kumimoji="0" lang="ko-KR" altLang="en-US" sz="900" b="0" kern="1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403090" y="6691101"/>
            <a:ext cx="7956000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3890" y="6572344"/>
            <a:ext cx="13885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 latinLnBrk="1" hangingPunct="1">
              <a:spcBef>
                <a:spcPts val="0"/>
              </a:spcBef>
            </a:pPr>
            <a:r>
              <a:rPr lang="en-US" altLang="ko-KR" sz="1000" b="0" kern="1200" dirty="0"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INZENT Smart Biz.</a:t>
            </a:r>
            <a:endParaRPr lang="ko-KR" altLang="en-US" sz="1000" b="0" kern="1200" dirty="0">
              <a:solidFill>
                <a:srgbClr val="A6A6A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142947" y="1713983"/>
            <a:ext cx="9588774" cy="48103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2023 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</p:grpSpPr>
        <p:sp>
          <p:nvSpPr>
            <p:cNvPr id="11" name="양쪽 모서리가 둥근 사각형 23">
              <a:extLst>
                <a:ext uri="{FF2B5EF4-FFF2-40B4-BE49-F238E27FC236}">
                  <a16:creationId xmlns:a16="http://schemas.microsoft.com/office/drawing/2014/main" xmlns="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xmlns="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69" r:id="rId4"/>
    <p:sldLayoutId id="2147483666" r:id="rId5"/>
    <p:sldLayoutId id="2147483689" r:id="rId6"/>
    <p:sldLayoutId id="2147483690" r:id="rId7"/>
    <p:sldLayoutId id="2147483691" r:id="rId8"/>
  </p:sldLayoutIdLst>
  <p:transition spd="med"/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3CDE3F-7D11-5B99-CA86-EC20D8E87DD4}"/>
              </a:ext>
            </a:extLst>
          </p:cNvPr>
          <p:cNvSpPr txBox="1"/>
          <p:nvPr/>
        </p:nvSpPr>
        <p:spPr>
          <a:xfrm>
            <a:off x="2060275" y="1985962"/>
            <a:ext cx="450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이행계획서</a:t>
            </a:r>
            <a:endParaRPr lang="en-US" altLang="ko-KR" sz="2700" spc="-113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2700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	            DS-02</a:t>
            </a:r>
            <a:endParaRPr lang="ko-KR" altLang="en-US" sz="270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endParaRPr lang="ko-KR" altLang="en-US" sz="135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2023.04</a:t>
            </a:r>
            <a:endParaRPr lang="ko-KR" altLang="en-US" sz="1000" b="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3CDE3F-7D11-5B99-CA86-EC20D8E87DD4}"/>
              </a:ext>
            </a:extLst>
          </p:cNvPr>
          <p:cNvSpPr txBox="1"/>
          <p:nvPr/>
        </p:nvSpPr>
        <p:spPr>
          <a:xfrm>
            <a:off x="1332615" y="1376360"/>
            <a:ext cx="523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r>
              <a:rPr lang="ko-KR" altLang="en-US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ECM </a:t>
            </a:r>
            <a:r>
              <a:rPr lang="en-US" altLang="ko-KR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NewFace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Toy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670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64462"/>
              </p:ext>
            </p:extLst>
          </p:nvPr>
        </p:nvGraphicFramePr>
        <p:xfrm>
          <a:off x="632520" y="908720"/>
          <a:ext cx="8640959" cy="4795411"/>
        </p:xfrm>
        <a:graphic>
          <a:graphicData uri="http://schemas.openxmlformats.org/drawingml/2006/table">
            <a:tbl>
              <a:tblPr/>
              <a:tblGrid>
                <a:gridCol w="929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0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7718"/>
                <a:gridCol w="14881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35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sng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i="0" u="sng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1621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F25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XTORM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이행 방안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xmlns="" id="{E43114E9-874F-491C-ADB8-A0D553104815}"/>
              </a:ext>
            </a:extLst>
          </p:cNvPr>
          <p:cNvSpPr/>
          <p:nvPr/>
        </p:nvSpPr>
        <p:spPr>
          <a:xfrm>
            <a:off x="485775" y="856244"/>
            <a:ext cx="3450477" cy="29067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BEBEB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xmlns="" id="{9B6AC1D3-1F91-4192-9E19-35A40B81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12" y="730414"/>
            <a:ext cx="1331803" cy="261605"/>
          </a:xfrm>
          <a:prstGeom prst="roundRect">
            <a:avLst/>
          </a:prstGeom>
          <a:solidFill>
            <a:srgbClr val="FF6F6F"/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anchor="ctr"/>
          <a:lstStyle/>
          <a:p>
            <a:pPr algn="ctr">
              <a:spcBef>
                <a:spcPts val="0"/>
              </a:spcBef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As-Is 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41">
            <a:extLst>
              <a:ext uri="{FF2B5EF4-FFF2-40B4-BE49-F238E27FC236}">
                <a16:creationId xmlns:a16="http://schemas.microsoft.com/office/drawing/2014/main" xmlns="" id="{D1909061-3CF5-401C-98C4-C4B92C7CBB73}"/>
              </a:ext>
            </a:extLst>
          </p:cNvPr>
          <p:cNvSpPr/>
          <p:nvPr/>
        </p:nvSpPr>
        <p:spPr>
          <a:xfrm>
            <a:off x="5926657" y="856244"/>
            <a:ext cx="3450477" cy="29067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BEBEB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xmlns="" id="{F2374711-3F7B-4382-A44F-C3152AEA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994" y="730414"/>
            <a:ext cx="1331803" cy="261605"/>
          </a:xfrm>
          <a:prstGeom prst="roundRect">
            <a:avLst/>
          </a:prstGeom>
          <a:solidFill>
            <a:srgbClr val="FF6F6F"/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anchor="ctr"/>
          <a:lstStyle/>
          <a:p>
            <a:pPr algn="ctr">
              <a:spcBef>
                <a:spcPts val="0"/>
              </a:spcBef>
            </a:pP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오른쪽 화살표 274">
            <a:extLst>
              <a:ext uri="{FF2B5EF4-FFF2-40B4-BE49-F238E27FC236}">
                <a16:creationId xmlns:a16="http://schemas.microsoft.com/office/drawing/2014/main" xmlns="" id="{4F593A1E-8745-40CE-AEC2-99B2B9B33767}"/>
              </a:ext>
            </a:extLst>
          </p:cNvPr>
          <p:cNvSpPr/>
          <p:nvPr/>
        </p:nvSpPr>
        <p:spPr>
          <a:xfrm>
            <a:off x="4361217" y="3000588"/>
            <a:ext cx="1113332" cy="769694"/>
          </a:xfrm>
          <a:prstGeom prst="rightArrow">
            <a:avLst>
              <a:gd name="adj1" fmla="val 52965"/>
              <a:gd name="adj2" fmla="val 25670"/>
            </a:avLst>
          </a:prstGeom>
          <a:solidFill>
            <a:srgbClr val="15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"/>
              </a:spcBef>
            </a:pPr>
            <a:r>
              <a:rPr lang="en-US" altLang="ko-KR" sz="1100" spc="-10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</a:t>
            </a:r>
            <a:r>
              <a:rPr lang="ko-KR" altLang="en-US" sz="1100" spc="-10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C887912-95B8-4CCA-9E55-740D7A35CF09}"/>
              </a:ext>
            </a:extLst>
          </p:cNvPr>
          <p:cNvGrpSpPr/>
          <p:nvPr/>
        </p:nvGrpSpPr>
        <p:grpSpPr>
          <a:xfrm>
            <a:off x="6607310" y="1049461"/>
            <a:ext cx="2366953" cy="2572955"/>
            <a:chOff x="6607310" y="1558049"/>
            <a:chExt cx="2366953" cy="2572955"/>
          </a:xfrm>
        </p:grpSpPr>
        <p:sp>
          <p:nvSpPr>
            <p:cNvPr id="21" name="AutoShape 154">
              <a:extLst>
                <a:ext uri="{FF2B5EF4-FFF2-40B4-BE49-F238E27FC236}">
                  <a16:creationId xmlns:a16="http://schemas.microsoft.com/office/drawing/2014/main" xmlns="" id="{931364A0-CF92-4339-81AE-EC1C6F6A9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310" y="1558049"/>
              <a:ext cx="748150" cy="242568"/>
            </a:xfrm>
            <a:prstGeom prst="roundRect">
              <a:avLst>
                <a:gd name="adj" fmla="val 7218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36000" tIns="0" rIns="36000" bIns="0" anchor="ctr"/>
            <a:lstStyle/>
            <a:p>
              <a:pPr algn="ctr" latinLnBrk="0">
                <a:spcBef>
                  <a:spcPts val="0"/>
                </a:spcBef>
              </a:pPr>
              <a:r>
                <a:rPr lang="en-US" altLang="ko-KR" sz="1000" kern="0" spc="-50" dirty="0" smtClean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XTORM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5760EB50-4B92-4F48-94FF-2C96A676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30729" y="1849348"/>
              <a:ext cx="710530" cy="71053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7140B91F-3CAE-4592-B656-2C961B3E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47630" y="1849348"/>
              <a:ext cx="710530" cy="71053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2E21D1C-12EA-49B8-A790-EC13977C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30729" y="3316666"/>
              <a:ext cx="701312" cy="70131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16F7D59E-4A73-4369-B357-5B025B29E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69"/>
            <a:stretch/>
          </p:blipFill>
          <p:spPr>
            <a:xfrm>
              <a:off x="8268950" y="3355287"/>
              <a:ext cx="705313" cy="551065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3E4F1692-03BB-41A4-B5AA-FF3C1ADA4914}"/>
                </a:ext>
              </a:extLst>
            </p:cNvPr>
            <p:cNvCxnSpPr>
              <a:cxnSpLocks/>
            </p:cNvCxnSpPr>
            <p:nvPr/>
          </p:nvCxnSpPr>
          <p:spPr>
            <a:xfrm>
              <a:off x="6971860" y="2559878"/>
              <a:ext cx="0" cy="949298"/>
            </a:xfrm>
            <a:prstGeom prst="line">
              <a:avLst/>
            </a:pr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FDC83ECA-347F-437C-9058-800D26F8B706}"/>
                </a:ext>
              </a:extLst>
            </p:cNvPr>
            <p:cNvCxnSpPr>
              <a:cxnSpLocks/>
            </p:cNvCxnSpPr>
            <p:nvPr/>
          </p:nvCxnSpPr>
          <p:spPr>
            <a:xfrm>
              <a:off x="8502895" y="2559878"/>
              <a:ext cx="0" cy="949298"/>
            </a:xfrm>
            <a:prstGeom prst="line">
              <a:avLst/>
            </a:pr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22653B1C-9DFF-4084-A178-E1A17AC5364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6971861" y="2559878"/>
              <a:ext cx="1531034" cy="931185"/>
            </a:xfrm>
            <a:prstGeom prst="line">
              <a:avLst/>
            </a:pr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8AAD46CF-FA8A-4EAF-83B9-8CF18192CB1B}"/>
                </a:ext>
              </a:extLst>
            </p:cNvPr>
            <p:cNvCxnSpPr>
              <a:cxnSpLocks/>
            </p:cNvCxnSpPr>
            <p:nvPr/>
          </p:nvCxnSpPr>
          <p:spPr>
            <a:xfrm>
              <a:off x="6981385" y="2559878"/>
              <a:ext cx="1533154" cy="931185"/>
            </a:xfrm>
            <a:prstGeom prst="line">
              <a:avLst/>
            </a:pr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B70A600-8F16-4F39-B1CC-D21210649643}"/>
                </a:ext>
              </a:extLst>
            </p:cNvPr>
            <p:cNvSpPr txBox="1"/>
            <p:nvPr/>
          </p:nvSpPr>
          <p:spPr>
            <a:xfrm>
              <a:off x="6682642" y="3884783"/>
              <a:ext cx="633508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none">
              <a:spAutoFit/>
            </a:bodyPr>
            <a:lstStyle/>
            <a:p>
              <a:pPr algn="ctr" latinLnBrk="0">
                <a:spcBef>
                  <a:spcPts val="0"/>
                </a:spcBef>
              </a:pPr>
              <a:r>
                <a:rPr lang="ko-KR" altLang="en-US" sz="1000" spc="-50" dirty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스토리지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4D8FCF7-D6AE-4CCA-8CCD-ED0E85EB50A3}"/>
                </a:ext>
              </a:extLst>
            </p:cNvPr>
            <p:cNvSpPr txBox="1"/>
            <p:nvPr/>
          </p:nvSpPr>
          <p:spPr>
            <a:xfrm>
              <a:off x="8168811" y="3884783"/>
              <a:ext cx="70564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none">
              <a:spAutoFit/>
            </a:bodyPr>
            <a:lstStyle/>
            <a:p>
              <a:pPr algn="ctr" latinLnBrk="0">
                <a:spcBef>
                  <a:spcPts val="0"/>
                </a:spcBef>
              </a:pPr>
              <a:r>
                <a:rPr lang="en-US" altLang="ko-KR" sz="1000" spc="-50" dirty="0" smtClean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AutoShape 154">
              <a:extLst>
                <a:ext uri="{FF2B5EF4-FFF2-40B4-BE49-F238E27FC236}">
                  <a16:creationId xmlns:a16="http://schemas.microsoft.com/office/drawing/2014/main" xmlns="" id="{29A32B2B-50FA-47B4-A81E-A84FC00C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464" y="1558049"/>
              <a:ext cx="748150" cy="242568"/>
            </a:xfrm>
            <a:prstGeom prst="roundRect">
              <a:avLst>
                <a:gd name="adj" fmla="val 7218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36000" tIns="0" rIns="36000" bIns="0" anchor="ctr"/>
            <a:lstStyle/>
            <a:p>
              <a:pPr algn="ctr" latinLnBrk="0">
                <a:spcBef>
                  <a:spcPts val="0"/>
                </a:spcBef>
              </a:pPr>
              <a:r>
                <a:rPr lang="en-US" altLang="ko-KR" sz="1000" kern="0" spc="-50" dirty="0" smtClean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XTORM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39" name="표 232">
            <a:extLst>
              <a:ext uri="{FF2B5EF4-FFF2-40B4-BE49-F238E27FC236}">
                <a16:creationId xmlns:a16="http://schemas.microsoft.com/office/drawing/2014/main" xmlns="" id="{EA720C3D-E8DA-496A-9DE6-C6C958ED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69624"/>
              </p:ext>
            </p:extLst>
          </p:nvPr>
        </p:nvGraphicFramePr>
        <p:xfrm>
          <a:off x="328324" y="4274777"/>
          <a:ext cx="9249353" cy="235119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6334">
                  <a:extLst>
                    <a:ext uri="{9D8B030D-6E8A-4147-A177-3AD203B41FA5}">
                      <a16:colId xmlns:a16="http://schemas.microsoft.com/office/drawing/2014/main" xmlns="" val="365964193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4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7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순번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구분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사전 준비 내역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수행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비고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1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이관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As-Is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서버 접근 요청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방화벽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,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계정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등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) 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접근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TOOL 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신규 스키마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To-Be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영역 생성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As-Is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To-Be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(ETL, DBLINK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또는 </a:t>
                      </a: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DBA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를 통한 전체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Data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적재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)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검증 </a:t>
                      </a: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쿼리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) </a:t>
                      </a:r>
                      <a:endParaRPr kumimoji="0" lang="ko-KR" altLang="en-US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작업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시점 기준으로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1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차 이관을 진행하며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증분 데이터의 경우 일정 조율하여 데이터 이관 </a:t>
                      </a:r>
                      <a:endParaRPr kumimoji="0" lang="en-US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9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2</a:t>
                      </a:r>
                      <a:endParaRPr kumimoji="0" lang="ko-KR" altLang="en-US" sz="10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물리적 파일 이관 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신규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&lt; -- &gt;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기존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방화벽 오픈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양방향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특정포트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)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As-Is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Archive Agent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To-Be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서버로 파일 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XTORM &lt; -- &gt;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XTORM Agent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통신 활용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인덱스 및 위치정보를 이용하여 데이터 마이그레이션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기존 시스템에 이관용 </a:t>
                      </a: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추가 구성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작업 시점 기준으로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1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차 이관을 진행하며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증분 데이터의 경우 일정 조율하여 데이터 이관 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3</a:t>
                      </a:r>
                      <a:endParaRPr kumimoji="0" lang="ko-KR" altLang="en-US" sz="10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검증 및 정합성 체크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없음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데이터 대상으로 랜덤 이미지 조회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전체 카운트 검증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None/>
                      </a:pPr>
                      <a:endParaRPr kumimoji="0" lang="en-US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574451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1004318-1472-4DF4-BCA4-6019BEF6D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904" y="1353138"/>
            <a:ext cx="710530" cy="710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B11C66-662C-44F2-B689-F46213AB7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52" y="2808078"/>
            <a:ext cx="701312" cy="701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4712787-8853-4271-AEEA-CC2F56AF4E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69"/>
          <a:stretch/>
        </p:blipFill>
        <p:spPr>
          <a:xfrm>
            <a:off x="2791083" y="2846699"/>
            <a:ext cx="705313" cy="551065"/>
          </a:xfrm>
          <a:prstGeom prst="rect">
            <a:avLst/>
          </a:prstGeom>
        </p:spPr>
      </p:pic>
      <p:sp>
        <p:nvSpPr>
          <p:cNvPr id="16" name="AutoShape 154">
            <a:extLst>
              <a:ext uri="{FF2B5EF4-FFF2-40B4-BE49-F238E27FC236}">
                <a16:creationId xmlns:a16="http://schemas.microsoft.com/office/drawing/2014/main" xmlns="" id="{221F3573-7251-4261-931D-5B597FA6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31" y="1049461"/>
            <a:ext cx="748150" cy="242568"/>
          </a:xfrm>
          <a:prstGeom prst="roundRect">
            <a:avLst>
              <a:gd name="adj" fmla="val 7218"/>
            </a:avLst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0" rIns="36000" bIns="0" anchor="ctr"/>
          <a:lstStyle/>
          <a:p>
            <a:pPr algn="ctr" latinLnBrk="0">
              <a:spcBef>
                <a:spcPts val="0"/>
              </a:spcBef>
            </a:pPr>
            <a:r>
              <a:rPr lang="en-US" altLang="ko-KR" sz="1000" kern="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XTORM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3818F8A-5AA2-4409-A222-7DF4C3BDB5BD}"/>
              </a:ext>
            </a:extLst>
          </p:cNvPr>
          <p:cNvSpPr txBox="1"/>
          <p:nvPr/>
        </p:nvSpPr>
        <p:spPr>
          <a:xfrm>
            <a:off x="2134038" y="2100997"/>
            <a:ext cx="94288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Archive</a:t>
            </a:r>
            <a:r>
              <a:rPr lang="ko-KR" altLang="en-US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AFE2EE-CCBF-4684-B984-3DA52BB049D2}"/>
              </a:ext>
            </a:extLst>
          </p:cNvPr>
          <p:cNvSpPr txBox="1"/>
          <p:nvPr/>
        </p:nvSpPr>
        <p:spPr>
          <a:xfrm>
            <a:off x="2690944" y="3376195"/>
            <a:ext cx="70564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xmlns="" id="{F7D909EE-66B2-460A-9095-75B1D48FD115}"/>
              </a:ext>
            </a:extLst>
          </p:cNvPr>
          <p:cNvCxnSpPr>
            <a:endCxn id="33" idx="2"/>
          </p:cNvCxnSpPr>
          <p:nvPr/>
        </p:nvCxnSpPr>
        <p:spPr>
          <a:xfrm rot="5400000" flipH="1" flipV="1">
            <a:off x="5756159" y="899065"/>
            <a:ext cx="42122" cy="5488824"/>
          </a:xfrm>
          <a:prstGeom prst="bentConnector3">
            <a:avLst>
              <a:gd name="adj1" fmla="val -783913"/>
            </a:avLst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9241E4D-49DD-46F9-80A1-3DA814BDC1B8}"/>
              </a:ext>
            </a:extLst>
          </p:cNvPr>
          <p:cNvSpPr/>
          <p:nvPr/>
        </p:nvSpPr>
        <p:spPr>
          <a:xfrm>
            <a:off x="4431735" y="3844157"/>
            <a:ext cx="1003801" cy="277897"/>
          </a:xfrm>
          <a:prstGeom prst="rect">
            <a:avLst/>
          </a:prstGeom>
          <a:solidFill>
            <a:schemeClr val="bg1"/>
          </a:solidFill>
          <a:ln>
            <a:solidFill>
              <a:srgbClr val="A7A7A7"/>
            </a:solidFill>
          </a:ln>
        </p:spPr>
        <p:txBody>
          <a:bodyPr wrap="square">
            <a:spAutoFit/>
          </a:bodyPr>
          <a:lstStyle/>
          <a:p>
            <a:pPr lvl="1" algn="ctr" defTabSz="1037472">
              <a:lnSpc>
                <a:spcPct val="130000"/>
              </a:lnSpc>
              <a:spcBef>
                <a:spcPts val="0"/>
              </a:spcBef>
            </a:pPr>
            <a:r>
              <a:rPr lang="en-US" altLang="ko-KR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Data </a:t>
            </a:r>
            <a:r>
              <a:rPr lang="ko-KR" altLang="en-US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이관 </a:t>
            </a:r>
            <a:endParaRPr lang="en-US" altLang="ko-KR" sz="1000" spc="-100" dirty="0">
              <a:ln>
                <a:solidFill>
                  <a:srgbClr val="376092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CC52EE83-E41B-4D59-A978-AA509906841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314685" y="2106992"/>
            <a:ext cx="918809" cy="832161"/>
          </a:xfrm>
          <a:prstGeom prst="bentConnector3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02642C0D-AC21-47AA-AAE3-4E8FA8E893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6074" y="2106992"/>
            <a:ext cx="918809" cy="832161"/>
          </a:xfrm>
          <a:prstGeom prst="bentConnector3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59D299C-6C38-49F3-9C3D-A3BEE3186177}"/>
              </a:ext>
            </a:extLst>
          </p:cNvPr>
          <p:cNvSpPr txBox="1"/>
          <p:nvPr/>
        </p:nvSpPr>
        <p:spPr>
          <a:xfrm>
            <a:off x="1043762" y="3418317"/>
            <a:ext cx="63350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0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스토리지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105CBEF-34FD-4561-84B4-9EC7D10B8026}"/>
              </a:ext>
            </a:extLst>
          </p:cNvPr>
          <p:cNvSpPr txBox="1"/>
          <p:nvPr/>
        </p:nvSpPr>
        <p:spPr>
          <a:xfrm>
            <a:off x="6093362" y="2100997"/>
            <a:ext cx="94288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Archive</a:t>
            </a:r>
            <a:r>
              <a:rPr lang="ko-KR" altLang="en-US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xmlns="" id="{386EC12E-563E-46A1-A639-9CBEF09BB0C1}"/>
              </a:ext>
            </a:extLst>
          </p:cNvPr>
          <p:cNvCxnSpPr>
            <a:cxnSpLocks/>
          </p:cNvCxnSpPr>
          <p:nvPr/>
        </p:nvCxnSpPr>
        <p:spPr>
          <a:xfrm rot="5400000">
            <a:off x="1318453" y="2103850"/>
            <a:ext cx="918809" cy="832161"/>
          </a:xfrm>
          <a:prstGeom prst="bentConnector3">
            <a:avLst/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xmlns="" id="{8927C6DE-7CB2-43BA-8F26-F97B9F0680B0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16200000" flipH="1">
            <a:off x="4213572" y="40265"/>
            <a:ext cx="744410" cy="4791216"/>
          </a:xfrm>
          <a:prstGeom prst="bentConnector3">
            <a:avLst>
              <a:gd name="adj1" fmla="val -10797"/>
            </a:avLst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B0A18F36-ED5C-4362-B18E-69917259E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350" y="1796117"/>
            <a:ext cx="363539" cy="36353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8D908A9-8FE1-4612-94C6-E94A0F2964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790" y="1796117"/>
            <a:ext cx="363539" cy="363539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A67AF81-39C5-41B7-A105-1FFE282E7CB4}"/>
              </a:ext>
            </a:extLst>
          </p:cNvPr>
          <p:cNvSpPr/>
          <p:nvPr/>
        </p:nvSpPr>
        <p:spPr>
          <a:xfrm>
            <a:off x="4447765" y="1848357"/>
            <a:ext cx="971740" cy="292388"/>
          </a:xfrm>
          <a:prstGeom prst="rect">
            <a:avLst/>
          </a:prstGeom>
          <a:solidFill>
            <a:schemeClr val="bg1"/>
          </a:solidFill>
          <a:ln>
            <a:solidFill>
              <a:srgbClr val="A7A7A7"/>
            </a:solidFill>
          </a:ln>
        </p:spPr>
        <p:txBody>
          <a:bodyPr wrap="none">
            <a:spAutoFit/>
          </a:bodyPr>
          <a:lstStyle/>
          <a:p>
            <a:pPr lvl="1" algn="ctr" defTabSz="1037472">
              <a:lnSpc>
                <a:spcPct val="130000"/>
              </a:lnSpc>
              <a:spcBef>
                <a:spcPts val="0"/>
              </a:spcBef>
            </a:pPr>
            <a:r>
              <a:rPr lang="ko-KR" altLang="en-US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물리적  파일 이관</a:t>
            </a:r>
            <a:endParaRPr lang="en-US" altLang="ko-KR" sz="1000" spc="-100" dirty="0">
              <a:ln>
                <a:solidFill>
                  <a:srgbClr val="376092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61EF361-697D-40FF-80E0-8698BA0D47B9}"/>
              </a:ext>
            </a:extLst>
          </p:cNvPr>
          <p:cNvSpPr/>
          <p:nvPr/>
        </p:nvSpPr>
        <p:spPr bwMode="auto">
          <a:xfrm>
            <a:off x="4334394" y="3767035"/>
            <a:ext cx="204430" cy="2044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9004AD1-F745-4E56-BFF2-92C53DBD0518}"/>
              </a:ext>
            </a:extLst>
          </p:cNvPr>
          <p:cNvSpPr/>
          <p:nvPr/>
        </p:nvSpPr>
        <p:spPr bwMode="auto">
          <a:xfrm>
            <a:off x="4334394" y="1745468"/>
            <a:ext cx="204430" cy="2044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105CBEF-34FD-4561-84B4-9EC7D10B8026}"/>
              </a:ext>
            </a:extLst>
          </p:cNvPr>
          <p:cNvSpPr txBox="1"/>
          <p:nvPr/>
        </p:nvSpPr>
        <p:spPr>
          <a:xfrm>
            <a:off x="6233327" y="2642005"/>
            <a:ext cx="72327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spc="-50" dirty="0" err="1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Mig</a:t>
            </a:r>
            <a:r>
              <a:rPr lang="ko-KR" altLang="en-US" sz="1000" kern="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08D908A9-8FE1-4612-94C6-E94A0F2964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070" y="2337125"/>
            <a:ext cx="363539" cy="363539"/>
          </a:xfrm>
          <a:prstGeom prst="rect">
            <a:avLst/>
          </a:prstGeom>
        </p:spPr>
      </p:pic>
      <p:cxnSp>
        <p:nvCxnSpPr>
          <p:cNvPr id="31" name="직선 연결선 30"/>
          <p:cNvCxnSpPr>
            <a:endCxn id="25" idx="0"/>
          </p:cNvCxnSpPr>
          <p:nvPr/>
        </p:nvCxnSpPr>
        <p:spPr>
          <a:xfrm flipH="1">
            <a:off x="6981385" y="1949898"/>
            <a:ext cx="1516902" cy="858180"/>
          </a:xfrm>
          <a:prstGeom prst="line">
            <a:avLst/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연결선: 꺾임 65">
            <a:extLst>
              <a:ext uri="{FF2B5EF4-FFF2-40B4-BE49-F238E27FC236}">
                <a16:creationId xmlns:a16="http://schemas.microsoft.com/office/drawing/2014/main" xmlns="" id="{386EC12E-563E-46A1-A639-9CBEF09BB0C1}"/>
              </a:ext>
            </a:extLst>
          </p:cNvPr>
          <p:cNvCxnSpPr>
            <a:cxnSpLocks/>
          </p:cNvCxnSpPr>
          <p:nvPr/>
        </p:nvCxnSpPr>
        <p:spPr>
          <a:xfrm flipH="1" flipV="1">
            <a:off x="6981386" y="1964382"/>
            <a:ext cx="1510046" cy="1803"/>
          </a:xfrm>
          <a:prstGeom prst="straightConnector1">
            <a:avLst/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59792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A67F0405-862B-4276-915D-5A0949103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408" y="232030"/>
            <a:ext cx="485933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953E57-D319-430C-BFB2-206AFB95D486}"/>
              </a:ext>
            </a:extLst>
          </p:cNvPr>
          <p:cNvSpPr txBox="1"/>
          <p:nvPr/>
        </p:nvSpPr>
        <p:spPr>
          <a:xfrm>
            <a:off x="126792" y="808719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KEB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하나은행 이미지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이관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 산정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B4B82FF-3DE8-4956-BEC8-867EBEAD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33446"/>
              </p:ext>
            </p:extLst>
          </p:nvPr>
        </p:nvGraphicFramePr>
        <p:xfrm>
          <a:off x="190292" y="2280117"/>
          <a:ext cx="3622428" cy="1220052"/>
        </p:xfrm>
        <a:graphic>
          <a:graphicData uri="http://schemas.openxmlformats.org/drawingml/2006/table">
            <a:tbl>
              <a:tblPr/>
              <a:tblGrid>
                <a:gridCol w="1207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대상파일건수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694,889,800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대상 용량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6388213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하루 작업 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초당 전송 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12845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DDAE87A4-3F67-4B11-A68A-3231918C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6451"/>
              </p:ext>
            </p:extLst>
          </p:nvPr>
        </p:nvGraphicFramePr>
        <p:xfrm>
          <a:off x="190288" y="3921880"/>
          <a:ext cx="9368491" cy="2507926"/>
        </p:xfrm>
        <a:graphic>
          <a:graphicData uri="http://schemas.openxmlformats.org/drawingml/2006/table">
            <a:tbl>
              <a:tblPr/>
              <a:tblGrid>
                <a:gridCol w="1100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9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83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3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8356">
                  <a:extLst>
                    <a:ext uri="{9D8B030D-6E8A-4147-A177-3AD203B41FA5}">
                      <a16:colId xmlns:a16="http://schemas.microsoft.com/office/drawing/2014/main" xmlns="" val="1469471207"/>
                    </a:ext>
                  </a:extLst>
                </a:gridCol>
                <a:gridCol w="13383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38356">
                  <a:extLst>
                    <a:ext uri="{9D8B030D-6E8A-4147-A177-3AD203B41FA5}">
                      <a16:colId xmlns:a16="http://schemas.microsoft.com/office/drawing/2014/main" xmlns="" val="4051179425"/>
                    </a:ext>
                  </a:extLst>
                </a:gridCol>
              </a:tblGrid>
              <a:tr h="39913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작업내용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상세 내역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처리 건수</a:t>
                      </a: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(12</a:t>
                      </a: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기준</a:t>
                      </a: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건수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소요 기간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솔루션 환경 설정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위한 환경 구성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fontAlgn="ctr">
                        <a:buNone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1) ETL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개발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just" fontAlgn="ctr"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억 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2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DBA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지원 시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빠른 수행 가능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267356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650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 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억 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107</a:t>
                      </a: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</a:t>
                      </a: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개월</a:t>
                      </a:r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증분 데이터 </a:t>
                      </a:r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수시 적용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2667484"/>
                  </a:ext>
                </a:extLst>
              </a:tr>
              <a:tr h="3096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r>
                        <a:rPr lang="ko-KR" altLang="en-US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000" b="1" i="0" u="sng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개월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sng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56152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0298C6E-234D-41CE-AD49-E7E1DF976564}"/>
              </a:ext>
            </a:extLst>
          </p:cNvPr>
          <p:cNvSpPr txBox="1"/>
          <p:nvPr/>
        </p:nvSpPr>
        <p:spPr>
          <a:xfrm>
            <a:off x="126792" y="1250748"/>
            <a:ext cx="3964547" cy="81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건수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용량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작업정보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(2023.04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스토리지 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SAN, 2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SAN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신규 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SAN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스토리지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b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- 2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차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(SAN)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스토리지 데이터 선 이관 후 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차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(SAN)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스토리지 이관 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1150BD5-C3BB-4934-AE65-E0293EAC1BDD}"/>
              </a:ext>
            </a:extLst>
          </p:cNvPr>
          <p:cNvSpPr txBox="1"/>
          <p:nvPr/>
        </p:nvSpPr>
        <p:spPr>
          <a:xfrm>
            <a:off x="126792" y="6429806"/>
            <a:ext cx="4031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산정 건수 및 속도는 네트워크 및 서버 성능에 따라 차이가 발생 할 수 있습니다</a:t>
            </a:r>
            <a:r>
              <a:rPr lang="en-US" altLang="ko-KR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409497-64F5-4ABF-8D14-B8E8F7E8C19F}"/>
              </a:ext>
            </a:extLst>
          </p:cNvPr>
          <p:cNvSpPr txBox="1"/>
          <p:nvPr/>
        </p:nvSpPr>
        <p:spPr>
          <a:xfrm>
            <a:off x="126792" y="3599749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이관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3491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데이터이행 일정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65130"/>
              </p:ext>
            </p:extLst>
          </p:nvPr>
        </p:nvGraphicFramePr>
        <p:xfrm>
          <a:off x="313512" y="733520"/>
          <a:ext cx="9196248" cy="2385493"/>
        </p:xfrm>
        <a:graphic>
          <a:graphicData uri="http://schemas.openxmlformats.org/drawingml/2006/table">
            <a:tbl>
              <a:tblPr/>
              <a:tblGrid>
                <a:gridCol w="1079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1576350167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119941876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25937"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kern="1200" spc="0" baseline="0" noProof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구분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5162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6</a:t>
                      </a:r>
                      <a:endParaRPr lang="en-US" altLang="ko-KR" sz="18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7</a:t>
                      </a: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8</a:t>
                      </a: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9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10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11</a:t>
                      </a: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12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1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2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전환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1673633"/>
                  </a:ext>
                </a:extLst>
              </a:tr>
              <a:tr h="929778"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이벤트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1410466" y="1410558"/>
            <a:ext cx="896983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데이터이행 계획수립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1570008" y="1718722"/>
            <a:ext cx="1181818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테스트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2732884" y="1559315"/>
            <a:ext cx="3178602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5920935" y="1406502"/>
            <a:ext cx="888166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6820995" y="1412419"/>
            <a:ext cx="891197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7981890" y="1420252"/>
            <a:ext cx="878020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6057490" y="1763703"/>
            <a:ext cx="1534915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이행 시나리오 수립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7989633" y="1763703"/>
            <a:ext cx="870277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데이터이행 완료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이등변 삼각형 36"/>
          <p:cNvSpPr>
            <a:spLocks/>
          </p:cNvSpPr>
          <p:nvPr/>
        </p:nvSpPr>
        <p:spPr>
          <a:xfrm>
            <a:off x="5334807" y="2222704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3625" y="2477718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통합테스트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1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차</a:t>
            </a:r>
          </a:p>
        </p:txBody>
      </p:sp>
      <p:sp>
        <p:nvSpPr>
          <p:cNvPr id="39" name="이등변 삼각형 38"/>
          <p:cNvSpPr>
            <a:spLocks/>
          </p:cNvSpPr>
          <p:nvPr/>
        </p:nvSpPr>
        <p:spPr>
          <a:xfrm>
            <a:off x="6245473" y="2228510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9312" y="2478106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통합테스트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2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차</a:t>
            </a:r>
          </a:p>
        </p:txBody>
      </p:sp>
      <p:sp>
        <p:nvSpPr>
          <p:cNvPr id="41" name="이등변 삼각형 40"/>
          <p:cNvSpPr>
            <a:spLocks/>
          </p:cNvSpPr>
          <p:nvPr/>
        </p:nvSpPr>
        <p:spPr>
          <a:xfrm>
            <a:off x="7138942" y="2224384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17726" y="2473592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통합테스트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3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차</a:t>
            </a:r>
          </a:p>
        </p:txBody>
      </p:sp>
      <p:sp>
        <p:nvSpPr>
          <p:cNvPr id="43" name="이등변 삼각형 42"/>
          <p:cNvSpPr>
            <a:spLocks/>
          </p:cNvSpPr>
          <p:nvPr/>
        </p:nvSpPr>
        <p:spPr>
          <a:xfrm>
            <a:off x="7134681" y="2660508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65719" y="2909716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err="1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시범점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 테스트</a:t>
            </a:r>
          </a:p>
        </p:txBody>
      </p:sp>
      <p:sp>
        <p:nvSpPr>
          <p:cNvPr id="45" name="이등변 삼각형 44"/>
          <p:cNvSpPr>
            <a:spLocks/>
          </p:cNvSpPr>
          <p:nvPr/>
        </p:nvSpPr>
        <p:spPr>
          <a:xfrm>
            <a:off x="8066495" y="2222385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9067" y="2470562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err="1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전점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 테스트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7812" y="2773827"/>
            <a:ext cx="486493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800" b="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Lato Medium" panose="020F0502020204030203" pitchFamily="34" charset="0"/>
              </a:rPr>
              <a:t>OPEN</a:t>
            </a:r>
            <a:endParaRPr lang="ko-KR" altLang="en-US" sz="800" b="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Lato Medium" panose="020F0502020204030203" pitchFamily="34" charset="0"/>
            </a:endParaRPr>
          </a:p>
        </p:txBody>
      </p:sp>
      <p:sp>
        <p:nvSpPr>
          <p:cNvPr id="48" name="타원 47"/>
          <p:cNvSpPr>
            <a:spLocks/>
          </p:cNvSpPr>
          <p:nvPr/>
        </p:nvSpPr>
        <p:spPr>
          <a:xfrm>
            <a:off x="8927623" y="2494296"/>
            <a:ext cx="305645" cy="26866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graphicFrame>
        <p:nvGraphicFramePr>
          <p:cNvPr id="4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4374"/>
              </p:ext>
            </p:extLst>
          </p:nvPr>
        </p:nvGraphicFramePr>
        <p:xfrm>
          <a:off x="313512" y="3234905"/>
          <a:ext cx="9196247" cy="3457482"/>
        </p:xfrm>
        <a:graphic>
          <a:graphicData uri="http://schemas.openxmlformats.org/drawingml/2006/table">
            <a:tbl>
              <a:tblPr/>
              <a:tblGrid>
                <a:gridCol w="1273887"/>
                <a:gridCol w="1610444"/>
                <a:gridCol w="4021658"/>
                <a:gridCol w="1145129"/>
                <a:gridCol w="1145129"/>
              </a:tblGrid>
              <a:tr h="2686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Task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Task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 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</a:tr>
              <a:tr h="29202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/>
                        </a:rPr>
                        <a:t>이행요구사항정의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defTabSz="914400" rtl="0" eaLnBrk="1" fontAlgn="ctr" latinLnBrk="1" hangingPunct="1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이행대상범위파악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algn="ctr" defTabSz="914400" rtl="0" eaLnBrk="1" fontAlgn="ctr" latinLnBrk="1" hangingPunct="1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2023.05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algn="ctr" defTabSz="914400" rtl="0" eaLnBrk="1" fontAlgn="ctr" latinLnBrk="1" hangingPunct="1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2023.05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데이터</a:t>
                      </a: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 이행계획 수립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이행범위 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이행 상세계획 수립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이행계획서 검토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2023.05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2023.05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이행프로그램 개발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메타 데이터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프로그램 개발 및 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프로그램 개발 및 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이행프로그램 테스트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rowSpan="5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데이터 이행 및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이미지 </a:t>
                      </a:r>
                      <a:r>
                        <a:rPr lang="ko-KR" altLang="en-US" sz="900" b="0" kern="100" dirty="0" err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마이그레이션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 수행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및 메타 데이터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수행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2023.07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2023.10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및 메타 데이터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수행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2023.11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2023.11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및 메타 데이터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수행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2023.12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2023.12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이행계획 최종확정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이행계획 최종확정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 준비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2023.11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2024.01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데이터 이행 및 완료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최종이행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 최종검증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2024.02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2024.02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060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검증방안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21F785-3084-A789-21CE-D36E94893B44}"/>
              </a:ext>
            </a:extLst>
          </p:cNvPr>
          <p:cNvSpPr/>
          <p:nvPr/>
        </p:nvSpPr>
        <p:spPr>
          <a:xfrm>
            <a:off x="694659" y="4506220"/>
            <a:ext cx="8819997" cy="167929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550"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kumimoji="1" lang="en-US" altLang="ko-KR" sz="12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Rectangle 106">
            <a:extLst>
              <a:ext uri="{FF2B5EF4-FFF2-40B4-BE49-F238E27FC236}">
                <a16:creationId xmlns:a16="http://schemas.microsoft.com/office/drawing/2014/main" xmlns="" id="{B19A8F12-F201-5E24-BBC2-D149AAECD809}"/>
              </a:ext>
            </a:extLst>
          </p:cNvPr>
          <p:cNvSpPr/>
          <p:nvPr/>
        </p:nvSpPr>
        <p:spPr>
          <a:xfrm>
            <a:off x="698349" y="4260752"/>
            <a:ext cx="1623476" cy="251654"/>
          </a:xfrm>
          <a:prstGeom prst="rect">
            <a:avLst/>
          </a:prstGeom>
          <a:solidFill>
            <a:srgbClr val="13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kumimoji="1" lang="ko-KR" altLang="en-US" sz="1100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endParaRPr kumimoji="1" lang="en-US" sz="1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Rectangle 229">
            <a:extLst>
              <a:ext uri="{FF2B5EF4-FFF2-40B4-BE49-F238E27FC236}">
                <a16:creationId xmlns:a16="http://schemas.microsoft.com/office/drawing/2014/main" xmlns="" id="{0C9F6808-4778-4AE5-80E9-8E40CF334E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4659" y="981728"/>
            <a:ext cx="8819996" cy="3162045"/>
          </a:xfrm>
          <a:prstGeom prst="rect">
            <a:avLst/>
          </a:prstGeom>
          <a:pattFill prst="dkDnDiag">
            <a:fgClr>
              <a:srgbClr val="EAEAEA"/>
            </a:fgClr>
            <a:bgClr>
              <a:sysClr val="window" lastClr="FFFFFF"/>
            </a:bgClr>
          </a:pattFill>
          <a:ln w="19050">
            <a:noFill/>
            <a:prstDash val="sysDot"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defTabSz="1043056" eaLnBrk="0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Char char="•"/>
              <a:tabLst>
                <a:tab pos="2692400" algn="l"/>
                <a:tab pos="5648325" algn="l"/>
              </a:tabLst>
              <a:defRPr/>
            </a:pPr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Monotype Sort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8459200-84C5-4DDD-B378-0F88110275A5}"/>
              </a:ext>
            </a:extLst>
          </p:cNvPr>
          <p:cNvGrpSpPr/>
          <p:nvPr/>
        </p:nvGrpSpPr>
        <p:grpSpPr>
          <a:xfrm>
            <a:off x="847490" y="1234775"/>
            <a:ext cx="2804022" cy="1333490"/>
            <a:chOff x="955082" y="4518888"/>
            <a:chExt cx="1866255" cy="1346487"/>
          </a:xfrm>
        </p:grpSpPr>
        <p:pic>
          <p:nvPicPr>
            <p:cNvPr id="57" name="Picture 1">
              <a:extLst>
                <a:ext uri="{FF2B5EF4-FFF2-40B4-BE49-F238E27FC236}">
                  <a16:creationId xmlns:a16="http://schemas.microsoft.com/office/drawing/2014/main" xmlns="" id="{B32523AC-EE8E-4F9A-AC31-0A7AAF47E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82" y="4518888"/>
              <a:ext cx="1866255" cy="134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2F6512-A4D2-43C9-8C70-39437974A68C}"/>
                </a:ext>
              </a:extLst>
            </p:cNvPr>
            <p:cNvSpPr/>
            <p:nvPr/>
          </p:nvSpPr>
          <p:spPr>
            <a:xfrm rot="20700000">
              <a:off x="1389477" y="5077709"/>
              <a:ext cx="986769" cy="280325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정보에 의한 검증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73BE891-3714-449F-BD24-EB431F38A878}"/>
              </a:ext>
            </a:extLst>
          </p:cNvPr>
          <p:cNvGrpSpPr/>
          <p:nvPr/>
        </p:nvGrpSpPr>
        <p:grpSpPr>
          <a:xfrm>
            <a:off x="1468439" y="2701747"/>
            <a:ext cx="2870316" cy="1270456"/>
            <a:chOff x="2725368" y="4495442"/>
            <a:chExt cx="1710089" cy="895298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199241A9-379C-4207-9A2A-7D058B5C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368" y="4495442"/>
              <a:ext cx="1710089" cy="89529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C0F81843-A29C-4B20-AA21-3A638AD3B5FC}"/>
                </a:ext>
              </a:extLst>
            </p:cNvPr>
            <p:cNvSpPr/>
            <p:nvPr/>
          </p:nvSpPr>
          <p:spPr>
            <a:xfrm rot="20700000">
              <a:off x="3038293" y="4631003"/>
              <a:ext cx="1155500" cy="195640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검증 쿼리를 통한 카운트 비교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09EC767-B1FE-4020-AF54-2D7B15750BC5}"/>
              </a:ext>
            </a:extLst>
          </p:cNvPr>
          <p:cNvGrpSpPr/>
          <p:nvPr/>
        </p:nvGrpSpPr>
        <p:grpSpPr>
          <a:xfrm>
            <a:off x="5822336" y="2705678"/>
            <a:ext cx="2732615" cy="1266525"/>
            <a:chOff x="4901334" y="4487157"/>
            <a:chExt cx="1710089" cy="888577"/>
          </a:xfrm>
        </p:grpSpPr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xmlns="" id="{C1781039-6E70-46F8-8E60-18B0AD9CC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34" y="4487157"/>
              <a:ext cx="1710089" cy="888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2DD2AC3D-A5BC-48A5-80D9-89E518431FF2}"/>
                </a:ext>
              </a:extLst>
            </p:cNvPr>
            <p:cNvSpPr/>
            <p:nvPr/>
          </p:nvSpPr>
          <p:spPr>
            <a:xfrm rot="20700000">
              <a:off x="5259421" y="4771972"/>
              <a:ext cx="816473" cy="185822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업무별 </a:t>
              </a:r>
              <a:r>
                <a:rPr lang="ko-KR" altLang="en-US" sz="1200" b="1" kern="10" dirty="0" err="1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중복키</a:t>
              </a: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검사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3F827A3-38F1-4B32-88BF-7F8F392814F1}"/>
              </a:ext>
            </a:extLst>
          </p:cNvPr>
          <p:cNvGrpSpPr/>
          <p:nvPr/>
        </p:nvGrpSpPr>
        <p:grpSpPr>
          <a:xfrm>
            <a:off x="3871344" y="1289997"/>
            <a:ext cx="2569385" cy="1303950"/>
            <a:chOff x="1147660" y="6390927"/>
            <a:chExt cx="1710089" cy="856846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3B1F95BE-779E-4407-9127-560310249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660" y="6390927"/>
              <a:ext cx="1710089" cy="856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BE485F93-FAE0-43E4-9302-876F36F23CB9}"/>
                </a:ext>
              </a:extLst>
            </p:cNvPr>
            <p:cNvSpPr/>
            <p:nvPr/>
          </p:nvSpPr>
          <p:spPr>
            <a:xfrm rot="20700000">
              <a:off x="1607839" y="6717766"/>
              <a:ext cx="775521" cy="174044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필드 데이터 검증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86EF0309-13A2-4406-9B03-54757394AFFE}"/>
              </a:ext>
            </a:extLst>
          </p:cNvPr>
          <p:cNvGrpSpPr/>
          <p:nvPr/>
        </p:nvGrpSpPr>
        <p:grpSpPr>
          <a:xfrm>
            <a:off x="6660561" y="1308817"/>
            <a:ext cx="2651727" cy="1259446"/>
            <a:chOff x="4720430" y="6205224"/>
            <a:chExt cx="1710089" cy="948134"/>
          </a:xfrm>
        </p:grpSpPr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7B5E44D7-21EE-446F-966F-68B5B5D54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430" y="6205224"/>
              <a:ext cx="1710089" cy="948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B4645DF-E11F-4DA9-8F93-974F4F9C85E3}"/>
                </a:ext>
              </a:extLst>
            </p:cNvPr>
            <p:cNvSpPr/>
            <p:nvPr/>
          </p:nvSpPr>
          <p:spPr>
            <a:xfrm rot="20700000">
              <a:off x="5279008" y="6559740"/>
              <a:ext cx="546753" cy="199391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샘플링 조회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79" name="Picture 1083" descr="j0255117">
            <a:extLst>
              <a:ext uri="{FF2B5EF4-FFF2-40B4-BE49-F238E27FC236}">
                <a16:creationId xmlns:a16="http://schemas.microsoft.com/office/drawing/2014/main" xmlns="" id="{210EA92E-3058-42CE-B1A0-F40812933E6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1119733" y="1857294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83" descr="j0255117">
            <a:extLst>
              <a:ext uri="{FF2B5EF4-FFF2-40B4-BE49-F238E27FC236}">
                <a16:creationId xmlns:a16="http://schemas.microsoft.com/office/drawing/2014/main" xmlns="" id="{6C5448A3-194A-4B17-B6C8-87FCB5C8E8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4166746" y="1821879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83" descr="j0255117">
            <a:extLst>
              <a:ext uri="{FF2B5EF4-FFF2-40B4-BE49-F238E27FC236}">
                <a16:creationId xmlns:a16="http://schemas.microsoft.com/office/drawing/2014/main" xmlns="" id="{6E10651F-BFDC-4A6F-B2FF-7F247CA599F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7140700" y="1776786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083" descr="j0255117">
            <a:extLst>
              <a:ext uri="{FF2B5EF4-FFF2-40B4-BE49-F238E27FC236}">
                <a16:creationId xmlns:a16="http://schemas.microsoft.com/office/drawing/2014/main" xmlns="" id="{EB0BE931-CB06-4101-9478-CEF221C2B6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1587364" y="3088539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083" descr="j0255117">
            <a:extLst>
              <a:ext uri="{FF2B5EF4-FFF2-40B4-BE49-F238E27FC236}">
                <a16:creationId xmlns:a16="http://schemas.microsoft.com/office/drawing/2014/main" xmlns="" id="{CE91AB64-7DCB-427C-8B56-8AAF33DB5AD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5975889" y="3217204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4F445CC-0F4E-F4F1-D378-EAE606ACE2E8}"/>
              </a:ext>
            </a:extLst>
          </p:cNvPr>
          <p:cNvSpPr txBox="1"/>
          <p:nvPr/>
        </p:nvSpPr>
        <p:spPr>
          <a:xfrm>
            <a:off x="751808" y="4560031"/>
            <a:ext cx="8696991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47893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4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fontAlgn="base" latinLnBrk="1" hangingPunct="1">
              <a:spcBef>
                <a:spcPct val="0"/>
              </a:spcBef>
              <a:spcAft>
                <a:spcPts val="600"/>
              </a:spcAft>
              <a:defRPr sz="1200" kern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AS-IS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이행대상 데이터 추출 후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DB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적재 데이터 검증 쿼리를 이용한 단계별 건수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필드 별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전환 패턴 별 샘플링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샘플링 검증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업무별로 검색할 키 값을 무작위로 선별하여 이미지 샘플링 조회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업무적 데이터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현업담당자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AS-IS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비교 및 데이터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7303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9525" cap="flat">
          <a:solidFill>
            <a:schemeClr val="bg1">
              <a:lumMod val="50000"/>
            </a:schemeClr>
          </a:solidFill>
          <a:prstDash val="solid"/>
          <a:miter lim="400000"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A47E6-4E43-4076-B573-EFD723D5597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19618</TotalTime>
  <Words>553</Words>
  <Application>Microsoft Office PowerPoint</Application>
  <PresentationFormat>A4 용지(210x297mm)</PresentationFormat>
  <Paragraphs>209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8" baseType="lpstr">
      <vt:lpstr>Avenir Next Regular</vt:lpstr>
      <vt:lpstr>AvenirNext-DemiBold</vt:lpstr>
      <vt:lpstr>Campton Bold</vt:lpstr>
      <vt:lpstr>Campton Light</vt:lpstr>
      <vt:lpstr>Campton Medium</vt:lpstr>
      <vt:lpstr>Helvetica Neue</vt:lpstr>
      <vt:lpstr>Lato Medium</vt:lpstr>
      <vt:lpstr>Monotype Sorts</vt:lpstr>
      <vt:lpstr>NanumSquare</vt:lpstr>
      <vt:lpstr>RixMGo EB</vt:lpstr>
      <vt:lpstr>굴림</vt:lpstr>
      <vt:lpstr>나눔고딕</vt:lpstr>
      <vt:lpstr>나눔스퀘어</vt:lpstr>
      <vt:lpstr>나눔스퀘어 Bold</vt:lpstr>
      <vt:lpstr>나눔스퀘어_ac Bold</vt:lpstr>
      <vt:lpstr>나눔스퀘어_ac Light</vt:lpstr>
      <vt:lpstr>맑은 고딕</vt:lpstr>
      <vt:lpstr>Arial</vt:lpstr>
      <vt:lpstr>Times New Roman</vt:lpstr>
      <vt:lpstr>Wingdings</vt:lpstr>
      <vt:lpstr>Wingdings 2</vt:lpstr>
      <vt:lpstr>27_Showcase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Windows 사용자</cp:lastModifiedBy>
  <cp:revision>304</cp:revision>
  <cp:lastPrinted>2021-06-22T09:15:58Z</cp:lastPrinted>
  <dcterms:modified xsi:type="dcterms:W3CDTF">2023-04-28T06:57:42Z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