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87" r:id="rId5"/>
    <p:sldMasterId id="2147483681" r:id="rId6"/>
    <p:sldMasterId id="2147483685" r:id="rId7"/>
    <p:sldMasterId id="2147483683" r:id="rId8"/>
    <p:sldMasterId id="2147483679" r:id="rId9"/>
    <p:sldMasterId id="2147483689" r:id="rId10"/>
    <p:sldMasterId id="2147483677" r:id="rId11"/>
  </p:sldMasterIdLst>
  <p:notesMasterIdLst>
    <p:notesMasterId r:id="rId25"/>
  </p:notesMasterIdLst>
  <p:handoutMasterIdLst>
    <p:handoutMasterId r:id="rId26"/>
  </p:handoutMasterIdLst>
  <p:sldIdLst>
    <p:sldId id="4756" r:id="rId12"/>
    <p:sldId id="4783" r:id="rId13"/>
    <p:sldId id="4798" r:id="rId14"/>
    <p:sldId id="4799" r:id="rId15"/>
    <p:sldId id="4800" r:id="rId16"/>
    <p:sldId id="4802" r:id="rId17"/>
    <p:sldId id="4801" r:id="rId18"/>
    <p:sldId id="4803" r:id="rId19"/>
    <p:sldId id="4804" r:id="rId20"/>
    <p:sldId id="4805" r:id="rId21"/>
    <p:sldId id="4806" r:id="rId22"/>
    <p:sldId id="4789" r:id="rId23"/>
    <p:sldId id="4757" r:id="rId24"/>
  </p:sldIdLst>
  <p:sldSz cx="9906000" cy="6858000" type="A4"/>
  <p:notesSz cx="6735763" cy="9866313"/>
  <p:defaultTextStyle>
    <a:defPPr marL="0" marR="0" indent="0" algn="l" defTabSz="47893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43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1pPr>
    <a:lvl2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2pPr>
    <a:lvl3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3pPr>
    <a:lvl4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4pPr>
    <a:lvl5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5pPr>
    <a:lvl6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6pPr>
    <a:lvl7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7pPr>
    <a:lvl8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8pPr>
    <a:lvl9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B8"/>
    <a:srgbClr val="838485"/>
    <a:srgbClr val="F3F8FC"/>
    <a:srgbClr val="2E75B6"/>
    <a:srgbClr val="354976"/>
    <a:srgbClr val="C6C6C6"/>
    <a:srgbClr val="FF6161"/>
    <a:srgbClr val="595959"/>
    <a:srgbClr val="FF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8" autoAdjust="0"/>
  </p:normalViewPr>
  <p:slideViewPr>
    <p:cSldViewPr snapToGrid="0" snapToObjects="1">
      <p:cViewPr varScale="1">
        <p:scale>
          <a:sx n="118" d="100"/>
          <a:sy n="118" d="100"/>
        </p:scale>
        <p:origin x="110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03FE16E-DBE1-4E7A-8264-E19BC2B85B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6812AF8-00AD-4C64-8318-870856D56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463C-2C34-4FF0-AFAB-DF21D2651E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9D3A08B-7339-4A61-AEEB-86EE968A41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5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898102" y="4686499"/>
            <a:ext cx="4939560" cy="44398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3228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1pPr>
    <a:lvl2pPr indent="119733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2pPr>
    <a:lvl3pPr indent="239465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3pPr>
    <a:lvl4pPr indent="359198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4pPr>
    <a:lvl5pPr indent="478931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5pPr>
    <a:lvl6pPr indent="598664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6pPr>
    <a:lvl7pPr indent="718397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7pPr>
    <a:lvl8pPr indent="838130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8pPr>
    <a:lvl9pPr indent="957862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6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7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52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6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78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48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9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07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38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BAB4E1E-3533-407C-B018-6F0B8970D39C}"/>
              </a:ext>
            </a:extLst>
          </p:cNvPr>
          <p:cNvSpPr/>
          <p:nvPr userDrawn="1"/>
        </p:nvSpPr>
        <p:spPr>
          <a:xfrm>
            <a:off x="-16564" y="585623"/>
            <a:ext cx="9922564" cy="36000"/>
          </a:xfrm>
          <a:prstGeom prst="rect">
            <a:avLst/>
          </a:prstGeom>
          <a:solidFill>
            <a:srgbClr val="E2313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0B7BA15-258D-425E-B7BA-3443E6E10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0623" y="278957"/>
            <a:ext cx="1135063" cy="228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6E39864-E33E-49FC-83F0-2202964B7BD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808905" y="6674861"/>
            <a:ext cx="2097095" cy="145429"/>
          </a:xfrm>
          <a:prstGeom prst="rect">
            <a:avLst/>
          </a:prstGeom>
        </p:spPr>
        <p:txBody>
          <a:bodyPr anchor="ctr"/>
          <a:lstStyle>
            <a:lvl1pPr algn="r">
              <a:defRPr sz="900" b="0">
                <a:solidFill>
                  <a:schemeClr val="bg1"/>
                </a:solidFill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6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315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5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1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4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06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3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13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1DCF615-6CC7-4ACC-9FD5-285F28D798F3}"/>
              </a:ext>
            </a:extLst>
          </p:cNvPr>
          <p:cNvSpPr/>
          <p:nvPr userDrawn="1"/>
        </p:nvSpPr>
        <p:spPr>
          <a:xfrm>
            <a:off x="0" y="0"/>
            <a:ext cx="9906000" cy="576000"/>
          </a:xfrm>
          <a:prstGeom prst="rect">
            <a:avLst/>
          </a:prstGeom>
          <a:gradFill flip="none" rotWithShape="1">
            <a:gsLst>
              <a:gs pos="20000">
                <a:srgbClr val="444651"/>
              </a:gs>
              <a:gs pos="100000">
                <a:srgbClr val="15182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="" xmlns:a16="http://schemas.microsoft.com/office/drawing/2014/main" id="{7C9FA170-051D-4915-87AC-F3D2D632B29C}"/>
              </a:ext>
            </a:extLst>
          </p:cNvPr>
          <p:cNvSpPr/>
          <p:nvPr userDrawn="1"/>
        </p:nvSpPr>
        <p:spPr>
          <a:xfrm>
            <a:off x="1865363" y="194733"/>
            <a:ext cx="251304" cy="381267"/>
          </a:xfrm>
          <a:prstGeom prst="parallelogram">
            <a:avLst>
              <a:gd name="adj" fmla="val 51947"/>
            </a:avLst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41E0DF2-6A44-43DD-A2F9-D18A9F1240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" y="133181"/>
            <a:ext cx="1497739" cy="302205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="" xmlns:a16="http://schemas.microsoft.com/office/drawing/2014/main" id="{C7701764-81B3-4E7D-B997-73D854BE7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4572" y="232030"/>
            <a:ext cx="4859338" cy="3066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239187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솔루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D4A09AA4-D6D1-4B1E-AE62-1116C55F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19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국문">
    <p:bg>
      <p:bgPr>
        <a:solidFill>
          <a:srgbClr val="15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FIDENTIAL"/>
          <p:cNvSpPr txBox="1"/>
          <p:nvPr userDrawn="1"/>
        </p:nvSpPr>
        <p:spPr>
          <a:xfrm>
            <a:off x="8905041" y="324865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sp>
        <p:nvSpPr>
          <p:cNvPr id="5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E2763D0-6B10-9942-9C91-A182D9DD5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" y="45734"/>
            <a:ext cx="1507331" cy="6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7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TITLE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88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8905041" y="326958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sz="105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8662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0BD224D-2DC7-420E-1E04-F7A5A0563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39" y="0"/>
            <a:ext cx="457697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C06E825-497A-76C4-0F6D-C162B982B1C0}"/>
              </a:ext>
            </a:extLst>
          </p:cNvPr>
          <p:cNvSpPr/>
          <p:nvPr userDrawn="1"/>
        </p:nvSpPr>
        <p:spPr>
          <a:xfrm>
            <a:off x="2" y="0"/>
            <a:ext cx="6921362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9562E9-8191-1316-1E34-12702FD64984}"/>
              </a:ext>
            </a:extLst>
          </p:cNvPr>
          <p:cNvSpPr txBox="1"/>
          <p:nvPr userDrawn="1"/>
        </p:nvSpPr>
        <p:spPr>
          <a:xfrm>
            <a:off x="331425" y="6327094"/>
            <a:ext cx="259558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</a:t>
            </a:r>
            <a:r>
              <a:rPr lang="en-US" altLang="ko-KR" sz="788" b="1" dirty="0" smtClean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2023 </a:t>
            </a:r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INZENT Co., Ltd. All rights reserved.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4B385A1-DE65-CDD2-0DDF-3831F07F57E4}"/>
              </a:ext>
            </a:extLst>
          </p:cNvPr>
          <p:cNvCxnSpPr/>
          <p:nvPr userDrawn="1"/>
        </p:nvCxnSpPr>
        <p:spPr>
          <a:xfrm>
            <a:off x="16703" y="2927909"/>
            <a:ext cx="7527991" cy="534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5593199-9CC1-C93C-2C7E-95B63E59F2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7" y="150368"/>
            <a:ext cx="1115813" cy="19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1FB6D15-B921-2DCF-09E0-AE0CF93F7C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3" y="3429000"/>
            <a:ext cx="380785" cy="2905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3BEEE8-E2FA-1927-8026-E1238D889FEE}"/>
              </a:ext>
            </a:extLst>
          </p:cNvPr>
          <p:cNvSpPr/>
          <p:nvPr userDrawn="1"/>
        </p:nvSpPr>
        <p:spPr>
          <a:xfrm>
            <a:off x="6921364" y="3174"/>
            <a:ext cx="2984634" cy="6858000"/>
          </a:xfrm>
          <a:prstGeom prst="rect">
            <a:avLst/>
          </a:prstGeom>
          <a:solidFill>
            <a:srgbClr val="22222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34300E-5D57-1EC9-EF70-CFDA88EE08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01" y="139898"/>
            <a:ext cx="1487839" cy="2073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E1C1D13B-7F6E-D663-D161-B34B640A160C}"/>
              </a:ext>
            </a:extLst>
          </p:cNvPr>
          <p:cNvGrpSpPr/>
          <p:nvPr userDrawn="1"/>
        </p:nvGrpSpPr>
        <p:grpSpPr>
          <a:xfrm>
            <a:off x="7841761" y="2242819"/>
            <a:ext cx="2064236" cy="1372294"/>
            <a:chOff x="9703602" y="2083357"/>
            <a:chExt cx="2543965" cy="1691217"/>
          </a:xfrm>
          <a:solidFill>
            <a:srgbClr val="C00000"/>
          </a:solidFill>
        </p:grpSpPr>
        <p:sp>
          <p:nvSpPr>
            <p:cNvPr id="11" name="양쪽 모서리가 둥근 사각형 23">
              <a:extLst>
                <a:ext uri="{FF2B5EF4-FFF2-40B4-BE49-F238E27FC236}">
                  <a16:creationId xmlns="" xmlns:a16="http://schemas.microsoft.com/office/drawing/2014/main" id="{33A74797-34E7-800E-BCAF-AA173E69D341}"/>
                </a:ext>
              </a:extLst>
            </p:cNvPr>
            <p:cNvSpPr/>
            <p:nvPr userDrawn="1"/>
          </p:nvSpPr>
          <p:spPr>
            <a:xfrm rot="16200000">
              <a:off x="10533710" y="2060717"/>
              <a:ext cx="1691217" cy="1736497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="" xmlns:a16="http://schemas.microsoft.com/office/drawing/2014/main" id="{F73959BD-A3C3-DD19-0B80-336DD3697462}"/>
                </a:ext>
              </a:extLst>
            </p:cNvPr>
            <p:cNvSpPr/>
            <p:nvPr userDrawn="1"/>
          </p:nvSpPr>
          <p:spPr>
            <a:xfrm rot="10800000">
              <a:off x="9703602" y="2083357"/>
              <a:ext cx="1765120" cy="168910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279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6" r:id="rId4"/>
    <p:sldLayoutId id="2147483674" r:id="rId5"/>
    <p:sldLayoutId id="2147483668" r:id="rId6"/>
    <p:sldLayoutId id="2147483669" r:id="rId7"/>
    <p:sldLayoutId id="2147483666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1pPr>
      <a:lvl2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2pPr>
      <a:lvl3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3pPr>
      <a:lvl4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4pPr>
      <a:lvl5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5pPr>
      <a:lvl6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6pPr>
      <a:lvl7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7pPr>
      <a:lvl8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8pPr>
      <a:lvl9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9pPr>
    </p:bodyStyle>
    <p:otherStyle>
      <a:lvl1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-22428" y="2745291"/>
            <a:ext cx="9928430" cy="21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0">
            <a:extLst>
              <a:ext uri="{FF2B5EF4-FFF2-40B4-BE49-F238E27FC236}">
                <a16:creationId xmlns="" xmlns:a16="http://schemas.microsoft.com/office/drawing/2014/main" id="{309C1C5C-97BF-E046-A30C-FE728467A5A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9100" y="2738978"/>
            <a:ext cx="1636767" cy="0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54CE93-F8F9-DE4B-B92E-FF3C9B85A604}"/>
              </a:ext>
            </a:extLst>
          </p:cNvPr>
          <p:cNvSpPr txBox="1"/>
          <p:nvPr userDrawn="1"/>
        </p:nvSpPr>
        <p:spPr>
          <a:xfrm>
            <a:off x="654189" y="2029604"/>
            <a:ext cx="750511" cy="4019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kumimoji="1" lang="en-US" altLang="x-none" sz="2700" b="1" spc="-225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0306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-22428" y="2745291"/>
            <a:ext cx="9928430" cy="21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0">
            <a:extLst>
              <a:ext uri="{FF2B5EF4-FFF2-40B4-BE49-F238E27FC236}">
                <a16:creationId xmlns="" xmlns:a16="http://schemas.microsoft.com/office/drawing/2014/main" id="{309C1C5C-97BF-E046-A30C-FE728467A5A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9100" y="2738978"/>
            <a:ext cx="1636767" cy="0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54CE93-F8F9-DE4B-B92E-FF3C9B85A604}"/>
              </a:ext>
            </a:extLst>
          </p:cNvPr>
          <p:cNvSpPr txBox="1"/>
          <p:nvPr userDrawn="1"/>
        </p:nvSpPr>
        <p:spPr>
          <a:xfrm>
            <a:off x="654189" y="2029604"/>
            <a:ext cx="750511" cy="4019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kumimoji="1" lang="en-US" altLang="x-none" sz="2700" b="1" spc="-225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061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93EA86B-4106-4C4D-955E-C3B5385B4370}"/>
              </a:ext>
            </a:extLst>
          </p:cNvPr>
          <p:cNvSpPr/>
          <p:nvPr userDrawn="1"/>
        </p:nvSpPr>
        <p:spPr>
          <a:xfrm>
            <a:off x="3120390" y="-1"/>
            <a:ext cx="6785610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="" xmlns:a16="http://schemas.microsoft.com/office/drawing/2014/main" id="{B73AC174-0BFA-A947-892F-46035A9DEB70}"/>
              </a:ext>
            </a:extLst>
          </p:cNvPr>
          <p:cNvSpPr/>
          <p:nvPr userDrawn="1"/>
        </p:nvSpPr>
        <p:spPr>
          <a:xfrm rot="5400000">
            <a:off x="-1720214" y="1720219"/>
            <a:ext cx="6858000" cy="3417569"/>
          </a:xfrm>
          <a:prstGeom prst="roundRect">
            <a:avLst>
              <a:gd name="adj" fmla="val 62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49288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81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49288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401625E2-1B89-C741-977A-F7B33A89B863}"/>
              </a:ext>
            </a:extLst>
          </p:cNvPr>
          <p:cNvSpPr/>
          <p:nvPr userDrawn="1"/>
        </p:nvSpPr>
        <p:spPr>
          <a:xfrm>
            <a:off x="0" y="2942742"/>
            <a:ext cx="9906000" cy="276755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80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12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18" y="223004"/>
            <a:ext cx="1819657" cy="234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87E1B4A-79FF-8992-2179-3505511E1E07}"/>
              </a:ext>
            </a:extLst>
          </p:cNvPr>
          <p:cNvSpPr txBox="1"/>
          <p:nvPr userDrawn="1"/>
        </p:nvSpPr>
        <p:spPr>
          <a:xfrm>
            <a:off x="2011141" y="2921169"/>
            <a:ext cx="5883719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pton Book"/>
                <a:ea typeface="나눔스퀘어_ac ExtraBold" panose="020B0600000101010101" pitchFamily="50" charset="-127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59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9044" y="6327095"/>
            <a:ext cx="259558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</a:t>
            </a:r>
            <a:r>
              <a:rPr lang="en-US" altLang="ko-KR" sz="788" b="1" dirty="0" smtClean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2023 </a:t>
            </a:r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INZENT Co., Ltd.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42676" y="965861"/>
            <a:ext cx="39250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685749" rtl="0" eaLnBrk="1" latinLnBrk="1" hangingPunct="1"/>
            <a:r>
              <a:rPr lang="en-US" altLang="ko-KR" sz="2700" b="1" kern="1200" spc="-113" dirty="0">
                <a:solidFill>
                  <a:schemeClr val="bg1"/>
                </a:solidFill>
                <a:latin typeface="Campton Book" panose="020B0004020102020203" pitchFamily="34" charset="0"/>
                <a:ea typeface="나눔스퀘어 ExtraBold" panose="020B0600000101010101" pitchFamily="50" charset="-127"/>
                <a:cs typeface="+mn-cs"/>
              </a:rPr>
              <a:t>Contact Us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29197" y="2126192"/>
            <a:ext cx="22013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37648" y="2319092"/>
            <a:ext cx="4521994" cy="421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인젠트</a:t>
            </a:r>
            <a:endParaRPr lang="en-US" altLang="ko-KR" sz="105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영등포구 </a:t>
            </a:r>
            <a:r>
              <a:rPr lang="ko-KR" altLang="en-US" sz="105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국제금융로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36, 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유화증권빌딩 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9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050" b="0" baseline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www.inzent.com</a:t>
            </a:r>
          </a:p>
          <a:p>
            <a:pPr algn="l"/>
            <a:endParaRPr lang="en-US" altLang="ko-KR" sz="2100" b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567768" y="2878667"/>
            <a:ext cx="5854171" cy="3062816"/>
            <a:chOff x="4572000" y="2878667"/>
            <a:chExt cx="5403850" cy="3062816"/>
          </a:xfrm>
        </p:grpSpPr>
        <p:sp>
          <p:nvSpPr>
            <p:cNvPr id="12" name="타원 11"/>
            <p:cNvSpPr/>
            <p:nvPr userDrawn="1"/>
          </p:nvSpPr>
          <p:spPr>
            <a:xfrm>
              <a:off x="4572000" y="2878667"/>
              <a:ext cx="3062816" cy="3062816"/>
            </a:xfrm>
            <a:prstGeom prst="ellipse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95"/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6913034" y="2878667"/>
              <a:ext cx="3062816" cy="3062816"/>
            </a:xfrm>
            <a:prstGeom prst="ellipse">
              <a:avLst/>
            </a:prstGeom>
            <a:noFill/>
            <a:ln cap="rnd">
              <a:solidFill>
                <a:srgbClr val="FFFFFF">
                  <a:alpha val="50000"/>
                </a:srgbClr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95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18" y="223004"/>
            <a:ext cx="1819657" cy="2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3CDE3F-7D11-5B99-CA86-EC20D8E87DD4}"/>
              </a:ext>
            </a:extLst>
          </p:cNvPr>
          <p:cNvSpPr txBox="1"/>
          <p:nvPr/>
        </p:nvSpPr>
        <p:spPr>
          <a:xfrm>
            <a:off x="600074" y="1985962"/>
            <a:ext cx="450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2700" spc="-113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토이프로젝트</a:t>
            </a:r>
            <a:endParaRPr lang="en-US" altLang="ko-KR" sz="270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270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사용자매뉴얼</a:t>
            </a:r>
            <a:endParaRPr lang="ko-KR" altLang="en-US" sz="270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7A6451-EBFB-328C-AE18-CB732E9A07EB}"/>
              </a:ext>
            </a:extLst>
          </p:cNvPr>
          <p:cNvSpPr txBox="1"/>
          <p:nvPr/>
        </p:nvSpPr>
        <p:spPr>
          <a:xfrm>
            <a:off x="600077" y="3900487"/>
            <a:ext cx="2943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ECM </a:t>
            </a:r>
            <a:r>
              <a:rPr lang="ko-KR" altLang="en-US" sz="1350" spc="-113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사업팀</a:t>
            </a:r>
            <a:r>
              <a:rPr lang="ko-KR" altLang="en-US" sz="135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장재욱 매니저 </a:t>
            </a:r>
            <a:endParaRPr lang="ko-KR" altLang="en-US" sz="135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3677E3A-45E4-62A2-E213-254A85DA462B}"/>
              </a:ext>
            </a:extLst>
          </p:cNvPr>
          <p:cNvSpPr txBox="1"/>
          <p:nvPr/>
        </p:nvSpPr>
        <p:spPr>
          <a:xfrm>
            <a:off x="8119068" y="2447627"/>
            <a:ext cx="159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 </a:t>
            </a:r>
            <a:r>
              <a:rPr lang="en-US" altLang="ko-KR" sz="1400" b="0" spc="-113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Inzent</a:t>
            </a:r>
            <a:endParaRPr lang="en-US" altLang="ko-KR" sz="14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1400" b="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ECM Business Team</a:t>
            </a:r>
            <a:endParaRPr lang="ko-KR" altLang="en-US" sz="14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D53A6C-7E0A-F2EC-58B0-D9249BE502EC}"/>
              </a:ext>
            </a:extLst>
          </p:cNvPr>
          <p:cNvSpPr txBox="1"/>
          <p:nvPr/>
        </p:nvSpPr>
        <p:spPr>
          <a:xfrm>
            <a:off x="8498683" y="3214866"/>
            <a:ext cx="12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2023.06</a:t>
            </a:r>
            <a:endParaRPr lang="ko-KR" altLang="en-US" sz="10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922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26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086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458487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사용자 설정 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사용자 설정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사용자 설정을 누르면 해당 페이지로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조회는 한 페이지에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씩으로 고정 설정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처리를 한 버튼들이다</a:t>
            </a:r>
            <a:r>
              <a:rPr kumimoji="0"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&lt;&lt;, &gt;&gt; : </a:t>
            </a:r>
            <a:r>
              <a:rPr kumimoji="0" lang="ko-KR" altLang="en-US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</a:t>
            </a:r>
            <a:r>
              <a:rPr kumimoji="0" lang="en-US" altLang="ko-KR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마지막으로 이동하기 위한 버튼</a:t>
            </a:r>
            <a:endParaRPr kumimoji="0" lang="en-US" altLang="ko-KR" sz="9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&lt;, &gt; : 5</a:t>
            </a:r>
            <a:r>
              <a:rPr kumimoji="0" lang="ko-KR" altLang="en-US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씩 넘기는 버튼</a:t>
            </a:r>
            <a:endParaRPr kumimoji="0" lang="en-US" altLang="ko-KR" sz="9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err="1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9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버튼은 조회 수에 따라 </a:t>
            </a:r>
            <a:r>
              <a:rPr kumimoji="0" lang="ko-KR" altLang="en-US" sz="900" b="0" dirty="0" smtClean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변한다</a:t>
            </a:r>
            <a:endParaRPr kumimoji="0" lang="en-US" altLang="ko-KR" sz="900" b="0" dirty="0" smtClean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삭제 버튼을 누르면 삭제할 것인지 확인하는 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confirm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창이 뜨며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확인을 누르면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EMPLOYEE_TB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내에서 해당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333001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사용자는 삭제 버튼이 비활성화 되어 삭제 할 수 없게 만들어 놓음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사용자 등록 버튼을 누르면 사용자 등록을 위한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창이 열린다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등록 페이지는 다음 페이지에서 다를 예정</a:t>
            </a:r>
            <a:endParaRPr kumimoji="0" lang="en-US" altLang="ko-KR" sz="800" b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2" y="1443787"/>
            <a:ext cx="6480000" cy="49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26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086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2555081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사용자 설정 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화면 </a:t>
              </a:r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– 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사용자 등록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사용자 등록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 화면의 사용자 등록 버튼을 누르면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창이 열린다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②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사번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미입력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후 등록 시 에러가 나고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핸드폰 번호와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이메일은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선택사항이다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사번과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이름은 필수 입력사항</a:t>
            </a:r>
            <a:endParaRPr kumimoji="0" lang="en-US" altLang="ko-KR" sz="8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등록 버튼을 누르면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창이 닫히면서 사용자 설정 화면이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reload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되면서 새로 등록 한 사용자를 확인 할 수 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13" y="1828616"/>
            <a:ext cx="4762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3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4F49D249-AFCB-9A14-4A73-CF3555FDEAC5}"/>
              </a:ext>
            </a:extLst>
          </p:cNvPr>
          <p:cNvGrpSpPr/>
          <p:nvPr/>
        </p:nvGrpSpPr>
        <p:grpSpPr>
          <a:xfrm>
            <a:off x="2633273" y="3538543"/>
            <a:ext cx="1372573" cy="1560292"/>
            <a:chOff x="2888009" y="3538544"/>
            <a:chExt cx="1372573" cy="1560292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80AF780-50FD-05E0-EDE1-670201A8E9AA}"/>
                </a:ext>
              </a:extLst>
            </p:cNvPr>
            <p:cNvSpPr txBox="1"/>
            <p:nvPr/>
          </p:nvSpPr>
          <p:spPr>
            <a:xfrm>
              <a:off x="2892772" y="3538544"/>
              <a:ext cx="307648" cy="4360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bg1"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kumimoji="1" lang="en-US" altLang="ko-KR" sz="1100" spc="-38" dirty="0">
                <a:solidFill>
                  <a:schemeClr val="bg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lang="ko-KR" altLang="en-US" sz="1400" b="1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</a:t>
              </a:r>
              <a:endParaRPr lang="en-US" altLang="x-none" sz="1400" b="1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B3D34B4-AC17-EBF8-1FA8-325EB8793114}"/>
                </a:ext>
              </a:extLst>
            </p:cNvPr>
            <p:cNvSpPr txBox="1"/>
            <p:nvPr/>
          </p:nvSpPr>
          <p:spPr>
            <a:xfrm>
              <a:off x="2892772" y="4149858"/>
              <a:ext cx="1367810" cy="94897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|  </a:t>
              </a:r>
              <a:r>
                <a:rPr lang="ko-KR" altLang="en-US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공통</a:t>
              </a: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 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|  </a:t>
              </a:r>
              <a:r>
                <a:rPr lang="ko-KR" altLang="en-US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수신</a:t>
              </a: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r>
                <a:rPr lang="en-US" altLang="ko-KR" sz="105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 |  </a:t>
              </a:r>
              <a:r>
                <a:rPr lang="ko-KR" altLang="en-US" sz="105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여신</a:t>
              </a:r>
              <a:endParaRPr lang="en-US" altLang="ko-KR" sz="1050" spc="0" dirty="0" smtClean="0">
                <a:ln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Dotum_Pro Light" pitchFamily="2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   |   </a:t>
              </a:r>
              <a:r>
                <a:rPr kumimoji="1" lang="ko-KR" altLang="en-US" sz="11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 상세 페이지</a:t>
              </a:r>
              <a:endParaRPr kumimoji="1" lang="en-US" altLang="ko-KR" sz="110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AE8E804B-4669-9938-AE2E-94A90297A2D0}"/>
                </a:ext>
              </a:extLst>
            </p:cNvPr>
            <p:cNvCxnSpPr/>
            <p:nvPr/>
          </p:nvCxnSpPr>
          <p:spPr>
            <a:xfrm>
              <a:off x="2888009" y="4034328"/>
              <a:ext cx="348367" cy="0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17A78C8-619C-098D-10A3-2E819959CD15}"/>
              </a:ext>
            </a:extLst>
          </p:cNvPr>
          <p:cNvGrpSpPr/>
          <p:nvPr/>
        </p:nvGrpSpPr>
        <p:grpSpPr>
          <a:xfrm>
            <a:off x="807076" y="3538543"/>
            <a:ext cx="551259" cy="1147358"/>
            <a:chOff x="5212815" y="3538544"/>
            <a:chExt cx="551259" cy="114735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3538E84-842E-3873-3316-21BAA27CA333}"/>
                </a:ext>
              </a:extLst>
            </p:cNvPr>
            <p:cNvSpPr txBox="1"/>
            <p:nvPr/>
          </p:nvSpPr>
          <p:spPr>
            <a:xfrm>
              <a:off x="5217578" y="3538544"/>
              <a:ext cx="307648" cy="4360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bg1"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endParaRPr kumimoji="1" lang="en-US" altLang="ko-KR" sz="1100" spc="-38" dirty="0">
                <a:solidFill>
                  <a:schemeClr val="bg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lang="ko-KR" altLang="en-US" sz="14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lang="en-US" altLang="x-none" sz="1400" b="1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3409D39-89CC-1F4A-14BF-1A8AC752C095}"/>
                </a:ext>
              </a:extLst>
            </p:cNvPr>
            <p:cNvSpPr txBox="1"/>
            <p:nvPr/>
          </p:nvSpPr>
          <p:spPr>
            <a:xfrm>
              <a:off x="5217578" y="4149858"/>
              <a:ext cx="546496" cy="5360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01</a:t>
              </a:r>
              <a:r>
                <a:rPr lang="en-US" altLang="ko-KR" sz="1000" b="1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</a:t>
              </a:r>
              <a:r>
                <a:rPr lang="en-US" altLang="ko-KR" sz="100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공통</a:t>
              </a:r>
              <a:endParaRPr kumimoji="1" lang="en-US" altLang="ko-KR" sz="10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02</a:t>
              </a:r>
              <a:r>
                <a:rPr lang="en-US" altLang="ko-KR" sz="1000" b="1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 </a:t>
              </a:r>
              <a:r>
                <a:rPr lang="en-US" altLang="ko-KR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수신</a:t>
              </a:r>
              <a:endParaRPr kumimoji="1" lang="en-US" altLang="ko-KR" sz="105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03</a:t>
              </a:r>
              <a:r>
                <a:rPr lang="en-US" altLang="ko-KR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 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여신</a:t>
              </a:r>
              <a:endParaRPr kumimoji="1" lang="en-US" altLang="ko-KR" sz="10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34A233F1-06F4-279D-111C-9A60F96D2AD9}"/>
                </a:ext>
              </a:extLst>
            </p:cNvPr>
            <p:cNvCxnSpPr/>
            <p:nvPr/>
          </p:nvCxnSpPr>
          <p:spPr>
            <a:xfrm>
              <a:off x="5212815" y="4034328"/>
              <a:ext cx="348367" cy="0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572979" y="3538543"/>
            <a:ext cx="1088884" cy="966001"/>
            <a:chOff x="3509420" y="3538544"/>
            <a:chExt cx="1088884" cy="966001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80AF780-50FD-05E0-EDE1-670201A8E9AA}"/>
                </a:ext>
              </a:extLst>
            </p:cNvPr>
            <p:cNvSpPr txBox="1"/>
            <p:nvPr/>
          </p:nvSpPr>
          <p:spPr>
            <a:xfrm>
              <a:off x="3514183" y="3538544"/>
              <a:ext cx="873252" cy="4360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bg1"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endParaRPr kumimoji="1" lang="en-US" altLang="ko-KR" sz="1100" spc="-38" dirty="0">
                <a:solidFill>
                  <a:schemeClr val="bg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lang="ko-KR" altLang="en-US" sz="14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설정</a:t>
              </a:r>
              <a:endParaRPr lang="en-US" altLang="x-none" sz="1400" b="1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AE8E804B-4669-9938-AE2E-94A90297A2D0}"/>
                </a:ext>
              </a:extLst>
            </p:cNvPr>
            <p:cNvCxnSpPr/>
            <p:nvPr/>
          </p:nvCxnSpPr>
          <p:spPr>
            <a:xfrm>
              <a:off x="3509420" y="4034328"/>
              <a:ext cx="348367" cy="0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3409D39-89CC-1F4A-14BF-1A8AC752C095}"/>
                </a:ext>
              </a:extLst>
            </p:cNvPr>
            <p:cNvSpPr txBox="1"/>
            <p:nvPr/>
          </p:nvSpPr>
          <p:spPr>
            <a:xfrm>
              <a:off x="3534038" y="4155732"/>
              <a:ext cx="1064266" cy="34881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01</a:t>
              </a:r>
              <a:r>
                <a:rPr lang="en-US" altLang="ko-KR" sz="1000" b="1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</a:t>
              </a:r>
              <a:r>
                <a:rPr lang="en-US" altLang="ko-KR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사용자 등록</a:t>
              </a:r>
              <a:endParaRPr lang="en-US" altLang="ko-KR" sz="1000" spc="0" dirty="0" smtClean="0">
                <a:ln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Dotum_Pro Light" pitchFamily="2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endParaRPr kumimoji="1" lang="en-US" altLang="ko-KR" sz="10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8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1500" spc="-113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39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등록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5"/>
            <a:ext cx="3383779" cy="276999"/>
            <a:chOff x="396254" y="3229473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3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공통 업무 등록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377935" y="1322128"/>
            <a:ext cx="1947555" cy="4738416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402381" y="1690994"/>
            <a:ext cx="1892229" cy="436955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등록 화면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업무 등록의 공통업무 등록 페이지를 누르면 해당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채번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80" y="1421414"/>
            <a:ext cx="5531877" cy="51007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77" y="3212777"/>
            <a:ext cx="1519061" cy="2037328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8" idx="0"/>
          </p:cNvCxnSpPr>
          <p:nvPr/>
        </p:nvCxnSpPr>
        <p:spPr>
          <a:xfrm flipH="1">
            <a:off x="965508" y="2464341"/>
            <a:ext cx="710350" cy="74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377933" y="1199352"/>
            <a:ext cx="1947555" cy="5170317"/>
            <a:chOff x="7204859" y="-1445792"/>
            <a:chExt cx="2348716" cy="4927800"/>
          </a:xfrm>
        </p:grpSpPr>
        <p:grpSp>
          <p:nvGrpSpPr>
            <p:cNvPr id="22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26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377933" y="1522145"/>
            <a:ext cx="1947557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등록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업무 등록의 공통업무 등록 페이지를 누르면 해당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등록을 하면서 업무 키를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</a:t>
            </a: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yyyyMMddHHmmss</a:t>
            </a:r>
            <a:r>
              <a:rPr kumimoji="0" lang="en-US" altLang="ko-KR" sz="7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 random(4)</a:t>
            </a:r>
            <a:endParaRPr lang="en-US" altLang="ko-KR" sz="700" b="0" dirty="0"/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29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32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등록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업무 등록의 공통 업무 등록 페이지를 누르면 해당 페이지로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5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등록을 하면서 업무 키를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kumimoji="0" lang="ko-KR" altLang="en-US" sz="80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</a:t>
            </a: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yyyyMMddHHmmss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 random(4)</a:t>
            </a:r>
            <a:endParaRPr lang="en-US" altLang="ko-KR" sz="800" b="0" dirty="0"/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6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수신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39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등록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5"/>
            <a:ext cx="3383779" cy="276999"/>
            <a:chOff x="396254" y="3229473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3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수신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등록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수신 업무 등록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업무 등록의 수신 업무 등록 페이지를 누르면 해당 페이지로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5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등록을 하면서 업무 키를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kumimoji="0" lang="ko-KR" altLang="en-US" sz="80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</a:t>
            </a: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yyyyMMddHHmmss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DP random(4)</a:t>
            </a:r>
            <a:endParaRPr lang="en-US" altLang="ko-KR" sz="800" b="0" dirty="0"/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38" y="1421414"/>
            <a:ext cx="4388335" cy="50400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1433279" y="2178996"/>
            <a:ext cx="1427202" cy="4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4" y="2657068"/>
            <a:ext cx="1834992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여신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39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등록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여신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등록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여신 업무 등록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업무 등록의 여신 업무 등록 페이지를 누르면 해당 페이지로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5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등록을 하면서 업무 키를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kumimoji="0" lang="ko-KR" altLang="en-US" sz="80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</a:t>
            </a: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yyyyMMddHHmmss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LN random(4)</a:t>
            </a:r>
            <a:endParaRPr lang="en-US" altLang="ko-KR" sz="800" b="0" dirty="0"/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80" y="1421414"/>
            <a:ext cx="4199977" cy="51001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4" y="2624716"/>
            <a:ext cx="1899223" cy="270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7" idx="0"/>
          </p:cNvCxnSpPr>
          <p:nvPr/>
        </p:nvCxnSpPr>
        <p:spPr>
          <a:xfrm flipH="1">
            <a:off x="1469206" y="2178997"/>
            <a:ext cx="1258324" cy="44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5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조회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공통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조회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조회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업무 조회의 공통 업무 조회 페이지를 누르면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조회는 한 페이지에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씩으로 고정 설정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④ 원하는 조회 조건을 입력하여 조회 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대분류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조건은 고정으로 선택되어있다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</a:t>
            </a: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kumimoji="0"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값을 입력하고 검색 버튼을 누르면 해당 조건에 대한 결과들이 테이블 목록에 표시 된다</a:t>
            </a:r>
            <a:r>
              <a:rPr kumimoji="0"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처리를 한 버튼들이다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&lt;&lt;, &gt;&gt; :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</a:t>
            </a:r>
            <a:r>
              <a:rPr kumimoji="0" lang="en-US" altLang="ko-KR" sz="8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마지막으로 이동하기 위한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&lt;, &gt; : 5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씩 넘기는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err="1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버튼은 조회 수에 따라 변한다</a:t>
            </a:r>
            <a:r>
              <a:rPr kumimoji="0" lang="en-US" altLang="ko-KR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⑦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클릭하게 되면 해당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업무키에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이미지들의 목록을 조회 할 수 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조회 페이지는 조회 마지막에서 자세히 다룰 예정</a:t>
            </a:r>
            <a:endParaRPr kumimoji="0" lang="en-US" altLang="ko-KR" sz="800" b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86" y="1421414"/>
            <a:ext cx="5760000" cy="50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수신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5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조회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수신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조회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수신 업무 조회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업무 조회의 수신 업무 조회 페이지를 누르면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조회는 한 페이지에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씩으로 고정 설정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④ 원하는 조회 조건을 입력하여 조회 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대분류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조건은 고정으로 선택되어있다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</a:t>
            </a: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kumimoji="0"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값을 입력하고 검색 버튼을 누르면 해당 조건에 대한 결과들이 테이블 목록에 표시 된다</a:t>
            </a:r>
            <a:r>
              <a:rPr kumimoji="0"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처리를 한 버튼들이다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&lt;&lt;, &gt;&gt; :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</a:t>
            </a:r>
            <a:r>
              <a:rPr kumimoji="0" lang="en-US" altLang="ko-KR" sz="8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마지막으로 이동하기 위한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&lt;, &gt; : 5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씩 넘기는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err="1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버튼은 조회 수에 따라 변한다</a:t>
            </a:r>
            <a:r>
              <a:rPr kumimoji="0" lang="en-US" altLang="ko-KR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⑦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클릭하게 되면 해당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업무키에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이미지들의 목록을 조회 할 수 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조회 페이지는 조회 마지막에서 자세히 다룰 예정</a:t>
            </a:r>
            <a:endParaRPr kumimoji="0" lang="en-US" altLang="ko-KR" sz="800" b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04" y="1421414"/>
            <a:ext cx="5760000" cy="50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여신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5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조회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여신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조회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여신 업무 조회 화면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메뉴에 있는 업무 조회의 여신 업무 조회 페이지를 누르면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조회는 한 페이지에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씩으로 고정 설정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④ 원하는 조회 조건을 입력하여 조회 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대분류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조건은 고정으로 선택되어있다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</a:t>
            </a: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kumimoji="0"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값을 입력하고 검색 버튼을 누르면 해당 조건에 대한 결과들이 테이블 목록에 표시 된다</a:t>
            </a:r>
            <a:r>
              <a:rPr kumimoji="0"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처리를 한 버튼들이다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&lt;&lt;, &gt;&gt; :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</a:t>
            </a:r>
            <a:r>
              <a:rPr kumimoji="0" lang="en-US" altLang="ko-KR" sz="8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마지막으로 이동하기 위한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&lt;, &gt; : 5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씩 넘기는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err="1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버튼은 조회 수에 따라 변한다</a:t>
            </a:r>
            <a:r>
              <a:rPr kumimoji="0" lang="en-US" altLang="ko-KR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⑦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클릭하게 되면 해당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업무키에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이미지들의 목록을 조회 할 수 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조회 페이지는 조회 마지막에서 자세히 다룰 예정</a:t>
            </a:r>
            <a:endParaRPr kumimoji="0" lang="en-US" altLang="ko-KR" sz="800" b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92" y="1421414"/>
            <a:ext cx="5760000" cy="50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210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상세 페이지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5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조회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458487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업무 상세 페이지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페이지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화면은 조회 페이지에서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클릭하면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창으로 화면에 띄워진다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이미지는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IMAGE_TB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DEL_YN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값들만 띄워지게 되어있다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클릭한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상단에 띄워주어 어떤 업무에 대한 이미지 조회인지 알게 해준다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키를 누르면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jpg, jpeg, </a:t>
            </a:r>
            <a:r>
              <a:rPr kumimoji="0" lang="en-US" altLang="ko-KR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pdf, txt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해당하는 파일들을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kumimoji="0" lang="en-US" altLang="ko-KR" sz="9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exel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파일이나 </a:t>
            </a:r>
            <a:r>
              <a:rPr kumimoji="0" lang="en-US" altLang="ko-KR" sz="9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9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hwp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파일은 열리지 않는다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삭제 버튼을 누르면 삭제할 것인지 확인하는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confirm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창이 뜨며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확인을 누르면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IMAGE_TB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DEL_YN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컬럼의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변하면서 다시 조회 할 때 보이지 않게 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업무상 삭제 처리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다운로드 버튼을 누르면 다운로드 할 것인지 확인하는 </a:t>
            </a:r>
            <a:r>
              <a:rPr kumimoji="0" lang="en-US" altLang="ko-KR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confir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창이 뜨며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확인을 누르면 </a:t>
            </a:r>
            <a:r>
              <a:rPr kumimoji="0" lang="en-US" altLang="ko-KR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xtorm_api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download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임시 폴더에 다운로드를 받고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다운로드 된 파일을 로컬에 </a:t>
            </a:r>
            <a:r>
              <a:rPr kumimoji="0" lang="ko-KR" altLang="en-US" sz="9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</a:t>
            </a:r>
            <a:r>
              <a:rPr kumimoji="0" lang="en-US" altLang="ko-KR" sz="9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sz="9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이름으로 다운로드를 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" y="2111380"/>
            <a:ext cx="6480000" cy="3656084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11" idx="0"/>
          </p:cNvCxnSpPr>
          <p:nvPr/>
        </p:nvCxnSpPr>
        <p:spPr>
          <a:xfrm flipH="1">
            <a:off x="1568352" y="3054485"/>
            <a:ext cx="4633702" cy="298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6" y="6036754"/>
            <a:ext cx="1750091" cy="4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65000"/>
            <a:lumOff val="35000"/>
          </a:schemeClr>
        </a:solidFill>
        <a:ln w="6350" algn="ctr">
          <a:noFill/>
          <a:miter lim="800000"/>
          <a:headEnd/>
          <a:tailEnd/>
        </a:ln>
      </a:spPr>
      <a:bodyPr lIns="108000" tIns="0" rIns="108000" bIns="0" anchor="ctr"/>
      <a:lstStyle>
        <a:defPPr algn="ctr">
          <a:spcBef>
            <a:spcPts val="0"/>
          </a:spcBef>
          <a:defRPr sz="1000" spc="-5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bg1"/>
            </a:solidFill>
            <a:latin typeface="Yoon YGO 540_TT" panose="02090603020101020101" pitchFamily="18" charset="-127"/>
            <a:ea typeface="Yoon YGO 540_TT" panose="02090603020101020101" pitchFamily="18" charset="-127"/>
          </a:defRPr>
        </a:defPPr>
      </a:lst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none" lIns="0" tIns="0" rIns="0" bIns="0" rtlCol="0" anchor="t" anchorCtr="0">
        <a:spAutoFit/>
      </a:bodyPr>
      <a:lstStyle>
        <a:defPPr algn="ctr">
          <a:spcBef>
            <a:spcPts val="0"/>
          </a:spcBef>
          <a:spcAft>
            <a:spcPts val="100"/>
          </a:spcAft>
          <a:defRPr sz="1000" dirty="0"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3F28E19E2CD84E9EB6F2EDB52CFF52" ma:contentTypeVersion="0" ma:contentTypeDescription="새 문서를 만듭니다." ma:contentTypeScope="" ma:versionID="707a8734c1ce39d8308f7333c1e4e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A47E6-4E43-4076-B573-EFD723D5597F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473FB9-0AE6-44B9-BD1F-07B87D7D6D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7B989D-214B-4D02-814E-33EC36126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28033</TotalTime>
  <Words>1390</Words>
  <Application>Microsoft Office PowerPoint</Application>
  <PresentationFormat>A4 용지(210x297mm)</PresentationFormat>
  <Paragraphs>287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22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13</vt:i4>
      </vt:variant>
    </vt:vector>
  </HeadingPairs>
  <TitlesOfParts>
    <vt:vector size="43" baseType="lpstr">
      <vt:lpstr>Avenir Next Regular</vt:lpstr>
      <vt:lpstr>AvenirNext-DemiBold</vt:lpstr>
      <vt:lpstr>Campton Bold</vt:lpstr>
      <vt:lpstr>Campton Book</vt:lpstr>
      <vt:lpstr>Campton Light</vt:lpstr>
      <vt:lpstr>Campton Medium</vt:lpstr>
      <vt:lpstr>Helvetica Neue</vt:lpstr>
      <vt:lpstr>KoPubWorldDotum_Pro Bold</vt:lpstr>
      <vt:lpstr>KoPubWorldDotum_Pro Light</vt:lpstr>
      <vt:lpstr>KoPubWorldDotum_Pro Medium</vt:lpstr>
      <vt:lpstr>Malgun Gothic Semilight</vt:lpstr>
      <vt:lpstr>NanumSquare</vt:lpstr>
      <vt:lpstr>나눔고딕</vt:lpstr>
      <vt:lpstr>나눔스퀘어</vt:lpstr>
      <vt:lpstr>나눔스퀘어 Bold</vt:lpstr>
      <vt:lpstr>나눔스퀘어 ExtraBold</vt:lpstr>
      <vt:lpstr>나눔스퀘어_ac Bold</vt:lpstr>
      <vt:lpstr>나눔스퀘어_ac ExtraBold</vt:lpstr>
      <vt:lpstr>나눔스퀘어_ac Light</vt:lpstr>
      <vt:lpstr>맑은 고딕</vt:lpstr>
      <vt:lpstr>휴먼신그래픽</vt:lpstr>
      <vt:lpstr>Arial</vt:lpstr>
      <vt:lpstr>27_Showcase</vt:lpstr>
      <vt:lpstr>4_디자인 사용자 지정</vt:lpstr>
      <vt:lpstr>1_디자인 사용자 지정</vt:lpstr>
      <vt:lpstr>3_디자인 사용자 지정</vt:lpstr>
      <vt:lpstr>6_디자인 사용자 지정</vt:lpstr>
      <vt:lpstr>2_디자인 사용자 지정</vt:lpstr>
      <vt:lpstr>5_디자인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조훈/디자인그룹(네트워크)/Senior Designer/삼성전자</dc:creator>
  <cp:lastModifiedBy>Microsoft 계정</cp:lastModifiedBy>
  <cp:revision>360</cp:revision>
  <cp:lastPrinted>2021-03-17T01:32:07Z</cp:lastPrinted>
  <dcterms:modified xsi:type="dcterms:W3CDTF">2023-06-30T06:37:37Z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0x0101000C3F28E19E2CD84E9EB6F2EDB52CFF52</vt:lpwstr>
  </property>
  <property fmtid="{D5CDD505-2E9C-101B-9397-08002B2CF9AE}" pid="3" name="NSCPROP_SA">
    <vt:lpwstr>https://teamdocs.mosaic.sec.samsung.net/sites/COMTY_582955833/MENU_582955833_582960412/Shared%20Documents/인젠트_파워포인트_템플릿.pptx</vt:lpwstr>
  </property>
</Properties>
</file>