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2" r:id="rId4"/>
  </p:sldMasterIdLst>
  <p:notesMasterIdLst>
    <p:notesMasterId r:id="rId21"/>
  </p:notesMasterIdLst>
  <p:sldIdLst>
    <p:sldId id="264" r:id="rId5"/>
    <p:sldId id="326" r:id="rId6"/>
    <p:sldId id="327" r:id="rId7"/>
    <p:sldId id="314" r:id="rId8"/>
    <p:sldId id="313" r:id="rId9"/>
    <p:sldId id="315" r:id="rId10"/>
    <p:sldId id="316" r:id="rId11"/>
    <p:sldId id="317" r:id="rId12"/>
    <p:sldId id="318" r:id="rId13"/>
    <p:sldId id="324" r:id="rId14"/>
    <p:sldId id="319" r:id="rId15"/>
    <p:sldId id="320" r:id="rId16"/>
    <p:sldId id="321" r:id="rId17"/>
    <p:sldId id="322" r:id="rId18"/>
    <p:sldId id="323" r:id="rId19"/>
    <p:sldId id="32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nda, Niyatee Nibedita" initials="PNN" lastIdx="1" clrIdx="0">
    <p:extLst>
      <p:ext uri="{19B8F6BF-5375-455C-9EA6-DF929625EA0E}">
        <p15:presenceInfo xmlns:p15="http://schemas.microsoft.com/office/powerpoint/2012/main" userId="S::nipanda@deloitte.com::2680374a-ca8c-4f48-b80c-91391efc528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p:scale>
          <a:sx n="78" d="100"/>
          <a:sy n="78" d="100"/>
        </p:scale>
        <p:origin x="21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10/20/2021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A0C0817-A112-4847-8014-A94B7D2A4EA3}" type="datetime1">
              <a:rPr lang="en-US" smtClean="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734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1053682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518921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57927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9562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99835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69638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68850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09084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165314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10/20/2021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9835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6FA2B21-3FCD-4721-B95C-427943F61125}" type="datetime1">
              <a:rPr lang="en-US" smtClean="0"/>
              <a:t>10/20/2021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4B7E4EF-A1BD-40F4-AB7B-04F084DD991D}" type="slidenum">
              <a:rPr lang="en-US" smtClean="0"/>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99611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sv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0"/>
            <a:ext cx="12191980" cy="685800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71132" y="2091263"/>
            <a:ext cx="8649738" cy="409397"/>
          </a:xfrm>
        </p:spPr>
        <p:txBody>
          <a:bodyPr>
            <a:noAutofit/>
          </a:bodyPr>
          <a:lstStyle/>
          <a:p>
            <a:r>
              <a:rPr lang="en-US" sz="4000" b="1" dirty="0"/>
              <a:t>INTEGRATED  CAPSTONE  PROJECT </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5933661" y="3243512"/>
            <a:ext cx="4487209" cy="1934775"/>
          </a:xfrm>
        </p:spPr>
        <p:txBody>
          <a:bodyPr>
            <a:normAutofit/>
          </a:bodyPr>
          <a:lstStyle/>
          <a:p>
            <a:pPr algn="r">
              <a:spcAft>
                <a:spcPts val="600"/>
              </a:spcAft>
            </a:pPr>
            <a:r>
              <a:rPr lang="en-US" sz="1800" dirty="0"/>
              <a:t>Sri </a:t>
            </a:r>
            <a:r>
              <a:rPr lang="en-US" sz="1800" dirty="0" err="1"/>
              <a:t>Praveena</a:t>
            </a:r>
            <a:r>
              <a:rPr lang="en-US" sz="1800" dirty="0"/>
              <a:t> </a:t>
            </a:r>
            <a:r>
              <a:rPr lang="en-US" sz="1800" dirty="0" err="1"/>
              <a:t>Geddam</a:t>
            </a:r>
            <a:r>
              <a:rPr lang="en-US" sz="1800" dirty="0"/>
              <a:t>(DELBC8001)</a:t>
            </a:r>
          </a:p>
          <a:p>
            <a:pPr algn="r">
              <a:spcAft>
                <a:spcPts val="600"/>
              </a:spcAft>
            </a:pPr>
            <a:r>
              <a:rPr lang="en-US" dirty="0" err="1"/>
              <a:t>Hebbar</a:t>
            </a:r>
            <a:r>
              <a:rPr lang="en-US" dirty="0"/>
              <a:t> </a:t>
            </a:r>
            <a:r>
              <a:rPr lang="en-US" dirty="0" err="1"/>
              <a:t>Sumukh</a:t>
            </a:r>
            <a:r>
              <a:rPr lang="en-US" sz="1800" dirty="0"/>
              <a:t>(DELBC8002)</a:t>
            </a:r>
            <a:endParaRPr lang="en-US" dirty="0"/>
          </a:p>
          <a:p>
            <a:pPr algn="r">
              <a:spcAft>
                <a:spcPts val="600"/>
              </a:spcAft>
            </a:pPr>
            <a:r>
              <a:rPr lang="en-US" sz="1800" dirty="0"/>
              <a:t>Niyatee Nibedita Panda(DELBC8003)</a:t>
            </a:r>
          </a:p>
          <a:p>
            <a:pPr algn="r">
              <a:spcAft>
                <a:spcPts val="600"/>
              </a:spcAft>
            </a:pPr>
            <a:r>
              <a:rPr lang="en-US" dirty="0" err="1"/>
              <a:t>Yogam</a:t>
            </a:r>
            <a:r>
              <a:rPr lang="en-US" dirty="0"/>
              <a:t> Rakshana R</a:t>
            </a:r>
            <a:r>
              <a:rPr lang="en-US" sz="1800" dirty="0"/>
              <a:t>(DELBC8004)</a:t>
            </a:r>
            <a:endParaRPr lang="en-US" dirty="0"/>
          </a:p>
          <a:p>
            <a:pPr algn="r">
              <a:spcAft>
                <a:spcPts val="600"/>
              </a:spcAft>
            </a:pPr>
            <a:r>
              <a:rPr lang="en-US" sz="1800" dirty="0" err="1"/>
              <a:t>Ukash</a:t>
            </a:r>
            <a:r>
              <a:rPr lang="en-US" sz="1800" dirty="0"/>
              <a:t> Bhat(DELBC8005)</a:t>
            </a:r>
          </a:p>
          <a:p>
            <a:pPr>
              <a:spcAft>
                <a:spcPts val="600"/>
              </a:spcAft>
            </a:pPr>
            <a:endParaRPr lang="en-US" sz="1800" dirty="0"/>
          </a:p>
        </p:txBody>
      </p:sp>
      <p:sp>
        <p:nvSpPr>
          <p:cNvPr id="4" name="TextBox 3">
            <a:extLst>
              <a:ext uri="{FF2B5EF4-FFF2-40B4-BE49-F238E27FC236}">
                <a16:creationId xmlns:a16="http://schemas.microsoft.com/office/drawing/2014/main" id="{6DC7BF81-46AF-43E0-98E0-B93C443F8E62}"/>
              </a:ext>
            </a:extLst>
          </p:cNvPr>
          <p:cNvSpPr txBox="1"/>
          <p:nvPr/>
        </p:nvSpPr>
        <p:spPr>
          <a:xfrm>
            <a:off x="2403603" y="2678898"/>
            <a:ext cx="7384774" cy="461665"/>
          </a:xfrm>
          <a:prstGeom prst="rect">
            <a:avLst/>
          </a:prstGeom>
          <a:noFill/>
        </p:spPr>
        <p:txBody>
          <a:bodyPr wrap="square" rtlCol="0">
            <a:spAutoFit/>
          </a:bodyPr>
          <a:lstStyle/>
          <a:p>
            <a:r>
              <a:rPr lang="en-US" sz="2400" dirty="0"/>
              <a:t>PROJECT NAME : Marketing for Financial Services</a:t>
            </a:r>
          </a:p>
        </p:txBody>
      </p:sp>
      <p:sp>
        <p:nvSpPr>
          <p:cNvPr id="5" name="TextBox 4">
            <a:extLst>
              <a:ext uri="{FF2B5EF4-FFF2-40B4-BE49-F238E27FC236}">
                <a16:creationId xmlns:a16="http://schemas.microsoft.com/office/drawing/2014/main" id="{ADCD6130-8F30-43EE-94FF-9D9DAC9E9A2F}"/>
              </a:ext>
            </a:extLst>
          </p:cNvPr>
          <p:cNvSpPr txBox="1"/>
          <p:nvPr/>
        </p:nvSpPr>
        <p:spPr>
          <a:xfrm>
            <a:off x="1922832" y="3406353"/>
            <a:ext cx="3747051" cy="646331"/>
          </a:xfrm>
          <a:prstGeom prst="rect">
            <a:avLst/>
          </a:prstGeom>
          <a:noFill/>
        </p:spPr>
        <p:txBody>
          <a:bodyPr wrap="square" rtlCol="0">
            <a:spAutoFit/>
          </a:bodyPr>
          <a:lstStyle/>
          <a:p>
            <a:r>
              <a:rPr lang="en-US" dirty="0"/>
              <a:t>BATCH : H</a:t>
            </a:r>
          </a:p>
          <a:p>
            <a:r>
              <a:rPr lang="en-US" dirty="0"/>
              <a:t>GROUP : H1</a:t>
            </a:r>
          </a:p>
        </p:txBody>
      </p:sp>
      <p:pic>
        <p:nvPicPr>
          <p:cNvPr id="7" name="Picture 6" descr="A picture containing text, swimming&#10;&#10;Description automatically generated">
            <a:extLst>
              <a:ext uri="{FF2B5EF4-FFF2-40B4-BE49-F238E27FC236}">
                <a16:creationId xmlns:a16="http://schemas.microsoft.com/office/drawing/2014/main" id="{3E403EA8-CF3C-4D57-A728-3D187ABFB21A}"/>
              </a:ext>
            </a:extLst>
          </p:cNvPr>
          <p:cNvPicPr>
            <a:picLocks noChangeAspect="1"/>
          </p:cNvPicPr>
          <p:nvPr/>
        </p:nvPicPr>
        <p:blipFill>
          <a:blip r:embed="rId4">
            <a:alphaModFix amt="85000"/>
          </a:blip>
          <a:stretch>
            <a:fillRect/>
          </a:stretch>
        </p:blipFill>
        <p:spPr>
          <a:xfrm>
            <a:off x="0" y="54745"/>
            <a:ext cx="12192000" cy="6803255"/>
          </a:xfrm>
          <a:prstGeom prst="rect">
            <a:avLst/>
          </a:prstGeom>
          <a:noFill/>
          <a:effectLst>
            <a:glow rad="127000">
              <a:schemeClr val="accent1"/>
            </a:glow>
            <a:reflection stA="0" endPos="65000" dist="50800" dir="5400000" sy="-100000" algn="bl" rotWithShape="0"/>
            <a:softEdge rad="38100"/>
          </a:effectLst>
        </p:spPr>
      </p:pic>
      <p:sp>
        <p:nvSpPr>
          <p:cNvPr id="9" name="TextBox 8">
            <a:extLst>
              <a:ext uri="{FF2B5EF4-FFF2-40B4-BE49-F238E27FC236}">
                <a16:creationId xmlns:a16="http://schemas.microsoft.com/office/drawing/2014/main" id="{9CD4D6C2-272C-4A6B-974B-EB3132EC95BE}"/>
              </a:ext>
            </a:extLst>
          </p:cNvPr>
          <p:cNvSpPr txBox="1"/>
          <p:nvPr/>
        </p:nvSpPr>
        <p:spPr>
          <a:xfrm>
            <a:off x="325716" y="538191"/>
            <a:ext cx="7635240" cy="584775"/>
          </a:xfrm>
          <a:prstGeom prst="rect">
            <a:avLst/>
          </a:prstGeom>
          <a:noFill/>
        </p:spPr>
        <p:txBody>
          <a:bodyPr wrap="square" rtlCol="0">
            <a:spAutoFit/>
          </a:bodyPr>
          <a:lstStyle/>
          <a:p>
            <a:r>
              <a:rPr lang="en-US" sz="3200" dirty="0">
                <a:solidFill>
                  <a:schemeClr val="bg1"/>
                </a:solidFill>
              </a:rPr>
              <a:t>INTEGRATED CAPSTONE PROJECT</a:t>
            </a:r>
          </a:p>
        </p:txBody>
      </p:sp>
      <p:sp>
        <p:nvSpPr>
          <p:cNvPr id="10" name="TextBox 9">
            <a:extLst>
              <a:ext uri="{FF2B5EF4-FFF2-40B4-BE49-F238E27FC236}">
                <a16:creationId xmlns:a16="http://schemas.microsoft.com/office/drawing/2014/main" id="{52C1AF3A-191B-414B-87A0-35C67B5A575D}"/>
              </a:ext>
            </a:extLst>
          </p:cNvPr>
          <p:cNvSpPr txBox="1"/>
          <p:nvPr/>
        </p:nvSpPr>
        <p:spPr>
          <a:xfrm>
            <a:off x="116530" y="1373593"/>
            <a:ext cx="9372600" cy="1077218"/>
          </a:xfrm>
          <a:prstGeom prst="rect">
            <a:avLst/>
          </a:prstGeom>
          <a:noFill/>
        </p:spPr>
        <p:txBody>
          <a:bodyPr wrap="square" rtlCol="0">
            <a:spAutoFit/>
          </a:bodyPr>
          <a:lstStyle/>
          <a:p>
            <a:r>
              <a:rPr lang="en-US" sz="3200" dirty="0">
                <a:solidFill>
                  <a:schemeClr val="bg1"/>
                </a:solidFill>
              </a:rPr>
              <a:t>PROJECT NAME : Marketing for Financial </a:t>
            </a:r>
          </a:p>
          <a:p>
            <a:r>
              <a:rPr lang="en-US" sz="3200" dirty="0">
                <a:solidFill>
                  <a:schemeClr val="bg1"/>
                </a:solidFill>
              </a:rPr>
              <a:t>									Services</a:t>
            </a:r>
          </a:p>
        </p:txBody>
      </p:sp>
      <p:cxnSp>
        <p:nvCxnSpPr>
          <p:cNvPr id="12" name="Straight Connector 11">
            <a:extLst>
              <a:ext uri="{FF2B5EF4-FFF2-40B4-BE49-F238E27FC236}">
                <a16:creationId xmlns:a16="http://schemas.microsoft.com/office/drawing/2014/main" id="{AD7E5136-0385-4FD4-9BD4-235B3BE42457}"/>
              </a:ext>
            </a:extLst>
          </p:cNvPr>
          <p:cNvCxnSpPr/>
          <p:nvPr/>
        </p:nvCxnSpPr>
        <p:spPr>
          <a:xfrm>
            <a:off x="195188" y="1304696"/>
            <a:ext cx="850392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581DD2E-CD53-4405-948A-BD3A196929D6}"/>
              </a:ext>
            </a:extLst>
          </p:cNvPr>
          <p:cNvSpPr txBox="1"/>
          <p:nvPr/>
        </p:nvSpPr>
        <p:spPr>
          <a:xfrm>
            <a:off x="404037" y="2108496"/>
            <a:ext cx="2734185" cy="1200329"/>
          </a:xfrm>
          <a:prstGeom prst="rect">
            <a:avLst/>
          </a:prstGeom>
          <a:noFill/>
        </p:spPr>
        <p:txBody>
          <a:bodyPr wrap="square" rtlCol="0">
            <a:spAutoFit/>
          </a:bodyPr>
          <a:lstStyle/>
          <a:p>
            <a:r>
              <a:rPr lang="en-US" sz="3600" dirty="0">
                <a:solidFill>
                  <a:schemeClr val="bg1"/>
                </a:solidFill>
              </a:rPr>
              <a:t>BATCH : H</a:t>
            </a:r>
          </a:p>
          <a:p>
            <a:r>
              <a:rPr lang="en-US" sz="3600" dirty="0">
                <a:solidFill>
                  <a:schemeClr val="bg1"/>
                </a:solidFill>
              </a:rPr>
              <a:t>GROUP : H1</a:t>
            </a:r>
          </a:p>
        </p:txBody>
      </p:sp>
      <p:sp>
        <p:nvSpPr>
          <p:cNvPr id="14" name="TextBox 13">
            <a:extLst>
              <a:ext uri="{FF2B5EF4-FFF2-40B4-BE49-F238E27FC236}">
                <a16:creationId xmlns:a16="http://schemas.microsoft.com/office/drawing/2014/main" id="{79E78412-343B-4897-8038-0A831781E934}"/>
              </a:ext>
            </a:extLst>
          </p:cNvPr>
          <p:cNvSpPr txBox="1"/>
          <p:nvPr/>
        </p:nvSpPr>
        <p:spPr>
          <a:xfrm>
            <a:off x="12278" y="3614312"/>
            <a:ext cx="4853569" cy="2308324"/>
          </a:xfrm>
          <a:prstGeom prst="rect">
            <a:avLst/>
          </a:prstGeom>
          <a:noFill/>
        </p:spPr>
        <p:txBody>
          <a:bodyPr wrap="square" rtlCol="0">
            <a:spAutoFit/>
          </a:bodyPr>
          <a:lstStyle/>
          <a:p>
            <a:pPr algn="r"/>
            <a:r>
              <a:rPr lang="en-US" sz="2400" dirty="0">
                <a:solidFill>
                  <a:schemeClr val="bg1"/>
                </a:solidFill>
              </a:rPr>
              <a:t>BY:</a:t>
            </a:r>
          </a:p>
          <a:p>
            <a:pPr algn="r"/>
            <a:r>
              <a:rPr lang="en-US" sz="2400" dirty="0">
                <a:solidFill>
                  <a:schemeClr val="bg1"/>
                </a:solidFill>
              </a:rPr>
              <a:t>Sri </a:t>
            </a:r>
            <a:r>
              <a:rPr lang="en-US" sz="2400" dirty="0" err="1">
                <a:solidFill>
                  <a:schemeClr val="bg1"/>
                </a:solidFill>
              </a:rPr>
              <a:t>Praveena</a:t>
            </a:r>
            <a:r>
              <a:rPr lang="en-US" sz="2400" dirty="0">
                <a:solidFill>
                  <a:schemeClr val="bg1"/>
                </a:solidFill>
              </a:rPr>
              <a:t> </a:t>
            </a:r>
            <a:r>
              <a:rPr lang="en-US" sz="2400" dirty="0" err="1">
                <a:solidFill>
                  <a:schemeClr val="bg1"/>
                </a:solidFill>
              </a:rPr>
              <a:t>Geddam</a:t>
            </a:r>
            <a:r>
              <a:rPr lang="en-US" sz="2400" dirty="0">
                <a:solidFill>
                  <a:schemeClr val="bg1"/>
                </a:solidFill>
              </a:rPr>
              <a:t>(DELBC8001)</a:t>
            </a:r>
          </a:p>
          <a:p>
            <a:pPr algn="r"/>
            <a:r>
              <a:rPr lang="en-US" sz="2400" dirty="0" err="1">
                <a:solidFill>
                  <a:schemeClr val="bg1"/>
                </a:solidFill>
              </a:rPr>
              <a:t>Hebbar</a:t>
            </a:r>
            <a:r>
              <a:rPr lang="en-US" sz="2400" dirty="0">
                <a:solidFill>
                  <a:schemeClr val="bg1"/>
                </a:solidFill>
              </a:rPr>
              <a:t> </a:t>
            </a:r>
            <a:r>
              <a:rPr lang="en-US" sz="2400" dirty="0" err="1">
                <a:solidFill>
                  <a:schemeClr val="bg1"/>
                </a:solidFill>
              </a:rPr>
              <a:t>Sumukh</a:t>
            </a:r>
            <a:r>
              <a:rPr lang="en-US" sz="2400" dirty="0">
                <a:solidFill>
                  <a:schemeClr val="bg1"/>
                </a:solidFill>
              </a:rPr>
              <a:t>(DELBC8002)</a:t>
            </a:r>
          </a:p>
          <a:p>
            <a:pPr algn="r"/>
            <a:r>
              <a:rPr lang="en-US" sz="2400" dirty="0">
                <a:solidFill>
                  <a:schemeClr val="bg1"/>
                </a:solidFill>
              </a:rPr>
              <a:t>Niyatee Nibedita Panda(DELBC8003)</a:t>
            </a:r>
          </a:p>
          <a:p>
            <a:pPr algn="r"/>
            <a:r>
              <a:rPr lang="en-US" sz="2400" dirty="0" err="1">
                <a:solidFill>
                  <a:schemeClr val="bg1"/>
                </a:solidFill>
              </a:rPr>
              <a:t>Yogam</a:t>
            </a:r>
            <a:r>
              <a:rPr lang="en-US" sz="2400" dirty="0">
                <a:solidFill>
                  <a:schemeClr val="bg1"/>
                </a:solidFill>
              </a:rPr>
              <a:t> Rakshana R(DELBC8004)</a:t>
            </a:r>
          </a:p>
          <a:p>
            <a:pPr algn="r"/>
            <a:r>
              <a:rPr lang="en-US" sz="2400" dirty="0" err="1">
                <a:solidFill>
                  <a:schemeClr val="bg1"/>
                </a:solidFill>
              </a:rPr>
              <a:t>Ukash</a:t>
            </a:r>
            <a:r>
              <a:rPr lang="en-US" sz="2400" dirty="0">
                <a:solidFill>
                  <a:schemeClr val="bg1"/>
                </a:solidFill>
              </a:rPr>
              <a:t> Bhat(DELBC8005)</a:t>
            </a:r>
          </a:p>
        </p:txBody>
      </p:sp>
    </p:spTree>
    <p:extLst>
      <p:ext uri="{BB962C8B-B14F-4D97-AF65-F5344CB8AC3E}">
        <p14:creationId xmlns:p14="http://schemas.microsoft.com/office/powerpoint/2010/main" val="42028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85F3B3-837A-4333-8104-8B564364CE0B}"/>
              </a:ext>
            </a:extLst>
          </p:cNvPr>
          <p:cNvSpPr>
            <a:spLocks noGrp="1"/>
          </p:cNvSpPr>
          <p:nvPr>
            <p:ph idx="1"/>
          </p:nvPr>
        </p:nvSpPr>
        <p:spPr>
          <a:xfrm>
            <a:off x="1066800" y="601528"/>
            <a:ext cx="10058400" cy="3849624"/>
          </a:xfrm>
        </p:spPr>
        <p:txBody>
          <a:bodyPr>
            <a:normAutofit/>
          </a:bodyPr>
          <a:lstStyle/>
          <a:p>
            <a:pPr>
              <a:buFont typeface="Arial" panose="020B0604020202020204" pitchFamily="34" charset="0"/>
              <a:buChar char="•"/>
            </a:pPr>
            <a:r>
              <a:rPr lang="en-US" sz="2400" dirty="0"/>
              <a:t> Creation of tables as per ER-Diagram</a:t>
            </a:r>
          </a:p>
        </p:txBody>
      </p:sp>
      <p:pic>
        <p:nvPicPr>
          <p:cNvPr id="5" name="Picture 4" descr="Table&#10;&#10;Description automatically generated">
            <a:extLst>
              <a:ext uri="{FF2B5EF4-FFF2-40B4-BE49-F238E27FC236}">
                <a16:creationId xmlns:a16="http://schemas.microsoft.com/office/drawing/2014/main" id="{6D804FE9-6A25-427F-9A83-67C3E79B43DB}"/>
              </a:ext>
            </a:extLst>
          </p:cNvPr>
          <p:cNvPicPr>
            <a:picLocks noChangeAspect="1"/>
          </p:cNvPicPr>
          <p:nvPr/>
        </p:nvPicPr>
        <p:blipFill>
          <a:blip r:embed="rId2"/>
          <a:stretch>
            <a:fillRect/>
          </a:stretch>
        </p:blipFill>
        <p:spPr>
          <a:xfrm>
            <a:off x="4066349" y="3842304"/>
            <a:ext cx="4762913" cy="1859441"/>
          </a:xfrm>
          <a:prstGeom prst="rect">
            <a:avLst/>
          </a:prstGeom>
          <a:ln>
            <a:noFill/>
          </a:ln>
          <a:effectLst>
            <a:outerShdw blurRad="190500" algn="tl" rotWithShape="0">
              <a:srgbClr val="000000">
                <a:alpha val="70000"/>
              </a:srgbClr>
            </a:outerShdw>
          </a:effectLst>
        </p:spPr>
      </p:pic>
      <p:pic>
        <p:nvPicPr>
          <p:cNvPr id="7" name="Picture 6" descr="Table&#10;&#10;Description automatically generated">
            <a:extLst>
              <a:ext uri="{FF2B5EF4-FFF2-40B4-BE49-F238E27FC236}">
                <a16:creationId xmlns:a16="http://schemas.microsoft.com/office/drawing/2014/main" id="{DE8ACC88-4C90-492D-8257-FFB53ACAC4B1}"/>
              </a:ext>
            </a:extLst>
          </p:cNvPr>
          <p:cNvPicPr>
            <a:picLocks noChangeAspect="1"/>
          </p:cNvPicPr>
          <p:nvPr/>
        </p:nvPicPr>
        <p:blipFill>
          <a:blip r:embed="rId3"/>
          <a:stretch>
            <a:fillRect/>
          </a:stretch>
        </p:blipFill>
        <p:spPr>
          <a:xfrm>
            <a:off x="6290517" y="1590604"/>
            <a:ext cx="4701947" cy="1600339"/>
          </a:xfrm>
          <a:prstGeom prst="rect">
            <a:avLst/>
          </a:prstGeom>
          <a:ln>
            <a:noFill/>
          </a:ln>
          <a:effectLst>
            <a:outerShdw blurRad="190500" algn="tl" rotWithShape="0">
              <a:srgbClr val="000000">
                <a:alpha val="70000"/>
              </a:srgbClr>
            </a:outerShdw>
          </a:effectLst>
        </p:spPr>
      </p:pic>
      <p:pic>
        <p:nvPicPr>
          <p:cNvPr id="9" name="Picture 8" descr="Table&#10;&#10;Description automatically generated">
            <a:extLst>
              <a:ext uri="{FF2B5EF4-FFF2-40B4-BE49-F238E27FC236}">
                <a16:creationId xmlns:a16="http://schemas.microsoft.com/office/drawing/2014/main" id="{B2DC39BA-30A2-431A-8C43-1D623AE0680D}"/>
              </a:ext>
            </a:extLst>
          </p:cNvPr>
          <p:cNvPicPr>
            <a:picLocks noChangeAspect="1"/>
          </p:cNvPicPr>
          <p:nvPr/>
        </p:nvPicPr>
        <p:blipFill>
          <a:blip r:embed="rId4"/>
          <a:stretch>
            <a:fillRect/>
          </a:stretch>
        </p:blipFill>
        <p:spPr>
          <a:xfrm>
            <a:off x="1399399" y="1590604"/>
            <a:ext cx="4511431" cy="1600339"/>
          </a:xfrm>
          <a:prstGeom prst="rect">
            <a:avLst/>
          </a:prstGeom>
          <a:ln>
            <a:noFill/>
          </a:ln>
          <a:effectLst>
            <a:outerShdw blurRad="190500" algn="tl" rotWithShape="0">
              <a:srgbClr val="000000">
                <a:alpha val="70000"/>
              </a:srgbClr>
            </a:outerShdw>
          </a:effectLst>
        </p:spPr>
      </p:pic>
      <p:sp>
        <p:nvSpPr>
          <p:cNvPr id="11" name="TextBox 10">
            <a:extLst>
              <a:ext uri="{FF2B5EF4-FFF2-40B4-BE49-F238E27FC236}">
                <a16:creationId xmlns:a16="http://schemas.microsoft.com/office/drawing/2014/main" id="{AA4FFF1C-8C24-4E96-8830-6FE9391D3E30}"/>
              </a:ext>
            </a:extLst>
          </p:cNvPr>
          <p:cNvSpPr txBox="1"/>
          <p:nvPr/>
        </p:nvSpPr>
        <p:spPr>
          <a:xfrm>
            <a:off x="2394865" y="3261450"/>
            <a:ext cx="3342968" cy="369332"/>
          </a:xfrm>
          <a:prstGeom prst="rect">
            <a:avLst/>
          </a:prstGeom>
          <a:noFill/>
        </p:spPr>
        <p:txBody>
          <a:bodyPr wrap="square" rtlCol="0">
            <a:spAutoFit/>
          </a:bodyPr>
          <a:lstStyle/>
          <a:p>
            <a:r>
              <a:rPr lang="en-US" dirty="0"/>
              <a:t>Socio-economic Data Table</a:t>
            </a:r>
          </a:p>
        </p:txBody>
      </p:sp>
      <p:sp>
        <p:nvSpPr>
          <p:cNvPr id="12" name="TextBox 11">
            <a:extLst>
              <a:ext uri="{FF2B5EF4-FFF2-40B4-BE49-F238E27FC236}">
                <a16:creationId xmlns:a16="http://schemas.microsoft.com/office/drawing/2014/main" id="{4165FF43-497D-4FED-B266-1E0C09FA6A1C}"/>
              </a:ext>
            </a:extLst>
          </p:cNvPr>
          <p:cNvSpPr txBox="1"/>
          <p:nvPr/>
        </p:nvSpPr>
        <p:spPr>
          <a:xfrm>
            <a:off x="5289648" y="5728601"/>
            <a:ext cx="3539613" cy="369332"/>
          </a:xfrm>
          <a:prstGeom prst="rect">
            <a:avLst/>
          </a:prstGeom>
          <a:noFill/>
        </p:spPr>
        <p:txBody>
          <a:bodyPr wrap="square" rtlCol="0">
            <a:spAutoFit/>
          </a:bodyPr>
          <a:lstStyle/>
          <a:p>
            <a:r>
              <a:rPr lang="en-US" dirty="0"/>
              <a:t>Customer Details Table</a:t>
            </a:r>
          </a:p>
        </p:txBody>
      </p:sp>
      <p:sp>
        <p:nvSpPr>
          <p:cNvPr id="13" name="TextBox 12">
            <a:extLst>
              <a:ext uri="{FF2B5EF4-FFF2-40B4-BE49-F238E27FC236}">
                <a16:creationId xmlns:a16="http://schemas.microsoft.com/office/drawing/2014/main" id="{961A16CF-F3F5-4229-B102-081B3BF40B3F}"/>
              </a:ext>
            </a:extLst>
          </p:cNvPr>
          <p:cNvSpPr txBox="1"/>
          <p:nvPr/>
        </p:nvSpPr>
        <p:spPr>
          <a:xfrm>
            <a:off x="7296370" y="3217799"/>
            <a:ext cx="3065783" cy="369332"/>
          </a:xfrm>
          <a:prstGeom prst="rect">
            <a:avLst/>
          </a:prstGeom>
          <a:noFill/>
        </p:spPr>
        <p:txBody>
          <a:bodyPr wrap="square" rtlCol="0">
            <a:spAutoFit/>
          </a:bodyPr>
          <a:lstStyle/>
          <a:p>
            <a:r>
              <a:rPr lang="en-US" dirty="0"/>
              <a:t>Campaign Details Table</a:t>
            </a:r>
          </a:p>
        </p:txBody>
      </p:sp>
    </p:spTree>
    <p:extLst>
      <p:ext uri="{BB962C8B-B14F-4D97-AF65-F5344CB8AC3E}">
        <p14:creationId xmlns:p14="http://schemas.microsoft.com/office/powerpoint/2010/main" val="14269339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EA7235-718D-42F9-8A43-3D38AA0C6E15}"/>
              </a:ext>
            </a:extLst>
          </p:cNvPr>
          <p:cNvSpPr>
            <a:spLocks noGrp="1"/>
          </p:cNvSpPr>
          <p:nvPr>
            <p:ph idx="1"/>
          </p:nvPr>
        </p:nvSpPr>
        <p:spPr>
          <a:xfrm>
            <a:off x="933450" y="755087"/>
            <a:ext cx="10058400" cy="3849624"/>
          </a:xfrm>
        </p:spPr>
        <p:txBody>
          <a:bodyPr>
            <a:normAutofit/>
          </a:bodyPr>
          <a:lstStyle/>
          <a:p>
            <a:pPr>
              <a:buFont typeface="Arial" panose="020B0604020202020204" pitchFamily="34" charset="0"/>
              <a:buChar char="•"/>
            </a:pPr>
            <a:r>
              <a:rPr lang="en-US" sz="2400" dirty="0">
                <a:effectLst/>
                <a:ea typeface="Times New Roman" panose="02020603050405020304" pitchFamily="18" charset="0"/>
              </a:rPr>
              <a:t>Generate the list of customer has per age and profession and display them according to ascending order of the age.</a:t>
            </a:r>
            <a:endParaRPr lang="en-US" sz="2400" dirty="0"/>
          </a:p>
        </p:txBody>
      </p:sp>
      <p:sp>
        <p:nvSpPr>
          <p:cNvPr id="5" name="TextBox 4">
            <a:extLst>
              <a:ext uri="{FF2B5EF4-FFF2-40B4-BE49-F238E27FC236}">
                <a16:creationId xmlns:a16="http://schemas.microsoft.com/office/drawing/2014/main" id="{342CB345-A722-42DD-BCED-6BDB6908667B}"/>
              </a:ext>
            </a:extLst>
          </p:cNvPr>
          <p:cNvSpPr txBox="1"/>
          <p:nvPr/>
        </p:nvSpPr>
        <p:spPr>
          <a:xfrm>
            <a:off x="643183" y="2265859"/>
            <a:ext cx="4747967" cy="1015663"/>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2000" dirty="0">
                <a:ea typeface="Calibri" panose="020F0502020204030204" pitchFamily="34" charset="0"/>
                <a:cs typeface="Times New Roman" panose="02020603050405020304" pitchFamily="18" charset="0"/>
              </a:rPr>
              <a:t>S</a:t>
            </a:r>
            <a:r>
              <a:rPr lang="en-US" sz="2000" dirty="0">
                <a:effectLst/>
                <a:ea typeface="Calibri" panose="020F0502020204030204" pitchFamily="34" charset="0"/>
                <a:cs typeface="Times New Roman" panose="02020603050405020304" pitchFamily="18" charset="0"/>
              </a:rPr>
              <a:t>electing “AGE”, “JOB” columns from the table CUSTOMERDETAILS order by “AGE” </a:t>
            </a:r>
            <a:r>
              <a:rPr lang="en-US" sz="2000" dirty="0">
                <a:ea typeface="Calibri" panose="020F0502020204030204" pitchFamily="34" charset="0"/>
                <a:cs typeface="Times New Roman" panose="02020603050405020304" pitchFamily="18" charset="0"/>
              </a:rPr>
              <a:t>to get the output in</a:t>
            </a:r>
            <a:r>
              <a:rPr lang="en-US" sz="2000" dirty="0">
                <a:effectLst/>
                <a:ea typeface="Calibri" panose="020F0502020204030204" pitchFamily="34" charset="0"/>
                <a:cs typeface="Times New Roman" panose="02020603050405020304" pitchFamily="18" charset="0"/>
              </a:rPr>
              <a:t> ascending order.</a:t>
            </a:r>
            <a:endParaRPr lang="en-US" sz="2000" dirty="0"/>
          </a:p>
        </p:txBody>
      </p:sp>
      <p:pic>
        <p:nvPicPr>
          <p:cNvPr id="6" name="Picture 5" descr="Table&#10;&#10;Description automatically generated with medium confidence">
            <a:extLst>
              <a:ext uri="{FF2B5EF4-FFF2-40B4-BE49-F238E27FC236}">
                <a16:creationId xmlns:a16="http://schemas.microsoft.com/office/drawing/2014/main" id="{000D245B-458E-40DC-9A29-E85B677B4112}"/>
              </a:ext>
            </a:extLst>
          </p:cNvPr>
          <p:cNvPicPr>
            <a:picLocks noChangeAspect="1"/>
          </p:cNvPicPr>
          <p:nvPr/>
        </p:nvPicPr>
        <p:blipFill rotWithShape="1">
          <a:blip r:embed="rId2"/>
          <a:srcRect r="45183"/>
          <a:stretch/>
        </p:blipFill>
        <p:spPr>
          <a:xfrm>
            <a:off x="7336362" y="1846522"/>
            <a:ext cx="1515408" cy="3937217"/>
          </a:xfrm>
          <a:prstGeom prst="rect">
            <a:avLst/>
          </a:prstGeom>
        </p:spPr>
      </p:pic>
      <p:cxnSp>
        <p:nvCxnSpPr>
          <p:cNvPr id="8" name="Straight Arrow Connector 7">
            <a:extLst>
              <a:ext uri="{FF2B5EF4-FFF2-40B4-BE49-F238E27FC236}">
                <a16:creationId xmlns:a16="http://schemas.microsoft.com/office/drawing/2014/main" id="{AB80DA45-199A-4720-954F-14684ED82D60}"/>
              </a:ext>
            </a:extLst>
          </p:cNvPr>
          <p:cNvCxnSpPr/>
          <p:nvPr/>
        </p:nvCxnSpPr>
        <p:spPr>
          <a:xfrm>
            <a:off x="5553075" y="2809875"/>
            <a:ext cx="16668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3453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A2E757-D06F-4E3D-8F41-563385FF7F12}"/>
              </a:ext>
            </a:extLst>
          </p:cNvPr>
          <p:cNvSpPr>
            <a:spLocks noGrp="1"/>
          </p:cNvSpPr>
          <p:nvPr>
            <p:ph idx="1"/>
          </p:nvPr>
        </p:nvSpPr>
        <p:spPr>
          <a:xfrm>
            <a:off x="1066800" y="942680"/>
            <a:ext cx="5114925" cy="5010064"/>
          </a:xfrm>
        </p:spPr>
        <p:txBody>
          <a:bodyPr>
            <a:normAutofit/>
          </a:bodyPr>
          <a:lstStyle/>
          <a:p>
            <a:pPr>
              <a:buFont typeface="Arial" panose="020B0604020202020204" pitchFamily="34" charset="0"/>
              <a:buChar char="•"/>
            </a:pPr>
            <a:r>
              <a:rPr lang="en-US" sz="2000" dirty="0">
                <a:effectLst/>
                <a:ea typeface="Times New Roman" panose="02020603050405020304" pitchFamily="18" charset="0"/>
              </a:rPr>
              <a:t> Generate the list of customer who have no housing loan and personal loan</a:t>
            </a:r>
            <a:r>
              <a:rPr lang="en-US" sz="2000" b="1" dirty="0">
                <a:effectLst/>
                <a:latin typeface="Times New Roman" panose="02020603050405020304" pitchFamily="18" charset="0"/>
                <a:ea typeface="Times New Roman" panose="02020603050405020304" pitchFamily="18" charset="0"/>
              </a:rPr>
              <a:t>.</a:t>
            </a:r>
            <a:endParaRPr lang="en-US" sz="2000" dirty="0"/>
          </a:p>
        </p:txBody>
      </p:sp>
      <p:sp>
        <p:nvSpPr>
          <p:cNvPr id="5" name="TextBox 4">
            <a:extLst>
              <a:ext uri="{FF2B5EF4-FFF2-40B4-BE49-F238E27FC236}">
                <a16:creationId xmlns:a16="http://schemas.microsoft.com/office/drawing/2014/main" id="{8E9256E5-FF5A-47BB-96E4-272898E45D17}"/>
              </a:ext>
            </a:extLst>
          </p:cNvPr>
          <p:cNvSpPr txBox="1"/>
          <p:nvPr/>
        </p:nvSpPr>
        <p:spPr>
          <a:xfrm>
            <a:off x="6600825" y="875899"/>
            <a:ext cx="4448175"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effectLst/>
                <a:ea typeface="Times New Roman" panose="02020603050405020304" pitchFamily="18" charset="0"/>
              </a:rPr>
              <a:t>Generate the list of customer who has credit and has been contacted more than 2 times during the campaign.</a:t>
            </a:r>
            <a:endParaRPr lang="en-US" sz="2000" dirty="0"/>
          </a:p>
        </p:txBody>
      </p:sp>
      <p:cxnSp>
        <p:nvCxnSpPr>
          <p:cNvPr id="8" name="Straight Connector 7">
            <a:extLst>
              <a:ext uri="{FF2B5EF4-FFF2-40B4-BE49-F238E27FC236}">
                <a16:creationId xmlns:a16="http://schemas.microsoft.com/office/drawing/2014/main" id="{7637255E-DD53-4968-AEC6-D26F07558139}"/>
              </a:ext>
            </a:extLst>
          </p:cNvPr>
          <p:cNvCxnSpPr/>
          <p:nvPr/>
        </p:nvCxnSpPr>
        <p:spPr>
          <a:xfrm>
            <a:off x="6181725" y="942680"/>
            <a:ext cx="0" cy="5156462"/>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E30EA9A6-6122-4639-9B45-0EF6A058AD35}"/>
              </a:ext>
            </a:extLst>
          </p:cNvPr>
          <p:cNvSpPr txBox="1"/>
          <p:nvPr/>
        </p:nvSpPr>
        <p:spPr>
          <a:xfrm>
            <a:off x="6365480" y="2282876"/>
            <a:ext cx="3007150" cy="1754326"/>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Selecting the “</a:t>
            </a:r>
            <a:r>
              <a:rPr lang="en-US" dirty="0" err="1"/>
              <a:t>customer_id</a:t>
            </a:r>
            <a:r>
              <a:rPr lang="en-US" dirty="0"/>
              <a:t>”, “default1”, “campaign” rows from the joint table of </a:t>
            </a:r>
            <a:r>
              <a:rPr lang="en-US" dirty="0" err="1"/>
              <a:t>customerdetails</a:t>
            </a:r>
            <a:r>
              <a:rPr lang="en-US" dirty="0"/>
              <a:t> and </a:t>
            </a:r>
            <a:r>
              <a:rPr lang="en-US" dirty="0" err="1"/>
              <a:t>campaigndetails</a:t>
            </a:r>
            <a:r>
              <a:rPr lang="en-US" dirty="0"/>
              <a:t> with the above stated conditions.</a:t>
            </a:r>
          </a:p>
        </p:txBody>
      </p:sp>
      <p:sp>
        <p:nvSpPr>
          <p:cNvPr id="11" name="TextBox 10">
            <a:extLst>
              <a:ext uri="{FF2B5EF4-FFF2-40B4-BE49-F238E27FC236}">
                <a16:creationId xmlns:a16="http://schemas.microsoft.com/office/drawing/2014/main" id="{75AF9E4B-89A7-4775-A337-F9849DC6F5CB}"/>
              </a:ext>
            </a:extLst>
          </p:cNvPr>
          <p:cNvSpPr txBox="1"/>
          <p:nvPr/>
        </p:nvSpPr>
        <p:spPr>
          <a:xfrm>
            <a:off x="3305961" y="2107523"/>
            <a:ext cx="2666214" cy="147732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dirty="0"/>
              <a:t>Selecting the list of customers (column : “</a:t>
            </a:r>
            <a:r>
              <a:rPr lang="en-US" dirty="0" err="1"/>
              <a:t>customer_id</a:t>
            </a:r>
            <a:r>
              <a:rPr lang="en-US" dirty="0"/>
              <a:t>”) who have no housing loan or personal loan.</a:t>
            </a:r>
          </a:p>
        </p:txBody>
      </p:sp>
      <p:pic>
        <p:nvPicPr>
          <p:cNvPr id="7" name="Picture 6" descr="Table&#10;&#10;Description automatically generated">
            <a:extLst>
              <a:ext uri="{FF2B5EF4-FFF2-40B4-BE49-F238E27FC236}">
                <a16:creationId xmlns:a16="http://schemas.microsoft.com/office/drawing/2014/main" id="{B22C7CD1-AAB0-445F-ADE2-EEAA5BFC6903}"/>
              </a:ext>
            </a:extLst>
          </p:cNvPr>
          <p:cNvPicPr>
            <a:picLocks noChangeAspect="1"/>
          </p:cNvPicPr>
          <p:nvPr/>
        </p:nvPicPr>
        <p:blipFill rotWithShape="1">
          <a:blip r:embed="rId2"/>
          <a:srcRect l="3853" r="44904"/>
          <a:stretch/>
        </p:blipFill>
        <p:spPr>
          <a:xfrm>
            <a:off x="744448" y="1743942"/>
            <a:ext cx="1687329" cy="4440040"/>
          </a:xfrm>
          <a:prstGeom prst="rect">
            <a:avLst/>
          </a:prstGeom>
          <a:effectLst>
            <a:outerShdw blurRad="50800" dist="38100" dir="8100000" algn="tr" rotWithShape="0">
              <a:prstClr val="black">
                <a:alpha val="40000"/>
              </a:prstClr>
            </a:outerShdw>
          </a:effectLst>
        </p:spPr>
      </p:pic>
      <p:pic>
        <p:nvPicPr>
          <p:cNvPr id="12" name="Picture 11" descr="A picture containing table&#10;&#10;Description automatically generated">
            <a:extLst>
              <a:ext uri="{FF2B5EF4-FFF2-40B4-BE49-F238E27FC236}">
                <a16:creationId xmlns:a16="http://schemas.microsoft.com/office/drawing/2014/main" id="{D7143F20-692C-4C03-843A-1DC4A427E4A2}"/>
              </a:ext>
            </a:extLst>
          </p:cNvPr>
          <p:cNvPicPr>
            <a:picLocks noChangeAspect="1"/>
          </p:cNvPicPr>
          <p:nvPr/>
        </p:nvPicPr>
        <p:blipFill>
          <a:blip r:embed="rId3"/>
          <a:stretch>
            <a:fillRect/>
          </a:stretch>
        </p:blipFill>
        <p:spPr>
          <a:xfrm>
            <a:off x="9372631" y="1901394"/>
            <a:ext cx="2459886" cy="4142448"/>
          </a:xfrm>
          <a:prstGeom prst="rect">
            <a:avLst/>
          </a:prstGeom>
          <a:effectLst>
            <a:outerShdw blurRad="50800" dist="38100" dir="8100000" algn="tr" rotWithShape="0">
              <a:prstClr val="black">
                <a:alpha val="40000"/>
              </a:prstClr>
            </a:outerShdw>
          </a:effectLst>
        </p:spPr>
      </p:pic>
      <p:cxnSp>
        <p:nvCxnSpPr>
          <p:cNvPr id="14" name="Straight Arrow Connector 13">
            <a:extLst>
              <a:ext uri="{FF2B5EF4-FFF2-40B4-BE49-F238E27FC236}">
                <a16:creationId xmlns:a16="http://schemas.microsoft.com/office/drawing/2014/main" id="{C1205CDE-E450-442E-A346-D4DE03B26BAD}"/>
              </a:ext>
            </a:extLst>
          </p:cNvPr>
          <p:cNvCxnSpPr/>
          <p:nvPr/>
        </p:nvCxnSpPr>
        <p:spPr>
          <a:xfrm flipH="1">
            <a:off x="2431778" y="2846187"/>
            <a:ext cx="801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60D8733-E3C8-4F21-8C29-FE2E02777C3F}"/>
              </a:ext>
            </a:extLst>
          </p:cNvPr>
          <p:cNvCxnSpPr>
            <a:stCxn id="10" idx="2"/>
          </p:cNvCxnSpPr>
          <p:nvPr/>
        </p:nvCxnSpPr>
        <p:spPr>
          <a:xfrm>
            <a:off x="7869055" y="4037202"/>
            <a:ext cx="0" cy="808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0F71420-396B-48EA-BAA8-6AD69D74D6A5}"/>
              </a:ext>
            </a:extLst>
          </p:cNvPr>
          <p:cNvCxnSpPr>
            <a:cxnSpLocks/>
          </p:cNvCxnSpPr>
          <p:nvPr/>
        </p:nvCxnSpPr>
        <p:spPr>
          <a:xfrm>
            <a:off x="7869055" y="4845378"/>
            <a:ext cx="13880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581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D169B-6885-41B8-B2DE-6ACCD64E0DA3}"/>
              </a:ext>
            </a:extLst>
          </p:cNvPr>
          <p:cNvSpPr>
            <a:spLocks noGrp="1"/>
          </p:cNvSpPr>
          <p:nvPr>
            <p:ph type="title"/>
          </p:nvPr>
        </p:nvSpPr>
        <p:spPr>
          <a:xfrm>
            <a:off x="1381540" y="238539"/>
            <a:ext cx="9983840" cy="666717"/>
          </a:xfrm>
        </p:spPr>
        <p:txBody>
          <a:bodyPr>
            <a:normAutofit fontScale="90000"/>
          </a:bodyPr>
          <a:lstStyle/>
          <a:p>
            <a:r>
              <a:rPr lang="en-US" sz="3600" dirty="0" err="1">
                <a:highlight>
                  <a:srgbClr val="FFFF00"/>
                </a:highlight>
                <a:latin typeface="Abadi" panose="020B0604020104020204" pitchFamily="34" charset="0"/>
              </a:rPr>
              <a:t>TasK</a:t>
            </a:r>
            <a:r>
              <a:rPr lang="en-US" sz="3600" dirty="0">
                <a:highlight>
                  <a:srgbClr val="FFFF00"/>
                </a:highlight>
                <a:latin typeface="Abadi" panose="020B0604020104020204" pitchFamily="34" charset="0"/>
              </a:rPr>
              <a:t> 1.3 </a:t>
            </a:r>
            <a:r>
              <a:rPr lang="en-US" sz="3600" dirty="0">
                <a:latin typeface="Abadi" panose="020B0604020104020204" pitchFamily="34" charset="0"/>
              </a:rPr>
              <a:t>– Statistical Analysis using Python</a:t>
            </a:r>
          </a:p>
        </p:txBody>
      </p:sp>
      <p:sp>
        <p:nvSpPr>
          <p:cNvPr id="3" name="Content Placeholder 2">
            <a:extLst>
              <a:ext uri="{FF2B5EF4-FFF2-40B4-BE49-F238E27FC236}">
                <a16:creationId xmlns:a16="http://schemas.microsoft.com/office/drawing/2014/main" id="{F51246B2-DDC0-4EF8-BDDD-01192AFA024A}"/>
              </a:ext>
            </a:extLst>
          </p:cNvPr>
          <p:cNvSpPr>
            <a:spLocks noGrp="1"/>
          </p:cNvSpPr>
          <p:nvPr>
            <p:ph idx="1"/>
          </p:nvPr>
        </p:nvSpPr>
        <p:spPr>
          <a:xfrm>
            <a:off x="1066800" y="964096"/>
            <a:ext cx="10058400" cy="4988648"/>
          </a:xfrm>
        </p:spPr>
        <p:txBody>
          <a:bodyPr/>
          <a:lstStyle/>
          <a:p>
            <a:pPr>
              <a:buFont typeface="Arial" panose="020B0604020202020204" pitchFamily="34" charset="0"/>
              <a:buChar char="•"/>
            </a:pPr>
            <a:r>
              <a:rPr lang="en-IN" sz="2400" dirty="0">
                <a:effectLst/>
                <a:ea typeface="Times New Roman" panose="02020603050405020304" pitchFamily="18" charset="0"/>
                <a:cs typeface="Courier New" panose="02070309020205020404" pitchFamily="49" charset="0"/>
              </a:rPr>
              <a:t> Descriptive statistics for both numerical and categorical and draw few insights from them.</a:t>
            </a:r>
            <a:endParaRPr lang="en-US" sz="2400" dirty="0">
              <a:effectLst/>
              <a:ea typeface="Courier New" panose="02070309020205020404" pitchFamily="49" charset="0"/>
              <a:cs typeface="Courier New" panose="02070309020205020404" pitchFamily="49" charset="0"/>
            </a:endParaRPr>
          </a:p>
          <a:p>
            <a:endParaRPr lang="en-US" dirty="0"/>
          </a:p>
        </p:txBody>
      </p:sp>
      <p:pic>
        <p:nvPicPr>
          <p:cNvPr id="5" name="Picture 4" descr="Graphical user interface, text, application&#10;&#10;Description automatically generated">
            <a:extLst>
              <a:ext uri="{FF2B5EF4-FFF2-40B4-BE49-F238E27FC236}">
                <a16:creationId xmlns:a16="http://schemas.microsoft.com/office/drawing/2014/main" id="{5FF4C111-1363-4804-A662-FD981673189C}"/>
              </a:ext>
            </a:extLst>
          </p:cNvPr>
          <p:cNvPicPr>
            <a:picLocks noChangeAspect="1"/>
          </p:cNvPicPr>
          <p:nvPr/>
        </p:nvPicPr>
        <p:blipFill>
          <a:blip r:embed="rId2"/>
          <a:stretch>
            <a:fillRect/>
          </a:stretch>
        </p:blipFill>
        <p:spPr>
          <a:xfrm>
            <a:off x="1755882" y="1649895"/>
            <a:ext cx="9041327" cy="4870175"/>
          </a:xfrm>
          <a:prstGeom prst="rect">
            <a:avLst/>
          </a:prstGeom>
          <a:effectLst>
            <a:outerShdw blurRad="50800" dist="38100" dir="8100000" algn="tr" rotWithShape="0">
              <a:prstClr val="black">
                <a:alpha val="40000"/>
              </a:prstClr>
            </a:outerShdw>
          </a:effectLst>
        </p:spPr>
      </p:pic>
      <p:cxnSp>
        <p:nvCxnSpPr>
          <p:cNvPr id="7" name="Straight Connector 6">
            <a:extLst>
              <a:ext uri="{FF2B5EF4-FFF2-40B4-BE49-F238E27FC236}">
                <a16:creationId xmlns:a16="http://schemas.microsoft.com/office/drawing/2014/main" id="{46DB70F6-BEAB-43CD-92D4-FC39511EFFF7}"/>
              </a:ext>
            </a:extLst>
          </p:cNvPr>
          <p:cNvCxnSpPr/>
          <p:nvPr/>
        </p:nvCxnSpPr>
        <p:spPr>
          <a:xfrm>
            <a:off x="1143000" y="905256"/>
            <a:ext cx="1014785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38257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392E95A-4453-4071-A6D5-E25BDF0FB632}"/>
              </a:ext>
            </a:extLst>
          </p:cNvPr>
          <p:cNvSpPr>
            <a:spLocks noGrp="1"/>
          </p:cNvSpPr>
          <p:nvPr>
            <p:ph idx="1"/>
          </p:nvPr>
        </p:nvSpPr>
        <p:spPr>
          <a:xfrm>
            <a:off x="578667" y="482663"/>
            <a:ext cx="10058400" cy="5753100"/>
          </a:xfrm>
        </p:spPr>
        <p:txBody>
          <a:bodyPr/>
          <a:lstStyle/>
          <a:p>
            <a:pPr>
              <a:buFont typeface="Arial" panose="020B0604020202020204" pitchFamily="34" charset="0"/>
              <a:buChar char="•"/>
            </a:pPr>
            <a:r>
              <a:rPr lang="en-IN" sz="2400" dirty="0">
                <a:effectLst/>
                <a:ea typeface="Times New Roman" panose="02020603050405020304" pitchFamily="18" charset="0"/>
                <a:cs typeface="Courier New" panose="02070309020205020404" pitchFamily="49" charset="0"/>
              </a:rPr>
              <a:t>Perform relevant hypothesis testing (z test, chi-Square) </a:t>
            </a:r>
            <a:endParaRPr lang="en-US" sz="2400" dirty="0">
              <a:effectLst/>
              <a:ea typeface="Courier New" panose="02070309020205020404" pitchFamily="49" charset="0"/>
              <a:cs typeface="Courier New" panose="02070309020205020404" pitchFamily="49" charset="0"/>
            </a:endParaRPr>
          </a:p>
          <a:p>
            <a:pPr marL="0" indent="0">
              <a:buNone/>
            </a:pPr>
            <a:endParaRPr lang="en-US" dirty="0"/>
          </a:p>
        </p:txBody>
      </p:sp>
      <p:pic>
        <p:nvPicPr>
          <p:cNvPr id="7" name="Picture 6" descr="Graphical user interface, text, application, email&#10;&#10;Description automatically generated">
            <a:extLst>
              <a:ext uri="{FF2B5EF4-FFF2-40B4-BE49-F238E27FC236}">
                <a16:creationId xmlns:a16="http://schemas.microsoft.com/office/drawing/2014/main" id="{739B68E2-B64A-4C5D-BE03-1A11A4E9A484}"/>
              </a:ext>
            </a:extLst>
          </p:cNvPr>
          <p:cNvPicPr>
            <a:picLocks noChangeAspect="1"/>
          </p:cNvPicPr>
          <p:nvPr/>
        </p:nvPicPr>
        <p:blipFill>
          <a:blip r:embed="rId2"/>
          <a:stretch>
            <a:fillRect/>
          </a:stretch>
        </p:blipFill>
        <p:spPr>
          <a:xfrm>
            <a:off x="578667" y="1019042"/>
            <a:ext cx="5010407" cy="2508379"/>
          </a:xfrm>
          <a:prstGeom prst="rect">
            <a:avLst/>
          </a:prstGeom>
          <a:effectLst>
            <a:outerShdw blurRad="1143000" dist="50800" dir="5400000" sx="119000" sy="119000" algn="ctr" rotWithShape="0">
              <a:srgbClr val="000000">
                <a:alpha val="15000"/>
              </a:srgbClr>
            </a:outerShdw>
          </a:effectLst>
        </p:spPr>
      </p:pic>
      <p:pic>
        <p:nvPicPr>
          <p:cNvPr id="9" name="Picture 8" descr="Graphical user interface, text, application, email&#10;&#10;Description automatically generated">
            <a:extLst>
              <a:ext uri="{FF2B5EF4-FFF2-40B4-BE49-F238E27FC236}">
                <a16:creationId xmlns:a16="http://schemas.microsoft.com/office/drawing/2014/main" id="{9F8A8FCB-196B-4EDD-8A33-1359714854AB}"/>
              </a:ext>
            </a:extLst>
          </p:cNvPr>
          <p:cNvPicPr>
            <a:picLocks noChangeAspect="1"/>
          </p:cNvPicPr>
          <p:nvPr/>
        </p:nvPicPr>
        <p:blipFill>
          <a:blip r:embed="rId3"/>
          <a:stretch>
            <a:fillRect/>
          </a:stretch>
        </p:blipFill>
        <p:spPr>
          <a:xfrm>
            <a:off x="578667" y="3701983"/>
            <a:ext cx="7010760" cy="2533780"/>
          </a:xfrm>
          <a:prstGeom prst="rect">
            <a:avLst/>
          </a:prstGeom>
          <a:effectLst>
            <a:outerShdw blurRad="673100" dist="50800" dir="5400000" sx="113000" sy="113000" algn="ctr" rotWithShape="0">
              <a:srgbClr val="000000">
                <a:alpha val="17000"/>
              </a:srgbClr>
            </a:outerShdw>
          </a:effectLst>
        </p:spPr>
      </p:pic>
      <p:sp>
        <p:nvSpPr>
          <p:cNvPr id="10" name="TextBox 9">
            <a:extLst>
              <a:ext uri="{FF2B5EF4-FFF2-40B4-BE49-F238E27FC236}">
                <a16:creationId xmlns:a16="http://schemas.microsoft.com/office/drawing/2014/main" id="{CE498C9D-D8CE-4DF2-9B95-727FBC3080C3}"/>
              </a:ext>
            </a:extLst>
          </p:cNvPr>
          <p:cNvSpPr txBox="1"/>
          <p:nvPr/>
        </p:nvSpPr>
        <p:spPr>
          <a:xfrm>
            <a:off x="6862713" y="1357840"/>
            <a:ext cx="3774354" cy="369332"/>
          </a:xfrm>
          <a:prstGeom prst="rect">
            <a:avLst/>
          </a:prstGeom>
          <a:noFill/>
        </p:spPr>
        <p:txBody>
          <a:bodyPr wrap="square" rtlCol="0">
            <a:spAutoFit/>
          </a:bodyPr>
          <a:lstStyle/>
          <a:p>
            <a:r>
              <a:rPr lang="en-US" dirty="0"/>
              <a:t>One Sample Z-test</a:t>
            </a:r>
          </a:p>
        </p:txBody>
      </p:sp>
      <p:sp>
        <p:nvSpPr>
          <p:cNvPr id="11" name="TextBox 10">
            <a:extLst>
              <a:ext uri="{FF2B5EF4-FFF2-40B4-BE49-F238E27FC236}">
                <a16:creationId xmlns:a16="http://schemas.microsoft.com/office/drawing/2014/main" id="{5A03BDB0-6C45-4EFC-80D0-B99A167C27F9}"/>
              </a:ext>
            </a:extLst>
          </p:cNvPr>
          <p:cNvSpPr txBox="1"/>
          <p:nvPr/>
        </p:nvSpPr>
        <p:spPr>
          <a:xfrm>
            <a:off x="5637229" y="2950589"/>
            <a:ext cx="914400" cy="914400"/>
          </a:xfrm>
          <a:prstGeom prst="rect">
            <a:avLst/>
          </a:prstGeom>
          <a:noFill/>
        </p:spPr>
        <p:txBody>
          <a:bodyPr wrap="square" rtlCol="0">
            <a:spAutoFit/>
          </a:bodyPr>
          <a:lstStyle/>
          <a:p>
            <a:endParaRPr lang="en-US" dirty="0"/>
          </a:p>
        </p:txBody>
      </p:sp>
      <p:sp>
        <p:nvSpPr>
          <p:cNvPr id="12" name="TextBox 11">
            <a:extLst>
              <a:ext uri="{FF2B5EF4-FFF2-40B4-BE49-F238E27FC236}">
                <a16:creationId xmlns:a16="http://schemas.microsoft.com/office/drawing/2014/main" id="{F28BB62F-583B-48F5-ADDC-431E6626F286}"/>
              </a:ext>
            </a:extLst>
          </p:cNvPr>
          <p:cNvSpPr txBox="1"/>
          <p:nvPr/>
        </p:nvSpPr>
        <p:spPr>
          <a:xfrm>
            <a:off x="8674901" y="4006391"/>
            <a:ext cx="2656118" cy="369332"/>
          </a:xfrm>
          <a:prstGeom prst="rect">
            <a:avLst/>
          </a:prstGeom>
          <a:noFill/>
        </p:spPr>
        <p:txBody>
          <a:bodyPr wrap="square" rtlCol="0">
            <a:spAutoFit/>
          </a:bodyPr>
          <a:lstStyle/>
          <a:p>
            <a:r>
              <a:rPr lang="en-US" dirty="0"/>
              <a:t>Two Sample Z-test</a:t>
            </a:r>
          </a:p>
        </p:txBody>
      </p:sp>
      <p:cxnSp>
        <p:nvCxnSpPr>
          <p:cNvPr id="17" name="Straight Arrow Connector 16">
            <a:extLst>
              <a:ext uri="{FF2B5EF4-FFF2-40B4-BE49-F238E27FC236}">
                <a16:creationId xmlns:a16="http://schemas.microsoft.com/office/drawing/2014/main" id="{D724008C-551C-48AF-BAEA-9F414301B1D8}"/>
              </a:ext>
            </a:extLst>
          </p:cNvPr>
          <p:cNvCxnSpPr/>
          <p:nvPr/>
        </p:nvCxnSpPr>
        <p:spPr>
          <a:xfrm flipH="1">
            <a:off x="7729979" y="4232635"/>
            <a:ext cx="810706" cy="0"/>
          </a:xfrm>
          <a:prstGeom prst="straightConnector1">
            <a:avLst/>
          </a:prstGeom>
          <a:ln>
            <a:tailEnd type="triangle"/>
          </a:ln>
          <a:effectLst>
            <a:innerShdw blurRad="114300">
              <a:prstClr val="black"/>
            </a:innerShdw>
          </a:effectLst>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A6848BA6-DFA5-4EBC-B8BE-27AE6112F9A2}"/>
              </a:ext>
            </a:extLst>
          </p:cNvPr>
          <p:cNvCxnSpPr/>
          <p:nvPr/>
        </p:nvCxnSpPr>
        <p:spPr>
          <a:xfrm flipH="1">
            <a:off x="5778631" y="1564849"/>
            <a:ext cx="9332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10411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24BB1025-177D-4413-929A-7D7CF395C902}"/>
              </a:ext>
            </a:extLst>
          </p:cNvPr>
          <p:cNvPicPr>
            <a:picLocks noGrp="1" noChangeAspect="1"/>
          </p:cNvPicPr>
          <p:nvPr>
            <p:ph idx="1"/>
          </p:nvPr>
        </p:nvPicPr>
        <p:blipFill>
          <a:blip r:embed="rId2"/>
          <a:stretch>
            <a:fillRect/>
          </a:stretch>
        </p:blipFill>
        <p:spPr>
          <a:xfrm>
            <a:off x="1789735" y="1152525"/>
            <a:ext cx="8587751" cy="5010150"/>
          </a:xfrm>
          <a:effectLst>
            <a:outerShdw blurRad="939800" dist="50800" dir="5400000" sx="113000" sy="113000" algn="ctr" rotWithShape="0">
              <a:srgbClr val="000000">
                <a:alpha val="19000"/>
              </a:srgbClr>
            </a:outerShdw>
          </a:effectLst>
        </p:spPr>
      </p:pic>
      <p:sp>
        <p:nvSpPr>
          <p:cNvPr id="6" name="TextBox 5">
            <a:extLst>
              <a:ext uri="{FF2B5EF4-FFF2-40B4-BE49-F238E27FC236}">
                <a16:creationId xmlns:a16="http://schemas.microsoft.com/office/drawing/2014/main" id="{C3D24108-1E56-4171-9F72-280F30AA1973}"/>
              </a:ext>
            </a:extLst>
          </p:cNvPr>
          <p:cNvSpPr txBox="1"/>
          <p:nvPr/>
        </p:nvSpPr>
        <p:spPr>
          <a:xfrm>
            <a:off x="1789735" y="495270"/>
            <a:ext cx="5019675"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Chi-Square Hypothesis Test</a:t>
            </a:r>
          </a:p>
        </p:txBody>
      </p:sp>
    </p:spTree>
    <p:extLst>
      <p:ext uri="{BB962C8B-B14F-4D97-AF65-F5344CB8AC3E}">
        <p14:creationId xmlns:p14="http://schemas.microsoft.com/office/powerpoint/2010/main" val="3187037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beverage&#10;&#10;Description automatically generated">
            <a:extLst>
              <a:ext uri="{FF2B5EF4-FFF2-40B4-BE49-F238E27FC236}">
                <a16:creationId xmlns:a16="http://schemas.microsoft.com/office/drawing/2014/main" id="{B361FE22-6C11-4ACD-AB2D-2492581539EA}"/>
              </a:ext>
            </a:extLst>
          </p:cNvPr>
          <p:cNvPicPr>
            <a:picLocks noGrp="1" noChangeAspect="1"/>
          </p:cNvPicPr>
          <p:nvPr>
            <p:ph idx="1"/>
          </p:nvPr>
        </p:nvPicPr>
        <p:blipFill>
          <a:blip r:embed="rId2"/>
          <a:stretch>
            <a:fillRect/>
          </a:stretch>
        </p:blipFill>
        <p:spPr>
          <a:xfrm>
            <a:off x="2231572" y="206829"/>
            <a:ext cx="7228114" cy="6531428"/>
          </a:xfrm>
        </p:spPr>
      </p:pic>
    </p:spTree>
    <p:extLst>
      <p:ext uri="{BB962C8B-B14F-4D97-AF65-F5344CB8AC3E}">
        <p14:creationId xmlns:p14="http://schemas.microsoft.com/office/powerpoint/2010/main" val="7710294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3FFD5-35F6-4591-8E62-C6E2259872BF}"/>
              </a:ext>
            </a:extLst>
          </p:cNvPr>
          <p:cNvSpPr>
            <a:spLocks noGrp="1"/>
          </p:cNvSpPr>
          <p:nvPr>
            <p:ph type="title"/>
          </p:nvPr>
        </p:nvSpPr>
        <p:spPr/>
        <p:txBody>
          <a:bodyPr vert="horz" lIns="91440" tIns="45720" rIns="91440" bIns="45720" rtlCol="0" anchor="ctr">
            <a:normAutofit/>
          </a:bodyPr>
          <a:lstStyle/>
          <a:p>
            <a:r>
              <a:rPr lang="en-US" dirty="0"/>
              <a:t>Problem Statement</a:t>
            </a:r>
          </a:p>
        </p:txBody>
      </p:sp>
      <p:pic>
        <p:nvPicPr>
          <p:cNvPr id="6" name="Graphic 6" descr="Head with Gears">
            <a:extLst>
              <a:ext uri="{FF2B5EF4-FFF2-40B4-BE49-F238E27FC236}">
                <a16:creationId xmlns:a16="http://schemas.microsoft.com/office/drawing/2014/main" id="{92F757F1-9BC7-4A54-A936-0C69DD75D7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504" y="2386051"/>
            <a:ext cx="3448851" cy="3448851"/>
          </a:xfrm>
          <a:prstGeom prst="rect">
            <a:avLst/>
          </a:prstGeom>
        </p:spPr>
      </p:pic>
      <p:sp>
        <p:nvSpPr>
          <p:cNvPr id="8" name="TextBox 7">
            <a:extLst>
              <a:ext uri="{FF2B5EF4-FFF2-40B4-BE49-F238E27FC236}">
                <a16:creationId xmlns:a16="http://schemas.microsoft.com/office/drawing/2014/main" id="{D6CED677-778B-48DE-89F4-C3E0D338858B}"/>
              </a:ext>
            </a:extLst>
          </p:cNvPr>
          <p:cNvSpPr txBox="1"/>
          <p:nvPr/>
        </p:nvSpPr>
        <p:spPr>
          <a:xfrm>
            <a:off x="5063613" y="2286000"/>
            <a:ext cx="5680587" cy="4023360"/>
          </a:xfrm>
          <a:prstGeom prst="rect">
            <a:avLst/>
          </a:prstGeom>
        </p:spPr>
        <p:txBody>
          <a:bodyPr vert="horz" lIns="45720" tIns="45720" rIns="45720" bIns="45720" rtlCol="0">
            <a:normAutofit/>
          </a:bodyPr>
          <a:lstStyle/>
          <a:p>
            <a:pPr marR="0" defTabSz="914400">
              <a:lnSpc>
                <a:spcPct val="90000"/>
              </a:lnSpc>
              <a:spcBef>
                <a:spcPts val="0"/>
              </a:spcBef>
              <a:spcAft>
                <a:spcPts val="600"/>
              </a:spcAft>
              <a:buClr>
                <a:schemeClr val="accent2"/>
              </a:buClr>
            </a:pPr>
            <a:r>
              <a:rPr lang="en-US" sz="1700" dirty="0">
                <a:effectLst/>
              </a:rPr>
              <a:t>DB Bank is a large public sector bank which has branches across the cities. It provides various services like savings accounts, current account, term deposits, personal loans, home loans etc. to customers. Whenever the bank conducts marketing on its new schemes, it will keep track of data related to customers’ personal, social and economic details. Also, it maintains the detailing on efforts made to achieve success in the campaign. </a:t>
            </a:r>
          </a:p>
          <a:p>
            <a:pPr defTabSz="914400">
              <a:lnSpc>
                <a:spcPct val="90000"/>
              </a:lnSpc>
              <a:spcAft>
                <a:spcPts val="600"/>
              </a:spcAft>
              <a:buClr>
                <a:schemeClr val="accent2"/>
              </a:buClr>
            </a:pPr>
            <a:r>
              <a:rPr lang="en-US" sz="1700" dirty="0">
                <a:effectLst/>
              </a:rPr>
              <a:t>Recently, the bank has conducted a campaign to market their term-deposit scheme. Campaigns was conducted based mostly on direct phone calls, soliciting the bank's customers to place a term deposit. After all the marking efforts, if the client had agreed to place a deposit, then the campaign is success, otherwise not.</a:t>
            </a:r>
          </a:p>
          <a:p>
            <a:pPr defTabSz="914400">
              <a:lnSpc>
                <a:spcPct val="90000"/>
              </a:lnSpc>
              <a:spcAft>
                <a:spcPts val="600"/>
              </a:spcAft>
              <a:buClr>
                <a:schemeClr val="accent2"/>
              </a:buClr>
            </a:pPr>
            <a:r>
              <a:rPr lang="en-US" sz="1700" dirty="0"/>
              <a:t>The campaign success is needed to be measured based on appropriate predictive model for classifying successful and unsuccessful campaign. </a:t>
            </a:r>
          </a:p>
        </p:txBody>
      </p:sp>
      <p:pic>
        <p:nvPicPr>
          <p:cNvPr id="32" name="Graphic 31" descr="Bank outline">
            <a:extLst>
              <a:ext uri="{FF2B5EF4-FFF2-40B4-BE49-F238E27FC236}">
                <a16:creationId xmlns:a16="http://schemas.microsoft.com/office/drawing/2014/main" id="{C5721A3D-2A72-4EC7-AB93-0A86E5BB89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71051" y="725556"/>
            <a:ext cx="1089991" cy="1089991"/>
          </a:xfrm>
          <a:prstGeom prst="rect">
            <a:avLst/>
          </a:prstGeom>
        </p:spPr>
      </p:pic>
      <p:pic>
        <p:nvPicPr>
          <p:cNvPr id="42" name="Graphic 41" descr="Handshake with solid fill">
            <a:extLst>
              <a:ext uri="{FF2B5EF4-FFF2-40B4-BE49-F238E27FC236}">
                <a16:creationId xmlns:a16="http://schemas.microsoft.com/office/drawing/2014/main" id="{0D804A71-F933-4A41-973C-6DEA5E3DF37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438106" y="5021550"/>
            <a:ext cx="1626704" cy="1626704"/>
          </a:xfrm>
          <a:prstGeom prst="rect">
            <a:avLst/>
          </a:prstGeom>
        </p:spPr>
      </p:pic>
    </p:spTree>
    <p:extLst>
      <p:ext uri="{BB962C8B-B14F-4D97-AF65-F5344CB8AC3E}">
        <p14:creationId xmlns:p14="http://schemas.microsoft.com/office/powerpoint/2010/main" val="29060969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F8A285-6A42-48AB-A7B0-492877467CA3}"/>
              </a:ext>
            </a:extLst>
          </p:cNvPr>
          <p:cNvSpPr txBox="1"/>
          <p:nvPr/>
        </p:nvSpPr>
        <p:spPr>
          <a:xfrm>
            <a:off x="-2479145" y="-2081539"/>
            <a:ext cx="4958290" cy="5249334"/>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cap="all" spc="100" dirty="0">
                <a:solidFill>
                  <a:schemeClr val="tx1">
                    <a:lumMod val="95000"/>
                    <a:lumOff val="5000"/>
                  </a:schemeClr>
                </a:solidFill>
                <a:latin typeface="+mj-lt"/>
                <a:ea typeface="+mj-ea"/>
                <a:cs typeface="+mj-cs"/>
              </a:rPr>
              <a:t>CHALLENGE</a:t>
            </a:r>
          </a:p>
        </p:txBody>
      </p:sp>
      <p:sp>
        <p:nvSpPr>
          <p:cNvPr id="7" name="TextBox 6">
            <a:extLst>
              <a:ext uri="{FF2B5EF4-FFF2-40B4-BE49-F238E27FC236}">
                <a16:creationId xmlns:a16="http://schemas.microsoft.com/office/drawing/2014/main" id="{011DD65C-CF40-4143-800D-6D79FA53EE44}"/>
              </a:ext>
            </a:extLst>
          </p:cNvPr>
          <p:cNvSpPr txBox="1"/>
          <p:nvPr/>
        </p:nvSpPr>
        <p:spPr>
          <a:xfrm>
            <a:off x="9540345" y="-2198272"/>
            <a:ext cx="5130800" cy="5249334"/>
          </a:xfrm>
          <a:prstGeom prst="rect">
            <a:avLst/>
          </a:prstGeom>
        </p:spPr>
        <p:txBody>
          <a:bodyPr vert="horz" lIns="45720" tIns="45720" rIns="45720" bIns="45720" rtlCol="0" anchor="ctr">
            <a:normAutofit/>
          </a:bodyPr>
          <a:lstStyle/>
          <a:p>
            <a:pPr defTabSz="914400">
              <a:lnSpc>
                <a:spcPct val="90000"/>
              </a:lnSpc>
              <a:spcAft>
                <a:spcPts val="600"/>
              </a:spcAft>
              <a:buClr>
                <a:schemeClr val="accent2"/>
              </a:buClr>
            </a:pPr>
            <a:r>
              <a:rPr lang="en-US" sz="5000" dirty="0">
                <a:latin typeface="+mj-lt"/>
              </a:rPr>
              <a:t>SOLUTION</a:t>
            </a:r>
          </a:p>
        </p:txBody>
      </p:sp>
      <p:pic>
        <p:nvPicPr>
          <p:cNvPr id="9" name="Graphic 8" descr="Rope Knot with solid fill">
            <a:extLst>
              <a:ext uri="{FF2B5EF4-FFF2-40B4-BE49-F238E27FC236}">
                <a16:creationId xmlns:a16="http://schemas.microsoft.com/office/drawing/2014/main" id="{56AA7CED-45FD-46A5-A02B-938A42A382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482929">
            <a:off x="5206056" y="-432742"/>
            <a:ext cx="1779887" cy="1779887"/>
          </a:xfrm>
          <a:prstGeom prst="rect">
            <a:avLst/>
          </a:prstGeom>
        </p:spPr>
      </p:pic>
      <p:sp>
        <p:nvSpPr>
          <p:cNvPr id="10" name="TextBox 9">
            <a:extLst>
              <a:ext uri="{FF2B5EF4-FFF2-40B4-BE49-F238E27FC236}">
                <a16:creationId xmlns:a16="http://schemas.microsoft.com/office/drawing/2014/main" id="{4D976E2E-38EF-404D-B7D0-EC482DE31C53}"/>
              </a:ext>
            </a:extLst>
          </p:cNvPr>
          <p:cNvSpPr txBox="1"/>
          <p:nvPr/>
        </p:nvSpPr>
        <p:spPr>
          <a:xfrm>
            <a:off x="359922" y="914401"/>
            <a:ext cx="5311303" cy="4985980"/>
          </a:xfrm>
          <a:prstGeom prst="rect">
            <a:avLst/>
          </a:prstGeom>
          <a:pattFill prst="pct5">
            <a:fgClr>
              <a:schemeClr val="accent1"/>
            </a:fgClr>
            <a:bgClr>
              <a:schemeClr val="bg1"/>
            </a:bgClr>
          </a:pattFill>
        </p:spPr>
        <p:txBody>
          <a:bodyPr wrap="square" rtlCol="0">
            <a:spAutoFit/>
          </a:bodyPr>
          <a:lstStyle/>
          <a:p>
            <a:pPr algn="just">
              <a:lnSpc>
                <a:spcPct val="150000"/>
              </a:lnSpc>
            </a:pPr>
            <a:r>
              <a:rPr lang="en-IN" sz="3600" dirty="0">
                <a:ea typeface="Times New Roman" panose="02020603050405020304" pitchFamily="18" charset="0"/>
              </a:rPr>
              <a:t>I</a:t>
            </a:r>
            <a:r>
              <a:rPr lang="en-IN" sz="2000" dirty="0">
                <a:effectLst/>
                <a:ea typeface="Times New Roman" panose="02020603050405020304" pitchFamily="18" charset="0"/>
              </a:rPr>
              <a:t>t is a </a:t>
            </a:r>
            <a:r>
              <a:rPr lang="en-IN" sz="2800" b="1" dirty="0">
                <a:effectLst/>
                <a:ea typeface="Times New Roman" panose="02020603050405020304" pitchFamily="18" charset="0"/>
              </a:rPr>
              <a:t>challenge</a:t>
            </a:r>
            <a:r>
              <a:rPr lang="en-IN" sz="2000" dirty="0">
                <a:effectLst/>
                <a:ea typeface="Times New Roman" panose="02020603050405020304" pitchFamily="18" charset="0"/>
              </a:rPr>
              <a:t> for </a:t>
            </a:r>
            <a:r>
              <a:rPr lang="en-IN" sz="2000" dirty="0">
                <a:ea typeface="Times New Roman" panose="02020603050405020304" pitchFamily="18" charset="0"/>
              </a:rPr>
              <a:t>b</a:t>
            </a:r>
            <a:r>
              <a:rPr lang="en-IN" sz="2000" dirty="0">
                <a:effectLst/>
                <a:ea typeface="Times New Roman" panose="02020603050405020304" pitchFamily="18" charset="0"/>
              </a:rPr>
              <a:t>ank </a:t>
            </a:r>
            <a:r>
              <a:rPr lang="en-IN" sz="2000" dirty="0">
                <a:ea typeface="Times New Roman" panose="02020603050405020304" pitchFamily="18" charset="0"/>
              </a:rPr>
              <a:t>of</a:t>
            </a:r>
            <a:r>
              <a:rPr lang="en-IN" sz="2000" dirty="0">
                <a:effectLst/>
                <a:ea typeface="Times New Roman" panose="02020603050405020304" pitchFamily="18" charset="0"/>
              </a:rPr>
              <a:t>ficials to target right people for a successful campaign. </a:t>
            </a:r>
          </a:p>
          <a:p>
            <a:pPr algn="just">
              <a:lnSpc>
                <a:spcPct val="150000"/>
              </a:lnSpc>
            </a:pPr>
            <a:r>
              <a:rPr lang="en-IN" sz="2000" dirty="0">
                <a:effectLst/>
                <a:ea typeface="Times New Roman" panose="02020603050405020304" pitchFamily="18" charset="0"/>
              </a:rPr>
              <a:t>The marketing team must analyse various details like profession, income, age, education including the possibility of any existing loans, credit history etc will give economic status of the customer and hence helps in understanding whether the person is capable of depositing money into term-deposit scheme of the bank. </a:t>
            </a:r>
            <a:endParaRPr lang="en-US" sz="2000" dirty="0">
              <a:effectLst/>
              <a:ea typeface="Calibri" panose="020F0502020204030204" pitchFamily="34" charset="0"/>
            </a:endParaRPr>
          </a:p>
          <a:p>
            <a:endParaRPr lang="en-US" sz="2400" dirty="0"/>
          </a:p>
        </p:txBody>
      </p:sp>
      <p:sp>
        <p:nvSpPr>
          <p:cNvPr id="16" name="TextBox 15">
            <a:extLst>
              <a:ext uri="{FF2B5EF4-FFF2-40B4-BE49-F238E27FC236}">
                <a16:creationId xmlns:a16="http://schemas.microsoft.com/office/drawing/2014/main" id="{8DDC9476-BAF2-420E-A589-7A323F263C31}"/>
              </a:ext>
            </a:extLst>
          </p:cNvPr>
          <p:cNvSpPr txBox="1"/>
          <p:nvPr/>
        </p:nvSpPr>
        <p:spPr>
          <a:xfrm>
            <a:off x="6371617" y="1118681"/>
            <a:ext cx="5564221" cy="1138773"/>
          </a:xfrm>
          <a:prstGeom prst="rect">
            <a:avLst/>
          </a:prstGeom>
          <a:noFill/>
        </p:spPr>
        <p:txBody>
          <a:bodyPr wrap="square" rtlCol="0">
            <a:spAutoFit/>
          </a:bodyPr>
          <a:lstStyle/>
          <a:p>
            <a:r>
              <a:rPr lang="en-US" sz="2000" dirty="0"/>
              <a:t>A </a:t>
            </a:r>
            <a:r>
              <a:rPr lang="en-US" sz="2800" b="1" dirty="0"/>
              <a:t>P</a:t>
            </a:r>
            <a:r>
              <a:rPr lang="en-US" sz="2000" dirty="0"/>
              <a:t>redictive </a:t>
            </a:r>
            <a:r>
              <a:rPr lang="en-US" sz="2800" b="1" dirty="0"/>
              <a:t>M</a:t>
            </a:r>
            <a:r>
              <a:rPr lang="en-US" sz="2000" dirty="0"/>
              <a:t>odel for classifying data can be built, to efficiently analyze the data and ascertain the right target audience</a:t>
            </a:r>
          </a:p>
        </p:txBody>
      </p:sp>
      <p:pic>
        <p:nvPicPr>
          <p:cNvPr id="23" name="Graphic 22" descr="A flying paper airplane">
            <a:extLst>
              <a:ext uri="{FF2B5EF4-FFF2-40B4-BE49-F238E27FC236}">
                <a16:creationId xmlns:a16="http://schemas.microsoft.com/office/drawing/2014/main" id="{DB885F89-5D60-4ECD-A0BD-FDF411E19C9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894025">
            <a:off x="1878007" y="4204751"/>
            <a:ext cx="3477695" cy="3477695"/>
          </a:xfrm>
          <a:prstGeom prst="rect">
            <a:avLst/>
          </a:prstGeom>
          <a:effectLst>
            <a:outerShdw blurRad="50800" dist="38100" dir="8100000" algn="tr" rotWithShape="0">
              <a:prstClr val="black">
                <a:alpha val="40000"/>
              </a:prstClr>
            </a:outerShdw>
          </a:effectLst>
          <a:scene3d>
            <a:camera prst="orthographicFront"/>
            <a:lightRig rig="threePt" dir="t"/>
          </a:scene3d>
          <a:sp3d>
            <a:bevelT w="152400" h="50800" prst="softRound"/>
          </a:sp3d>
        </p:spPr>
      </p:pic>
      <p:pic>
        <p:nvPicPr>
          <p:cNvPr id="27" name="Picture 26" descr="Diagram&#10;&#10;Description automatically generated">
            <a:extLst>
              <a:ext uri="{FF2B5EF4-FFF2-40B4-BE49-F238E27FC236}">
                <a16:creationId xmlns:a16="http://schemas.microsoft.com/office/drawing/2014/main" id="{6D28BAFD-C450-4773-95FC-35033DD85EBF}"/>
              </a:ext>
            </a:extLst>
          </p:cNvPr>
          <p:cNvPicPr>
            <a:picLocks noChangeAspect="1"/>
          </p:cNvPicPr>
          <p:nvPr/>
        </p:nvPicPr>
        <p:blipFill rotWithShape="1">
          <a:blip r:embed="rId6"/>
          <a:srcRect b="8148"/>
          <a:stretch/>
        </p:blipFill>
        <p:spPr>
          <a:xfrm>
            <a:off x="6873787" y="2372572"/>
            <a:ext cx="4481318" cy="4485428"/>
          </a:xfrm>
          <a:prstGeom prst="ellipse">
            <a:avLst/>
          </a:prstGeom>
          <a:ln>
            <a:solidFill>
              <a:schemeClr val="accent5">
                <a:lumMod val="60000"/>
                <a:lumOff val="40000"/>
              </a:schemeClr>
            </a:solidFill>
          </a:ln>
          <a:effectLst>
            <a:softEdge rad="112500"/>
          </a:effectLst>
        </p:spPr>
      </p:pic>
    </p:spTree>
    <p:extLst>
      <p:ext uri="{BB962C8B-B14F-4D97-AF65-F5344CB8AC3E}">
        <p14:creationId xmlns:p14="http://schemas.microsoft.com/office/powerpoint/2010/main" val="26726216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C0060-1528-409F-866E-056921526FD2}"/>
              </a:ext>
            </a:extLst>
          </p:cNvPr>
          <p:cNvSpPr>
            <a:spLocks noGrp="1"/>
          </p:cNvSpPr>
          <p:nvPr>
            <p:ph type="title"/>
          </p:nvPr>
        </p:nvSpPr>
        <p:spPr>
          <a:xfrm>
            <a:off x="866775" y="78903"/>
            <a:ext cx="10134600" cy="723892"/>
          </a:xfrm>
        </p:spPr>
        <p:txBody>
          <a:bodyPr>
            <a:normAutofit/>
          </a:bodyPr>
          <a:lstStyle/>
          <a:p>
            <a:r>
              <a:rPr lang="en-US" dirty="0"/>
              <a:t>Data Dictionary</a:t>
            </a:r>
          </a:p>
        </p:txBody>
      </p:sp>
      <p:sp>
        <p:nvSpPr>
          <p:cNvPr id="3" name="Content Placeholder 2">
            <a:extLst>
              <a:ext uri="{FF2B5EF4-FFF2-40B4-BE49-F238E27FC236}">
                <a16:creationId xmlns:a16="http://schemas.microsoft.com/office/drawing/2014/main" id="{D7683213-2C3D-4B69-A930-4C80D5DC3FAE}"/>
              </a:ext>
            </a:extLst>
          </p:cNvPr>
          <p:cNvSpPr>
            <a:spLocks noGrp="1"/>
          </p:cNvSpPr>
          <p:nvPr>
            <p:ph idx="1"/>
          </p:nvPr>
        </p:nvSpPr>
        <p:spPr>
          <a:xfrm>
            <a:off x="990600" y="723892"/>
            <a:ext cx="5410200" cy="4003398"/>
          </a:xfrm>
        </p:spPr>
        <p:txBody>
          <a:bodyPr>
            <a:normAutofit lnSpcReduction="10000"/>
          </a:bodyPr>
          <a:lstStyle/>
          <a:p>
            <a:pPr marL="0" indent="0">
              <a:lnSpc>
                <a:spcPct val="107000"/>
              </a:lnSpc>
              <a:spcBef>
                <a:spcPts val="0"/>
              </a:spcBef>
              <a:buNone/>
            </a:pPr>
            <a:r>
              <a:rPr lang="en-IN" sz="1800" b="1" dirty="0">
                <a:effectLst/>
                <a:latin typeface="Times New Roman" panose="02020603050405020304" pitchFamily="18" charset="0"/>
                <a:ea typeface="Times New Roman" panose="02020603050405020304" pitchFamily="18" charset="0"/>
              </a:rPr>
              <a:t>Bank </a:t>
            </a:r>
            <a:r>
              <a:rPr lang="en-IN" sz="1800" b="1" dirty="0">
                <a:latin typeface="Times New Roman" panose="02020603050405020304" pitchFamily="18" charset="0"/>
                <a:ea typeface="Times New Roman" panose="02020603050405020304" pitchFamily="18" charset="0"/>
              </a:rPr>
              <a:t>C</a:t>
            </a:r>
            <a:r>
              <a:rPr lang="en-IN" sz="1800" b="1" dirty="0">
                <a:effectLst/>
                <a:latin typeface="Times New Roman" panose="02020603050405020304" pitchFamily="18" charset="0"/>
                <a:ea typeface="Times New Roman" panose="02020603050405020304" pitchFamily="18" charset="0"/>
              </a:rPr>
              <a:t>lient </a:t>
            </a:r>
            <a:r>
              <a:rPr lang="en-IN" sz="1800" b="1" dirty="0">
                <a:latin typeface="Times New Roman" panose="02020603050405020304" pitchFamily="18" charset="0"/>
                <a:ea typeface="Times New Roman" panose="02020603050405020304" pitchFamily="18" charset="0"/>
              </a:rPr>
              <a:t>D</a:t>
            </a:r>
            <a:r>
              <a:rPr lang="en-IN" sz="1800" b="1" dirty="0">
                <a:effectLst/>
                <a:latin typeface="Times New Roman" panose="02020603050405020304" pitchFamily="18" charset="0"/>
                <a:ea typeface="Times New Roman" panose="02020603050405020304" pitchFamily="18" charset="0"/>
              </a:rPr>
              <a:t>ata</a:t>
            </a:r>
            <a:endParaRPr lang="en-US" sz="1800" dirty="0">
              <a:effectLst/>
              <a:latin typeface="Calibri" panose="020F0502020204030204" pitchFamily="34" charset="0"/>
              <a:ea typeface="Calibri" panose="020F0502020204030204" pitchFamily="34" charset="0"/>
            </a:endParaRPr>
          </a:p>
          <a:p>
            <a:pPr marL="0" marR="0" lvl="0" indent="0">
              <a:lnSpc>
                <a:spcPct val="107000"/>
              </a:lnSpc>
              <a:spcBef>
                <a:spcPts val="0"/>
              </a:spcBef>
              <a:spcAft>
                <a:spcPts val="0"/>
              </a:spcAft>
              <a:buNone/>
            </a:pPr>
            <a:endParaRPr lang="en-IN" sz="1800" dirty="0">
              <a:solidFill>
                <a:srgbClr val="0070C0"/>
              </a:solidFill>
              <a:effectLst/>
              <a:latin typeface="Times New Roman" panose="02020603050405020304" pitchFamily="18" charset="0"/>
              <a:ea typeface="Times New Roman" panose="02020603050405020304" pitchFamily="18" charset="0"/>
              <a:cs typeface="Noto Sans Symbols"/>
            </a:endParaRPr>
          </a:p>
          <a:p>
            <a:pPr marR="0" lvl="0">
              <a:lnSpc>
                <a:spcPct val="107000"/>
              </a:lnSpc>
              <a:spcBef>
                <a:spcPts val="0"/>
              </a:spcBef>
              <a:spcAft>
                <a:spcPts val="0"/>
              </a:spcAft>
              <a:buFont typeface="Arial" panose="020B0604020202020204" pitchFamily="34" charset="0"/>
              <a:buChar char="•"/>
            </a:pPr>
            <a:r>
              <a:rPr lang="en-IN" sz="1800" b="1" dirty="0">
                <a:solidFill>
                  <a:srgbClr val="0070C0"/>
                </a:solidFill>
                <a:effectLst/>
                <a:latin typeface="Times New Roman" panose="02020603050405020304" pitchFamily="18" charset="0"/>
                <a:ea typeface="Times New Roman" panose="02020603050405020304" pitchFamily="18" charset="0"/>
                <a:cs typeface="Noto Sans Symbols"/>
              </a:rPr>
              <a:t> Customer id </a:t>
            </a:r>
            <a:r>
              <a:rPr lang="en-IN" sz="1800" dirty="0">
                <a:effectLst/>
                <a:latin typeface="Times New Roman" panose="02020603050405020304" pitchFamily="18" charset="0"/>
                <a:ea typeface="Times New Roman" panose="02020603050405020304" pitchFamily="18" charset="0"/>
                <a:cs typeface="Noto Sans Symbols"/>
              </a:rPr>
              <a:t>: Unique customer id</a:t>
            </a:r>
            <a:endParaRPr lang="en-US" sz="1800" dirty="0">
              <a:effectLst/>
              <a:latin typeface="Noto Sans Symbols"/>
              <a:ea typeface="Noto Sans Symbols"/>
              <a:cs typeface="Noto Sans Symbols"/>
            </a:endParaRPr>
          </a:p>
          <a:p>
            <a:pPr marR="0" lvl="0">
              <a:lnSpc>
                <a:spcPct val="107000"/>
              </a:lnSpc>
              <a:spcBef>
                <a:spcPts val="0"/>
              </a:spcBef>
              <a:spcAft>
                <a:spcPts val="0"/>
              </a:spcAft>
              <a:buFont typeface="Arial" panose="020B0604020202020204" pitchFamily="34" charset="0"/>
              <a:buChar char="•"/>
            </a:pPr>
            <a:r>
              <a:rPr lang="en-IN" sz="1800" b="1" dirty="0">
                <a:solidFill>
                  <a:srgbClr val="0070C0"/>
                </a:solidFill>
                <a:effectLst/>
                <a:latin typeface="Times New Roman" panose="02020603050405020304" pitchFamily="18" charset="0"/>
                <a:ea typeface="Times New Roman" panose="02020603050405020304" pitchFamily="18" charset="0"/>
                <a:cs typeface="Noto Sans Symbols"/>
              </a:rPr>
              <a:t> </a:t>
            </a:r>
            <a:r>
              <a:rPr lang="en-IN" sz="1800" b="1" dirty="0" err="1">
                <a:solidFill>
                  <a:srgbClr val="0070C0"/>
                </a:solidFill>
                <a:effectLst/>
                <a:latin typeface="Times New Roman" panose="02020603050405020304" pitchFamily="18" charset="0"/>
                <a:ea typeface="Times New Roman" panose="02020603050405020304" pitchFamily="18" charset="0"/>
                <a:cs typeface="Noto Sans Symbols"/>
              </a:rPr>
              <a:t>custAge</a:t>
            </a:r>
            <a:r>
              <a:rPr lang="en-IN" sz="1800" dirty="0">
                <a:effectLst/>
                <a:latin typeface="Times New Roman" panose="02020603050405020304" pitchFamily="18" charset="0"/>
                <a:ea typeface="Times New Roman" panose="02020603050405020304" pitchFamily="18" charset="0"/>
                <a:cs typeface="Noto Sans Symbols"/>
              </a:rPr>
              <a:t>: Age of the customer.</a:t>
            </a:r>
            <a:endParaRPr lang="en-US" sz="1800" dirty="0">
              <a:effectLst/>
              <a:latin typeface="Noto Sans Symbols"/>
              <a:ea typeface="Noto Sans Symbols"/>
              <a:cs typeface="Noto Sans Symbols"/>
            </a:endParaRPr>
          </a:p>
          <a:p>
            <a:pPr marR="0" lvl="0">
              <a:lnSpc>
                <a:spcPct val="107000"/>
              </a:lnSpc>
              <a:spcBef>
                <a:spcPts val="0"/>
              </a:spcBef>
              <a:spcAft>
                <a:spcPts val="0"/>
              </a:spcAft>
              <a:buFont typeface="Arial" panose="020B0604020202020204" pitchFamily="34" charset="0"/>
              <a:buChar char="•"/>
            </a:pPr>
            <a:r>
              <a:rPr lang="en-IN" sz="1800" b="1" dirty="0">
                <a:solidFill>
                  <a:srgbClr val="0070C0"/>
                </a:solidFill>
                <a:effectLst/>
                <a:latin typeface="Times New Roman" panose="02020603050405020304" pitchFamily="18" charset="0"/>
                <a:ea typeface="Times New Roman" panose="02020603050405020304" pitchFamily="18" charset="0"/>
                <a:cs typeface="Noto Sans Symbols"/>
              </a:rPr>
              <a:t> profession</a:t>
            </a:r>
            <a:r>
              <a:rPr lang="en-IN" sz="1800" dirty="0">
                <a:solidFill>
                  <a:srgbClr val="000000"/>
                </a:solidFill>
                <a:effectLst/>
                <a:latin typeface="Times New Roman" panose="02020603050405020304" pitchFamily="18" charset="0"/>
                <a:ea typeface="Times New Roman" panose="02020603050405020304" pitchFamily="18" charset="0"/>
                <a:cs typeface="Noto Sans Symbols"/>
              </a:rPr>
              <a:t>: type of job </a:t>
            </a:r>
            <a:endParaRPr lang="en-US" sz="1800" dirty="0">
              <a:effectLst/>
              <a:latin typeface="Noto Sans Symbols"/>
              <a:ea typeface="Noto Sans Symbols"/>
              <a:cs typeface="Noto Sans Symbols"/>
            </a:endParaRPr>
          </a:p>
          <a:p>
            <a:pPr marR="0" lvl="0">
              <a:lnSpc>
                <a:spcPct val="107000"/>
              </a:lnSpc>
              <a:spcBef>
                <a:spcPts val="0"/>
              </a:spcBef>
              <a:spcAft>
                <a:spcPts val="0"/>
              </a:spcAft>
              <a:buFont typeface="Arial" panose="020B0604020202020204" pitchFamily="34" charset="0"/>
              <a:buChar char="•"/>
            </a:pPr>
            <a:r>
              <a:rPr lang="en-IN" sz="1800" b="1" dirty="0">
                <a:solidFill>
                  <a:srgbClr val="0070C0"/>
                </a:solidFill>
                <a:effectLst/>
                <a:latin typeface="Times New Roman" panose="02020603050405020304" pitchFamily="18" charset="0"/>
                <a:ea typeface="Times New Roman" panose="02020603050405020304" pitchFamily="18" charset="0"/>
                <a:cs typeface="Noto Sans Symbols"/>
              </a:rPr>
              <a:t> marital</a:t>
            </a:r>
            <a:r>
              <a:rPr lang="en-IN" sz="1800" b="1" dirty="0">
                <a:solidFill>
                  <a:srgbClr val="002060"/>
                </a:solidFill>
                <a:effectLst/>
                <a:latin typeface="Times New Roman" panose="02020603050405020304" pitchFamily="18" charset="0"/>
                <a:ea typeface="Times New Roman" panose="02020603050405020304" pitchFamily="18" charset="0"/>
                <a:cs typeface="Noto Sans Symbols"/>
              </a:rPr>
              <a:t>: </a:t>
            </a:r>
            <a:r>
              <a:rPr lang="en-IN" sz="1800" dirty="0">
                <a:effectLst/>
                <a:latin typeface="Times New Roman" panose="02020603050405020304" pitchFamily="18" charset="0"/>
                <a:ea typeface="Times New Roman" panose="02020603050405020304" pitchFamily="18" charset="0"/>
                <a:cs typeface="Noto Sans Symbols"/>
              </a:rPr>
              <a:t>marital status</a:t>
            </a:r>
            <a:endParaRPr lang="en-US" sz="1800" dirty="0">
              <a:effectLst/>
              <a:latin typeface="Noto Sans Symbols"/>
              <a:ea typeface="Noto Sans Symbols"/>
              <a:cs typeface="Noto Sans Symbols"/>
            </a:endParaRPr>
          </a:p>
          <a:p>
            <a:pPr marR="0" lvl="0">
              <a:lnSpc>
                <a:spcPct val="107000"/>
              </a:lnSpc>
              <a:spcBef>
                <a:spcPts val="0"/>
              </a:spcBef>
              <a:spcAft>
                <a:spcPts val="0"/>
              </a:spcAft>
              <a:buFont typeface="Arial" panose="020B0604020202020204" pitchFamily="34" charset="0"/>
              <a:buChar char="•"/>
            </a:pPr>
            <a:r>
              <a:rPr lang="en-IN" sz="1800" b="1" dirty="0">
                <a:solidFill>
                  <a:srgbClr val="0070C0"/>
                </a:solidFill>
                <a:effectLst/>
                <a:latin typeface="Times New Roman" panose="02020603050405020304" pitchFamily="18" charset="0"/>
                <a:ea typeface="Times New Roman" panose="02020603050405020304" pitchFamily="18" charset="0"/>
                <a:cs typeface="Noto Sans Symbols"/>
              </a:rPr>
              <a:t> schooling</a:t>
            </a:r>
            <a:r>
              <a:rPr lang="en-IN" sz="1800" dirty="0">
                <a:solidFill>
                  <a:srgbClr val="000000"/>
                </a:solidFill>
                <a:effectLst/>
                <a:latin typeface="Times New Roman" panose="02020603050405020304" pitchFamily="18" charset="0"/>
                <a:ea typeface="Times New Roman" panose="02020603050405020304" pitchFamily="18" charset="0"/>
                <a:cs typeface="Noto Sans Symbols"/>
              </a:rPr>
              <a:t>: Educational qualification </a:t>
            </a:r>
            <a:endParaRPr lang="en-US" sz="1800" dirty="0">
              <a:effectLst/>
              <a:latin typeface="Noto Sans Symbols"/>
              <a:ea typeface="Noto Sans Symbols"/>
              <a:cs typeface="Noto Sans Symbols"/>
            </a:endParaRPr>
          </a:p>
          <a:p>
            <a:pPr marR="0" lvl="0">
              <a:lnSpc>
                <a:spcPct val="107000"/>
              </a:lnSpc>
              <a:spcBef>
                <a:spcPts val="0"/>
              </a:spcBef>
              <a:spcAft>
                <a:spcPts val="0"/>
              </a:spcAft>
              <a:buFont typeface="Arial" panose="020B0604020202020204" pitchFamily="34" charset="0"/>
              <a:buChar char="•"/>
            </a:pPr>
            <a:r>
              <a:rPr lang="en-IN" sz="1800" b="1" dirty="0">
                <a:solidFill>
                  <a:srgbClr val="0070C0"/>
                </a:solidFill>
                <a:effectLst/>
                <a:latin typeface="Times New Roman" panose="02020603050405020304" pitchFamily="18" charset="0"/>
                <a:ea typeface="Times New Roman" panose="02020603050405020304" pitchFamily="18" charset="0"/>
                <a:cs typeface="Noto Sans Symbols"/>
              </a:rPr>
              <a:t> default</a:t>
            </a:r>
            <a:r>
              <a:rPr lang="en-IN" sz="1800" dirty="0">
                <a:solidFill>
                  <a:srgbClr val="000000"/>
                </a:solidFill>
                <a:effectLst/>
                <a:latin typeface="Times New Roman" panose="02020603050405020304" pitchFamily="18" charset="0"/>
                <a:ea typeface="Times New Roman" panose="02020603050405020304" pitchFamily="18" charset="0"/>
                <a:cs typeface="Noto Sans Symbols"/>
              </a:rPr>
              <a:t>: has credit in default?</a:t>
            </a:r>
            <a:endParaRPr lang="en-US" sz="1800" dirty="0">
              <a:effectLst/>
              <a:latin typeface="Noto Sans Symbols"/>
              <a:ea typeface="Noto Sans Symbols"/>
              <a:cs typeface="Noto Sans Symbols"/>
            </a:endParaRPr>
          </a:p>
          <a:p>
            <a:pPr marR="0" lvl="0">
              <a:lnSpc>
                <a:spcPct val="107000"/>
              </a:lnSpc>
              <a:spcBef>
                <a:spcPts val="0"/>
              </a:spcBef>
              <a:spcAft>
                <a:spcPts val="0"/>
              </a:spcAft>
              <a:buFont typeface="Arial" panose="020B0604020202020204" pitchFamily="34" charset="0"/>
              <a:buChar char="•"/>
            </a:pPr>
            <a:r>
              <a:rPr lang="en-IN" sz="1800" b="1" dirty="0">
                <a:solidFill>
                  <a:srgbClr val="0070C0"/>
                </a:solidFill>
                <a:effectLst/>
                <a:latin typeface="Times New Roman" panose="02020603050405020304" pitchFamily="18" charset="0"/>
                <a:ea typeface="Times New Roman" panose="02020603050405020304" pitchFamily="18" charset="0"/>
                <a:cs typeface="Noto Sans Symbols"/>
              </a:rPr>
              <a:t> housing</a:t>
            </a:r>
            <a:r>
              <a:rPr lang="en-IN" sz="1800" dirty="0">
                <a:solidFill>
                  <a:srgbClr val="000000"/>
                </a:solidFill>
                <a:effectLst/>
                <a:latin typeface="Times New Roman" panose="02020603050405020304" pitchFamily="18" charset="0"/>
                <a:ea typeface="Times New Roman" panose="02020603050405020304" pitchFamily="18" charset="0"/>
                <a:cs typeface="Noto Sans Symbols"/>
              </a:rPr>
              <a:t>: has housing loan? </a:t>
            </a:r>
            <a:endParaRPr lang="en-US" sz="1800" dirty="0">
              <a:effectLst/>
              <a:latin typeface="Noto Sans Symbols"/>
              <a:ea typeface="Noto Sans Symbols"/>
              <a:cs typeface="Noto Sans Symbols"/>
            </a:endParaRPr>
          </a:p>
          <a:p>
            <a:pPr marR="0" lvl="0">
              <a:lnSpc>
                <a:spcPct val="107000"/>
              </a:lnSpc>
              <a:spcBef>
                <a:spcPts val="0"/>
              </a:spcBef>
              <a:spcAft>
                <a:spcPts val="0"/>
              </a:spcAft>
              <a:buFont typeface="Arial" panose="020B0604020202020204" pitchFamily="34" charset="0"/>
              <a:buChar char="•"/>
            </a:pPr>
            <a:r>
              <a:rPr lang="en-IN" sz="1800" b="1" dirty="0">
                <a:solidFill>
                  <a:srgbClr val="0070C0"/>
                </a:solidFill>
                <a:effectLst/>
                <a:latin typeface="Times New Roman" panose="02020603050405020304" pitchFamily="18" charset="0"/>
                <a:ea typeface="Times New Roman" panose="02020603050405020304" pitchFamily="18" charset="0"/>
                <a:cs typeface="Noto Sans Symbols"/>
              </a:rPr>
              <a:t> loan</a:t>
            </a:r>
            <a:r>
              <a:rPr lang="en-IN" sz="1800" dirty="0">
                <a:solidFill>
                  <a:srgbClr val="000000"/>
                </a:solidFill>
                <a:effectLst/>
                <a:latin typeface="Times New Roman" panose="02020603050405020304" pitchFamily="18" charset="0"/>
                <a:ea typeface="Times New Roman" panose="02020603050405020304" pitchFamily="18" charset="0"/>
                <a:cs typeface="Noto Sans Symbols"/>
              </a:rPr>
              <a:t>: has personal loan? </a:t>
            </a:r>
            <a:endParaRPr lang="en-US" sz="1800" dirty="0">
              <a:effectLst/>
              <a:latin typeface="Noto Sans Symbols"/>
              <a:ea typeface="Noto Sans Symbols"/>
              <a:cs typeface="Noto Sans Symbols"/>
            </a:endParaRPr>
          </a:p>
          <a:p>
            <a:pPr marR="0" lvl="0">
              <a:lnSpc>
                <a:spcPct val="107000"/>
              </a:lnSpc>
              <a:spcBef>
                <a:spcPts val="0"/>
              </a:spcBef>
              <a:spcAft>
                <a:spcPts val="0"/>
              </a:spcAft>
              <a:buFont typeface="Arial" panose="020B0604020202020204" pitchFamily="34" charset="0"/>
              <a:buChar char="•"/>
            </a:pPr>
            <a:r>
              <a:rPr lang="en-IN" sz="1800" b="1" dirty="0">
                <a:solidFill>
                  <a:srgbClr val="0070C0"/>
                </a:solidFill>
                <a:effectLst/>
                <a:latin typeface="Times New Roman" panose="02020603050405020304" pitchFamily="18" charset="0"/>
                <a:ea typeface="Times New Roman" panose="02020603050405020304" pitchFamily="18" charset="0"/>
                <a:cs typeface="Noto Sans Symbols"/>
              </a:rPr>
              <a:t> </a:t>
            </a:r>
            <a:r>
              <a:rPr lang="en-IN" sz="1800" b="1" dirty="0" err="1">
                <a:solidFill>
                  <a:srgbClr val="0070C0"/>
                </a:solidFill>
                <a:effectLst/>
                <a:latin typeface="Times New Roman" panose="02020603050405020304" pitchFamily="18" charset="0"/>
                <a:ea typeface="Times New Roman" panose="02020603050405020304" pitchFamily="18" charset="0"/>
                <a:cs typeface="Noto Sans Symbols"/>
              </a:rPr>
              <a:t>State_Code</a:t>
            </a:r>
            <a:r>
              <a:rPr lang="en-IN" sz="1800" dirty="0">
                <a:effectLst/>
                <a:latin typeface="Times New Roman" panose="02020603050405020304" pitchFamily="18" charset="0"/>
                <a:ea typeface="Times New Roman" panose="02020603050405020304" pitchFamily="18" charset="0"/>
                <a:cs typeface="Noto Sans Symbols"/>
              </a:rPr>
              <a:t>: Code representing unique state name</a:t>
            </a:r>
            <a:endParaRPr lang="en-US" sz="1800" dirty="0">
              <a:effectLst/>
              <a:latin typeface="Noto Sans Symbols"/>
              <a:ea typeface="Noto Sans Symbols"/>
              <a:cs typeface="Noto Sans Symbols"/>
            </a:endParaRPr>
          </a:p>
          <a:p>
            <a:pPr marR="0" lvl="0">
              <a:lnSpc>
                <a:spcPct val="107000"/>
              </a:lnSpc>
              <a:spcBef>
                <a:spcPts val="0"/>
              </a:spcBef>
              <a:spcAft>
                <a:spcPts val="0"/>
              </a:spcAft>
              <a:buFont typeface="Arial" panose="020B0604020202020204" pitchFamily="34" charset="0"/>
              <a:buChar char="•"/>
            </a:pPr>
            <a:r>
              <a:rPr lang="en-IN" sz="1800" b="1" dirty="0">
                <a:solidFill>
                  <a:srgbClr val="0070C0"/>
                </a:solidFill>
                <a:effectLst/>
                <a:latin typeface="Times New Roman" panose="02020603050405020304" pitchFamily="18" charset="0"/>
                <a:ea typeface="Times New Roman" panose="02020603050405020304" pitchFamily="18" charset="0"/>
                <a:cs typeface="Noto Sans Symbols"/>
              </a:rPr>
              <a:t> </a:t>
            </a:r>
            <a:r>
              <a:rPr lang="en-IN" sz="1800" b="1" dirty="0" err="1">
                <a:solidFill>
                  <a:srgbClr val="0070C0"/>
                </a:solidFill>
                <a:effectLst/>
                <a:latin typeface="Times New Roman" panose="02020603050405020304" pitchFamily="18" charset="0"/>
                <a:ea typeface="Times New Roman" panose="02020603050405020304" pitchFamily="18" charset="0"/>
                <a:cs typeface="Noto Sans Symbols"/>
              </a:rPr>
              <a:t>Region_Code</a:t>
            </a:r>
            <a:r>
              <a:rPr lang="en-IN" sz="1800" dirty="0">
                <a:effectLst/>
                <a:latin typeface="Times New Roman" panose="02020603050405020304" pitchFamily="18" charset="0"/>
                <a:ea typeface="Times New Roman" panose="02020603050405020304" pitchFamily="18" charset="0"/>
                <a:cs typeface="Noto Sans Symbols"/>
              </a:rPr>
              <a:t>: Code representing unique Region name</a:t>
            </a:r>
            <a:endParaRPr lang="en-US" sz="1800" dirty="0">
              <a:effectLst/>
              <a:latin typeface="Noto Sans Symbols"/>
              <a:ea typeface="Noto Sans Symbols"/>
              <a:cs typeface="Noto Sans Symbols"/>
            </a:endParaRPr>
          </a:p>
          <a:p>
            <a:pPr marR="0" lvl="0">
              <a:lnSpc>
                <a:spcPct val="107000"/>
              </a:lnSpc>
              <a:spcBef>
                <a:spcPts val="0"/>
              </a:spcBef>
              <a:spcAft>
                <a:spcPts val="0"/>
              </a:spcAft>
              <a:buFont typeface="Arial" panose="020B0604020202020204" pitchFamily="34" charset="0"/>
              <a:buChar char="•"/>
            </a:pPr>
            <a:r>
              <a:rPr lang="en-IN" sz="1800" b="1" dirty="0">
                <a:solidFill>
                  <a:srgbClr val="0070C0"/>
                </a:solidFill>
                <a:effectLst/>
                <a:latin typeface="Times New Roman" panose="02020603050405020304" pitchFamily="18" charset="0"/>
                <a:ea typeface="Times New Roman" panose="02020603050405020304" pitchFamily="18" charset="0"/>
                <a:cs typeface="Noto Sans Symbols"/>
              </a:rPr>
              <a:t> </a:t>
            </a:r>
            <a:r>
              <a:rPr lang="en-IN" sz="1800" b="1" dirty="0" err="1">
                <a:solidFill>
                  <a:srgbClr val="0070C0"/>
                </a:solidFill>
                <a:effectLst/>
                <a:latin typeface="Times New Roman" panose="02020603050405020304" pitchFamily="18" charset="0"/>
                <a:ea typeface="Times New Roman" panose="02020603050405020304" pitchFamily="18" charset="0"/>
                <a:cs typeface="Noto Sans Symbols"/>
              </a:rPr>
              <a:t>City_Code</a:t>
            </a:r>
            <a:r>
              <a:rPr lang="en-IN" sz="1800" dirty="0">
                <a:effectLst/>
                <a:latin typeface="Times New Roman" panose="02020603050405020304" pitchFamily="18" charset="0"/>
                <a:ea typeface="Times New Roman" panose="02020603050405020304" pitchFamily="18" charset="0"/>
                <a:cs typeface="Noto Sans Symbols"/>
              </a:rPr>
              <a:t>: Code representing City of the customer</a:t>
            </a:r>
            <a:endParaRPr lang="en-US" sz="1800" dirty="0">
              <a:effectLst/>
              <a:latin typeface="Noto Sans Symbols"/>
              <a:ea typeface="Noto Sans Symbols"/>
              <a:cs typeface="Noto Sans Symbols"/>
            </a:endParaRPr>
          </a:p>
          <a:p>
            <a:pPr marR="0" lvl="0">
              <a:lnSpc>
                <a:spcPct val="107000"/>
              </a:lnSpc>
              <a:spcBef>
                <a:spcPts val="0"/>
              </a:spcBef>
              <a:spcAft>
                <a:spcPts val="0"/>
              </a:spcAft>
              <a:buFont typeface="Arial" panose="020B0604020202020204" pitchFamily="34" charset="0"/>
              <a:buChar char="•"/>
            </a:pPr>
            <a:r>
              <a:rPr lang="en-IN" sz="1800" b="1" dirty="0">
                <a:solidFill>
                  <a:srgbClr val="0070C0"/>
                </a:solidFill>
                <a:effectLst/>
                <a:latin typeface="Times New Roman" panose="02020603050405020304" pitchFamily="18" charset="0"/>
                <a:ea typeface="Times New Roman" panose="02020603050405020304" pitchFamily="18" charset="0"/>
                <a:cs typeface="Noto Sans Symbols"/>
              </a:rPr>
              <a:t> </a:t>
            </a:r>
            <a:r>
              <a:rPr lang="en-IN" sz="1800" b="1" dirty="0" err="1">
                <a:solidFill>
                  <a:srgbClr val="0070C0"/>
                </a:solidFill>
                <a:effectLst/>
                <a:latin typeface="Times New Roman" panose="02020603050405020304" pitchFamily="18" charset="0"/>
                <a:ea typeface="Times New Roman" panose="02020603050405020304" pitchFamily="18" charset="0"/>
                <a:cs typeface="Noto Sans Symbols"/>
              </a:rPr>
              <a:t>Postal_Code</a:t>
            </a:r>
            <a:r>
              <a:rPr lang="en-IN" sz="1800" dirty="0">
                <a:solidFill>
                  <a:srgbClr val="0070C0"/>
                </a:solidFill>
                <a:effectLst/>
                <a:latin typeface="Times New Roman" panose="02020603050405020304" pitchFamily="18" charset="0"/>
                <a:ea typeface="Times New Roman" panose="02020603050405020304" pitchFamily="18" charset="0"/>
                <a:cs typeface="Noto Sans Symbols"/>
              </a:rPr>
              <a:t>: </a:t>
            </a:r>
            <a:r>
              <a:rPr lang="en-IN" sz="1800" dirty="0">
                <a:effectLst/>
                <a:latin typeface="Times New Roman" panose="02020603050405020304" pitchFamily="18" charset="0"/>
                <a:ea typeface="Times New Roman" panose="02020603050405020304" pitchFamily="18" charset="0"/>
                <a:cs typeface="Noto Sans Symbols"/>
              </a:rPr>
              <a:t>Postal code of the area</a:t>
            </a:r>
            <a:endParaRPr lang="en-US" sz="1800" dirty="0">
              <a:effectLst/>
              <a:latin typeface="Noto Sans Symbols"/>
              <a:ea typeface="Noto Sans Symbols"/>
              <a:cs typeface="Noto Sans Symbols"/>
            </a:endParaRPr>
          </a:p>
          <a:p>
            <a:pPr marL="0" indent="0">
              <a:buNone/>
            </a:pPr>
            <a:endParaRPr lang="en-US" dirty="0"/>
          </a:p>
        </p:txBody>
      </p:sp>
      <p:cxnSp>
        <p:nvCxnSpPr>
          <p:cNvPr id="5" name="Straight Connector 4">
            <a:extLst>
              <a:ext uri="{FF2B5EF4-FFF2-40B4-BE49-F238E27FC236}">
                <a16:creationId xmlns:a16="http://schemas.microsoft.com/office/drawing/2014/main" id="{135C4F07-4D70-4051-AD1B-A578E1C86B17}"/>
              </a:ext>
            </a:extLst>
          </p:cNvPr>
          <p:cNvCxnSpPr>
            <a:cxnSpLocks/>
          </p:cNvCxnSpPr>
          <p:nvPr/>
        </p:nvCxnSpPr>
        <p:spPr>
          <a:xfrm>
            <a:off x="990599" y="1147141"/>
            <a:ext cx="5410201" cy="0"/>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C281C953-C031-4C65-B780-05C5E5491E6D}"/>
              </a:ext>
            </a:extLst>
          </p:cNvPr>
          <p:cNvSpPr txBox="1"/>
          <p:nvPr/>
        </p:nvSpPr>
        <p:spPr>
          <a:xfrm>
            <a:off x="6696076" y="1182342"/>
            <a:ext cx="5238750" cy="2740237"/>
          </a:xfrm>
          <a:prstGeom prst="rect">
            <a:avLst/>
          </a:prstGeom>
          <a:noFill/>
        </p:spPr>
        <p:txBody>
          <a:bodyPr wrap="square" rtlCol="0">
            <a:spAutoFit/>
          </a:bodyPr>
          <a:lstStyle/>
          <a:p>
            <a:pPr marL="342900" marR="0" lvl="0" indent="-342900">
              <a:lnSpc>
                <a:spcPct val="107000"/>
              </a:lnSpc>
              <a:spcBef>
                <a:spcPts val="0"/>
              </a:spcBef>
              <a:spcAft>
                <a:spcPts val="0"/>
              </a:spcAft>
              <a:buFont typeface="Arial" panose="020B0604020202020204" pitchFamily="34" charset="0"/>
              <a:buChar char="•"/>
            </a:pPr>
            <a:r>
              <a:rPr lang="en-IN" b="1" dirty="0">
                <a:solidFill>
                  <a:srgbClr val="0070C0"/>
                </a:solidFill>
                <a:effectLst/>
                <a:latin typeface="Times New Roman" panose="02020603050405020304" pitchFamily="18" charset="0"/>
                <a:ea typeface="Times New Roman" panose="02020603050405020304" pitchFamily="18" charset="0"/>
                <a:cs typeface="Noto Sans Symbols"/>
              </a:rPr>
              <a:t>contact</a:t>
            </a:r>
            <a:r>
              <a:rPr lang="en-IN" dirty="0">
                <a:solidFill>
                  <a:srgbClr val="000000"/>
                </a:solidFill>
                <a:effectLst/>
                <a:latin typeface="Times New Roman" panose="02020603050405020304" pitchFamily="18" charset="0"/>
                <a:ea typeface="Times New Roman" panose="02020603050405020304" pitchFamily="18" charset="0"/>
                <a:cs typeface="Noto Sans Symbols"/>
              </a:rPr>
              <a:t>: contact communication type </a:t>
            </a:r>
            <a:endParaRPr lang="en-US" dirty="0">
              <a:effectLst/>
              <a:latin typeface="Noto Sans Symbols"/>
              <a:ea typeface="Noto Sans Symbols"/>
              <a:cs typeface="Noto Sans Symbols"/>
            </a:endParaRPr>
          </a:p>
          <a:p>
            <a:pPr marL="342900" marR="0" lvl="0" indent="-342900">
              <a:lnSpc>
                <a:spcPct val="107000"/>
              </a:lnSpc>
              <a:spcBef>
                <a:spcPts val="0"/>
              </a:spcBef>
              <a:spcAft>
                <a:spcPts val="0"/>
              </a:spcAft>
              <a:buFont typeface="Arial" panose="020B0604020202020204" pitchFamily="34" charset="0"/>
              <a:buChar char="•"/>
            </a:pPr>
            <a:r>
              <a:rPr lang="en-IN" b="1" dirty="0">
                <a:solidFill>
                  <a:srgbClr val="0070C0"/>
                </a:solidFill>
                <a:effectLst/>
                <a:latin typeface="Times New Roman" panose="02020603050405020304" pitchFamily="18" charset="0"/>
                <a:ea typeface="Times New Roman" panose="02020603050405020304" pitchFamily="18" charset="0"/>
                <a:cs typeface="Noto Sans Symbols"/>
              </a:rPr>
              <a:t>month</a:t>
            </a:r>
            <a:r>
              <a:rPr lang="en-IN" dirty="0">
                <a:solidFill>
                  <a:srgbClr val="000000"/>
                </a:solidFill>
                <a:effectLst/>
                <a:latin typeface="Times New Roman" panose="02020603050405020304" pitchFamily="18" charset="0"/>
                <a:ea typeface="Times New Roman" panose="02020603050405020304" pitchFamily="18" charset="0"/>
                <a:cs typeface="Noto Sans Symbols"/>
              </a:rPr>
              <a:t>: last contact month of year </a:t>
            </a:r>
            <a:endParaRPr lang="en-US" dirty="0">
              <a:effectLst/>
              <a:latin typeface="Noto Sans Symbols"/>
              <a:ea typeface="Noto Sans Symbols"/>
              <a:cs typeface="Noto Sans Symbols"/>
            </a:endParaRPr>
          </a:p>
          <a:p>
            <a:pPr marL="342900" marR="0" lvl="0" indent="-342900">
              <a:lnSpc>
                <a:spcPct val="107000"/>
              </a:lnSpc>
              <a:spcBef>
                <a:spcPts val="0"/>
              </a:spcBef>
              <a:spcAft>
                <a:spcPts val="0"/>
              </a:spcAft>
              <a:buFont typeface="Arial" panose="020B0604020202020204" pitchFamily="34" charset="0"/>
              <a:buChar char="•"/>
            </a:pPr>
            <a:r>
              <a:rPr lang="en-IN" b="1" dirty="0" err="1">
                <a:solidFill>
                  <a:srgbClr val="0070C0"/>
                </a:solidFill>
                <a:effectLst/>
                <a:latin typeface="Times New Roman" panose="02020603050405020304" pitchFamily="18" charset="0"/>
                <a:ea typeface="Times New Roman" panose="02020603050405020304" pitchFamily="18" charset="0"/>
                <a:cs typeface="Noto Sans Symbols"/>
              </a:rPr>
              <a:t>day_of_week</a:t>
            </a:r>
            <a:r>
              <a:rPr lang="en-IN" dirty="0">
                <a:solidFill>
                  <a:srgbClr val="000000"/>
                </a:solidFill>
                <a:effectLst/>
                <a:latin typeface="Times New Roman" panose="02020603050405020304" pitchFamily="18" charset="0"/>
                <a:ea typeface="Times New Roman" panose="02020603050405020304" pitchFamily="18" charset="0"/>
                <a:cs typeface="Noto Sans Symbols"/>
              </a:rPr>
              <a:t>: last contact day of the week </a:t>
            </a:r>
            <a:endParaRPr lang="en-US" dirty="0">
              <a:effectLst/>
              <a:latin typeface="Noto Sans Symbols"/>
              <a:ea typeface="Noto Sans Symbols"/>
              <a:cs typeface="Noto Sans Symbols"/>
            </a:endParaRPr>
          </a:p>
          <a:p>
            <a:pPr marL="342900" marR="0" lvl="0" indent="-342900">
              <a:lnSpc>
                <a:spcPct val="107000"/>
              </a:lnSpc>
              <a:spcBef>
                <a:spcPts val="0"/>
              </a:spcBef>
              <a:spcAft>
                <a:spcPts val="0"/>
              </a:spcAft>
              <a:buFont typeface="Arial" panose="020B0604020202020204" pitchFamily="34" charset="0"/>
              <a:buChar char="•"/>
            </a:pPr>
            <a:r>
              <a:rPr lang="en-IN" b="1" dirty="0">
                <a:solidFill>
                  <a:srgbClr val="0070C0"/>
                </a:solidFill>
                <a:effectLst/>
                <a:latin typeface="Times New Roman" panose="02020603050405020304" pitchFamily="18" charset="0"/>
                <a:ea typeface="Times New Roman" panose="02020603050405020304" pitchFamily="18" charset="0"/>
                <a:cs typeface="Noto Sans Symbols"/>
              </a:rPr>
              <a:t>campaign</a:t>
            </a:r>
            <a:r>
              <a:rPr lang="en-IN" dirty="0">
                <a:solidFill>
                  <a:srgbClr val="000000"/>
                </a:solidFill>
                <a:effectLst/>
                <a:latin typeface="Times New Roman" panose="02020603050405020304" pitchFamily="18" charset="0"/>
                <a:ea typeface="Times New Roman" panose="02020603050405020304" pitchFamily="18" charset="0"/>
                <a:cs typeface="Noto Sans Symbols"/>
              </a:rPr>
              <a:t>: number of contacts performed during this campaign and for this client </a:t>
            </a:r>
            <a:endParaRPr lang="en-US" dirty="0">
              <a:effectLst/>
              <a:latin typeface="Noto Sans Symbols"/>
              <a:ea typeface="Noto Sans Symbols"/>
              <a:cs typeface="Noto Sans Symbols"/>
            </a:endParaRPr>
          </a:p>
          <a:p>
            <a:pPr marL="342900" marR="0" lvl="0" indent="-342900">
              <a:lnSpc>
                <a:spcPct val="107000"/>
              </a:lnSpc>
              <a:spcBef>
                <a:spcPts val="0"/>
              </a:spcBef>
              <a:spcAft>
                <a:spcPts val="0"/>
              </a:spcAft>
              <a:buFont typeface="Arial" panose="020B0604020202020204" pitchFamily="34" charset="0"/>
              <a:buChar char="•"/>
            </a:pPr>
            <a:r>
              <a:rPr lang="en-IN" b="1" dirty="0" err="1">
                <a:solidFill>
                  <a:srgbClr val="0070C0"/>
                </a:solidFill>
                <a:effectLst/>
                <a:latin typeface="Times New Roman" panose="02020603050405020304" pitchFamily="18" charset="0"/>
                <a:ea typeface="Times New Roman" panose="02020603050405020304" pitchFamily="18" charset="0"/>
                <a:cs typeface="Noto Sans Symbols"/>
              </a:rPr>
              <a:t>pdays</a:t>
            </a:r>
            <a:r>
              <a:rPr lang="en-IN" dirty="0">
                <a:solidFill>
                  <a:srgbClr val="000000"/>
                </a:solidFill>
                <a:effectLst/>
                <a:latin typeface="Times New Roman" panose="02020603050405020304" pitchFamily="18" charset="0"/>
                <a:ea typeface="Times New Roman" panose="02020603050405020304" pitchFamily="18" charset="0"/>
                <a:cs typeface="Noto Sans Symbols"/>
              </a:rPr>
              <a:t>: number of days that passed by after the client was last contacted from a previous campaign</a:t>
            </a:r>
            <a:endParaRPr lang="en-US" dirty="0">
              <a:effectLst/>
              <a:latin typeface="Noto Sans Symbols"/>
              <a:ea typeface="Noto Sans Symbols"/>
              <a:cs typeface="Noto Sans Symbols"/>
            </a:endParaRPr>
          </a:p>
          <a:p>
            <a:pPr marL="342900" marR="0" lvl="0" indent="-342900">
              <a:lnSpc>
                <a:spcPct val="107000"/>
              </a:lnSpc>
              <a:spcBef>
                <a:spcPts val="0"/>
              </a:spcBef>
              <a:spcAft>
                <a:spcPts val="0"/>
              </a:spcAft>
              <a:buFont typeface="Arial" panose="020B0604020202020204" pitchFamily="34" charset="0"/>
              <a:buChar char="•"/>
            </a:pPr>
            <a:r>
              <a:rPr lang="en-IN" b="1" dirty="0" err="1">
                <a:solidFill>
                  <a:srgbClr val="0070C0"/>
                </a:solidFill>
                <a:effectLst/>
                <a:latin typeface="Times New Roman" panose="02020603050405020304" pitchFamily="18" charset="0"/>
                <a:ea typeface="Times New Roman" panose="02020603050405020304" pitchFamily="18" charset="0"/>
                <a:cs typeface="Noto Sans Symbols"/>
              </a:rPr>
              <a:t>poutcome</a:t>
            </a:r>
            <a:r>
              <a:rPr lang="en-IN" dirty="0">
                <a:solidFill>
                  <a:srgbClr val="000000"/>
                </a:solidFill>
                <a:effectLst/>
                <a:latin typeface="Times New Roman" panose="02020603050405020304" pitchFamily="18" charset="0"/>
                <a:ea typeface="Times New Roman" panose="02020603050405020304" pitchFamily="18" charset="0"/>
                <a:cs typeface="Noto Sans Symbols"/>
              </a:rPr>
              <a:t>: outcome of the previous campaign </a:t>
            </a:r>
            <a:endParaRPr lang="en-US" dirty="0">
              <a:effectLst/>
              <a:latin typeface="Noto Sans Symbols"/>
              <a:ea typeface="Noto Sans Symbols"/>
              <a:cs typeface="Noto Sans Symbols"/>
            </a:endParaRPr>
          </a:p>
          <a:p>
            <a:endParaRPr lang="en-US" dirty="0"/>
          </a:p>
        </p:txBody>
      </p:sp>
      <p:sp>
        <p:nvSpPr>
          <p:cNvPr id="8" name="TextBox 7">
            <a:extLst>
              <a:ext uri="{FF2B5EF4-FFF2-40B4-BE49-F238E27FC236}">
                <a16:creationId xmlns:a16="http://schemas.microsoft.com/office/drawing/2014/main" id="{37BD6943-3E9D-424F-9E35-26EB261FC1BE}"/>
              </a:ext>
            </a:extLst>
          </p:cNvPr>
          <p:cNvSpPr txBox="1"/>
          <p:nvPr/>
        </p:nvSpPr>
        <p:spPr>
          <a:xfrm>
            <a:off x="6657669" y="4214464"/>
            <a:ext cx="5514975" cy="2447337"/>
          </a:xfrm>
          <a:prstGeom prst="rect">
            <a:avLst/>
          </a:prstGeom>
          <a:noFill/>
        </p:spPr>
        <p:txBody>
          <a:bodyPr wrap="square" rtlCol="0">
            <a:spAutoFit/>
          </a:bodyPr>
          <a:lstStyle/>
          <a:p>
            <a:pPr marL="342900" marR="0" lvl="0" indent="-342900">
              <a:lnSpc>
                <a:spcPct val="107000"/>
              </a:lnSpc>
              <a:spcBef>
                <a:spcPts val="0"/>
              </a:spcBef>
              <a:spcAft>
                <a:spcPts val="0"/>
              </a:spcAft>
              <a:buFont typeface="Arial" panose="020B0604020202020204" pitchFamily="34" charset="0"/>
              <a:buChar char="•"/>
            </a:pPr>
            <a:r>
              <a:rPr lang="en-IN" sz="1800" b="1" dirty="0">
                <a:solidFill>
                  <a:srgbClr val="0070C0"/>
                </a:solidFill>
                <a:effectLst/>
                <a:latin typeface="Times New Roman" panose="02020603050405020304" pitchFamily="18" charset="0"/>
                <a:ea typeface="Times New Roman" panose="02020603050405020304" pitchFamily="18" charset="0"/>
                <a:cs typeface="Noto Sans Symbols"/>
              </a:rPr>
              <a:t>emp.var.rate</a:t>
            </a:r>
            <a:r>
              <a:rPr lang="en-IN" sz="1800" dirty="0">
                <a:solidFill>
                  <a:srgbClr val="000000"/>
                </a:solidFill>
                <a:effectLst/>
                <a:latin typeface="Times New Roman" panose="02020603050405020304" pitchFamily="18" charset="0"/>
                <a:ea typeface="Times New Roman" panose="02020603050405020304" pitchFamily="18" charset="0"/>
                <a:cs typeface="Noto Sans Symbols"/>
              </a:rPr>
              <a:t>: employment variation rate - quarterly indicator </a:t>
            </a:r>
            <a:endParaRPr lang="en-US" sz="1800" dirty="0">
              <a:effectLst/>
              <a:latin typeface="Noto Sans Symbols"/>
              <a:ea typeface="Noto Sans Symbols"/>
              <a:cs typeface="Noto Sans Symbols"/>
            </a:endParaRPr>
          </a:p>
          <a:p>
            <a:pPr marL="342900" marR="0" lvl="0" indent="-342900">
              <a:lnSpc>
                <a:spcPct val="107000"/>
              </a:lnSpc>
              <a:spcBef>
                <a:spcPts val="0"/>
              </a:spcBef>
              <a:spcAft>
                <a:spcPts val="0"/>
              </a:spcAft>
              <a:buFont typeface="Arial" panose="020B0604020202020204" pitchFamily="34" charset="0"/>
              <a:buChar char="•"/>
            </a:pPr>
            <a:r>
              <a:rPr lang="en-IN" sz="1800" b="1" dirty="0" err="1">
                <a:solidFill>
                  <a:srgbClr val="0070C0"/>
                </a:solidFill>
                <a:effectLst/>
                <a:latin typeface="Times New Roman" panose="02020603050405020304" pitchFamily="18" charset="0"/>
                <a:ea typeface="Times New Roman" panose="02020603050405020304" pitchFamily="18" charset="0"/>
                <a:cs typeface="Noto Sans Symbols"/>
              </a:rPr>
              <a:t>cons.price.idx</a:t>
            </a:r>
            <a:r>
              <a:rPr lang="en-IN" sz="1800" dirty="0">
                <a:solidFill>
                  <a:srgbClr val="000000"/>
                </a:solidFill>
                <a:effectLst/>
                <a:latin typeface="Times New Roman" panose="02020603050405020304" pitchFamily="18" charset="0"/>
                <a:ea typeface="Times New Roman" panose="02020603050405020304" pitchFamily="18" charset="0"/>
                <a:cs typeface="Noto Sans Symbols"/>
              </a:rPr>
              <a:t>: consumer price index - monthly indicator </a:t>
            </a:r>
            <a:endParaRPr lang="en-US" sz="1800" dirty="0">
              <a:effectLst/>
              <a:latin typeface="Noto Sans Symbols"/>
              <a:ea typeface="Noto Sans Symbols"/>
              <a:cs typeface="Noto Sans Symbols"/>
            </a:endParaRPr>
          </a:p>
          <a:p>
            <a:pPr marL="342900" marR="0" lvl="0" indent="-342900">
              <a:lnSpc>
                <a:spcPct val="107000"/>
              </a:lnSpc>
              <a:spcBef>
                <a:spcPts val="0"/>
              </a:spcBef>
              <a:spcAft>
                <a:spcPts val="0"/>
              </a:spcAft>
              <a:buFont typeface="Arial" panose="020B0604020202020204" pitchFamily="34" charset="0"/>
              <a:buChar char="•"/>
            </a:pPr>
            <a:r>
              <a:rPr lang="en-IN" sz="1800" b="1" dirty="0" err="1">
                <a:solidFill>
                  <a:srgbClr val="0070C0"/>
                </a:solidFill>
                <a:effectLst/>
                <a:latin typeface="Times New Roman" panose="02020603050405020304" pitchFamily="18" charset="0"/>
                <a:ea typeface="Times New Roman" panose="02020603050405020304" pitchFamily="18" charset="0"/>
                <a:cs typeface="Noto Sans Symbols"/>
              </a:rPr>
              <a:t>cons.conf.idx</a:t>
            </a:r>
            <a:r>
              <a:rPr lang="en-IN" sz="1800" dirty="0">
                <a:solidFill>
                  <a:srgbClr val="000000"/>
                </a:solidFill>
                <a:effectLst/>
                <a:latin typeface="Times New Roman" panose="02020603050405020304" pitchFamily="18" charset="0"/>
                <a:ea typeface="Times New Roman" panose="02020603050405020304" pitchFamily="18" charset="0"/>
                <a:cs typeface="Noto Sans Symbols"/>
              </a:rPr>
              <a:t>: consumer confidence index - monthly indicator </a:t>
            </a:r>
            <a:endParaRPr lang="en-US" sz="1800" dirty="0">
              <a:effectLst/>
              <a:latin typeface="Noto Sans Symbols"/>
              <a:ea typeface="Noto Sans Symbols"/>
              <a:cs typeface="Noto Sans Symbols"/>
            </a:endParaRPr>
          </a:p>
          <a:p>
            <a:pPr marL="342900" marR="0" lvl="0" indent="-342900">
              <a:lnSpc>
                <a:spcPct val="107000"/>
              </a:lnSpc>
              <a:spcBef>
                <a:spcPts val="0"/>
              </a:spcBef>
              <a:spcAft>
                <a:spcPts val="0"/>
              </a:spcAft>
              <a:buFont typeface="Arial" panose="020B0604020202020204" pitchFamily="34" charset="0"/>
              <a:buChar char="•"/>
            </a:pPr>
            <a:r>
              <a:rPr lang="en-IN" sz="1800" b="1" dirty="0">
                <a:solidFill>
                  <a:srgbClr val="0070C0"/>
                </a:solidFill>
                <a:effectLst/>
                <a:latin typeface="Times New Roman" panose="02020603050405020304" pitchFamily="18" charset="0"/>
                <a:ea typeface="Times New Roman" panose="02020603050405020304" pitchFamily="18" charset="0"/>
                <a:cs typeface="Noto Sans Symbols"/>
              </a:rPr>
              <a:t>euribor3m</a:t>
            </a:r>
            <a:r>
              <a:rPr lang="en-IN" sz="1800" dirty="0">
                <a:solidFill>
                  <a:srgbClr val="000000"/>
                </a:solidFill>
                <a:effectLst/>
                <a:latin typeface="Times New Roman" panose="02020603050405020304" pitchFamily="18" charset="0"/>
                <a:ea typeface="Times New Roman" panose="02020603050405020304" pitchFamily="18" charset="0"/>
                <a:cs typeface="Noto Sans Symbols"/>
              </a:rPr>
              <a:t>: </a:t>
            </a:r>
            <a:r>
              <a:rPr lang="en-IN" sz="1800" dirty="0" err="1">
                <a:solidFill>
                  <a:srgbClr val="000000"/>
                </a:solidFill>
                <a:effectLst/>
                <a:latin typeface="Times New Roman" panose="02020603050405020304" pitchFamily="18" charset="0"/>
                <a:ea typeface="Times New Roman" panose="02020603050405020304" pitchFamily="18" charset="0"/>
                <a:cs typeface="Noto Sans Symbols"/>
              </a:rPr>
              <a:t>euribor</a:t>
            </a:r>
            <a:r>
              <a:rPr lang="en-IN" sz="1800" dirty="0">
                <a:solidFill>
                  <a:srgbClr val="000000"/>
                </a:solidFill>
                <a:effectLst/>
                <a:latin typeface="Times New Roman" panose="02020603050405020304" pitchFamily="18" charset="0"/>
                <a:ea typeface="Times New Roman" panose="02020603050405020304" pitchFamily="18" charset="0"/>
                <a:cs typeface="Noto Sans Symbols"/>
              </a:rPr>
              <a:t> 3 month rate - daily indicator</a:t>
            </a:r>
            <a:endParaRPr lang="en-IN" dirty="0">
              <a:solidFill>
                <a:srgbClr val="000000"/>
              </a:solidFill>
              <a:latin typeface="Times New Roman" panose="02020603050405020304" pitchFamily="18" charset="0"/>
              <a:ea typeface="Times New Roman" panose="02020603050405020304" pitchFamily="18" charset="0"/>
              <a:cs typeface="Noto Sans Symbols"/>
            </a:endParaRPr>
          </a:p>
          <a:p>
            <a:pPr marL="342900" marR="0" lvl="0" indent="-342900">
              <a:lnSpc>
                <a:spcPct val="107000"/>
              </a:lnSpc>
              <a:spcBef>
                <a:spcPts val="0"/>
              </a:spcBef>
              <a:spcAft>
                <a:spcPts val="0"/>
              </a:spcAft>
              <a:buFont typeface="Arial" panose="020B0604020202020204" pitchFamily="34" charset="0"/>
              <a:buChar char="•"/>
            </a:pPr>
            <a:r>
              <a:rPr lang="en-IN" sz="1800" b="1" dirty="0" err="1">
                <a:solidFill>
                  <a:srgbClr val="0070C0"/>
                </a:solidFill>
                <a:effectLst/>
                <a:latin typeface="Times New Roman" panose="02020603050405020304" pitchFamily="18" charset="0"/>
                <a:ea typeface="Times New Roman" panose="02020603050405020304" pitchFamily="18" charset="0"/>
              </a:rPr>
              <a:t>nr.employed</a:t>
            </a:r>
            <a:r>
              <a:rPr lang="en-IN" sz="1800" dirty="0">
                <a:solidFill>
                  <a:srgbClr val="000000"/>
                </a:solidFill>
                <a:effectLst/>
                <a:latin typeface="Times New Roman" panose="02020603050405020304" pitchFamily="18" charset="0"/>
                <a:ea typeface="Times New Roman" panose="02020603050405020304" pitchFamily="18" charset="0"/>
              </a:rPr>
              <a:t>: number of employees-quarterly</a:t>
            </a:r>
            <a:endParaRPr lang="en-US" dirty="0"/>
          </a:p>
        </p:txBody>
      </p:sp>
      <p:cxnSp>
        <p:nvCxnSpPr>
          <p:cNvPr id="10" name="Straight Connector 9">
            <a:extLst>
              <a:ext uri="{FF2B5EF4-FFF2-40B4-BE49-F238E27FC236}">
                <a16:creationId xmlns:a16="http://schemas.microsoft.com/office/drawing/2014/main" id="{77D3D552-F581-4A67-A448-29835ED25FCD}"/>
              </a:ext>
            </a:extLst>
          </p:cNvPr>
          <p:cNvCxnSpPr/>
          <p:nvPr/>
        </p:nvCxnSpPr>
        <p:spPr>
          <a:xfrm>
            <a:off x="6810375" y="1147141"/>
            <a:ext cx="4914900" cy="35201"/>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C0237E66-4C5A-42AA-B198-5B09F240043F}"/>
              </a:ext>
            </a:extLst>
          </p:cNvPr>
          <p:cNvCxnSpPr/>
          <p:nvPr/>
        </p:nvCxnSpPr>
        <p:spPr>
          <a:xfrm>
            <a:off x="6819900" y="4117169"/>
            <a:ext cx="5048250" cy="0"/>
          </a:xfrm>
          <a:prstGeom prst="line">
            <a:avLst/>
          </a:prstGeom>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163B8EF2-A494-4101-819F-BCE62E425222}"/>
              </a:ext>
            </a:extLst>
          </p:cNvPr>
          <p:cNvSpPr txBox="1"/>
          <p:nvPr/>
        </p:nvSpPr>
        <p:spPr>
          <a:xfrm>
            <a:off x="6786563" y="500809"/>
            <a:ext cx="5057775" cy="646331"/>
          </a:xfrm>
          <a:prstGeom prst="rect">
            <a:avLst/>
          </a:prstGeom>
          <a:noFill/>
        </p:spPr>
        <p:txBody>
          <a:bodyPr wrap="square" rtlCol="0">
            <a:spAutoFit/>
          </a:bodyPr>
          <a:lstStyle/>
          <a:p>
            <a:r>
              <a:rPr lang="en-IN" sz="1800" b="1" dirty="0">
                <a:effectLst/>
                <a:latin typeface="Times New Roman" panose="02020603050405020304" pitchFamily="18" charset="0"/>
                <a:ea typeface="Times New Roman" panose="02020603050405020304" pitchFamily="18" charset="0"/>
              </a:rPr>
              <a:t>Data related to the last contact of the current campaign</a:t>
            </a:r>
            <a:endParaRPr lang="en-US" dirty="0"/>
          </a:p>
        </p:txBody>
      </p:sp>
      <p:sp>
        <p:nvSpPr>
          <p:cNvPr id="14" name="TextBox 13">
            <a:extLst>
              <a:ext uri="{FF2B5EF4-FFF2-40B4-BE49-F238E27FC236}">
                <a16:creationId xmlns:a16="http://schemas.microsoft.com/office/drawing/2014/main" id="{B4546F82-16B1-4E16-8CC5-503CE8B5789A}"/>
              </a:ext>
            </a:extLst>
          </p:cNvPr>
          <p:cNvSpPr txBox="1"/>
          <p:nvPr/>
        </p:nvSpPr>
        <p:spPr>
          <a:xfrm>
            <a:off x="6896100" y="3650542"/>
            <a:ext cx="4305300" cy="369332"/>
          </a:xfrm>
          <a:prstGeom prst="rect">
            <a:avLst/>
          </a:prstGeom>
          <a:noFill/>
        </p:spPr>
        <p:txBody>
          <a:bodyPr wrap="square" rtlCol="0">
            <a:spAutoFit/>
          </a:bodyPr>
          <a:lstStyle/>
          <a:p>
            <a:r>
              <a:rPr lang="en-IN" b="1" dirty="0">
                <a:latin typeface="Times New Roman" panose="02020603050405020304" pitchFamily="18" charset="0"/>
                <a:ea typeface="Times New Roman" panose="02020603050405020304" pitchFamily="18" charset="0"/>
              </a:rPr>
              <a:t>S</a:t>
            </a:r>
            <a:r>
              <a:rPr lang="en-IN" sz="1800" b="1" dirty="0">
                <a:effectLst/>
                <a:latin typeface="Times New Roman" panose="02020603050405020304" pitchFamily="18" charset="0"/>
                <a:ea typeface="Times New Roman" panose="02020603050405020304" pitchFamily="18" charset="0"/>
              </a:rPr>
              <a:t>ocial and Economic context attributes</a:t>
            </a:r>
            <a:endParaRPr lang="en-US" dirty="0"/>
          </a:p>
        </p:txBody>
      </p:sp>
      <p:pic>
        <p:nvPicPr>
          <p:cNvPr id="18" name="Graphic 17" descr="A lightbulb">
            <a:extLst>
              <a:ext uri="{FF2B5EF4-FFF2-40B4-BE49-F238E27FC236}">
                <a16:creationId xmlns:a16="http://schemas.microsoft.com/office/drawing/2014/main" id="{2F209221-931F-4747-A678-F28F94DB30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16196" y="712566"/>
            <a:ext cx="2931847" cy="2931847"/>
          </a:xfrm>
          <a:prstGeom prst="rect">
            <a:avLst/>
          </a:prstGeom>
        </p:spPr>
      </p:pic>
      <p:pic>
        <p:nvPicPr>
          <p:cNvPr id="25" name="Graphic 24" descr="Storytelling outline">
            <a:extLst>
              <a:ext uri="{FF2B5EF4-FFF2-40B4-BE49-F238E27FC236}">
                <a16:creationId xmlns:a16="http://schemas.microsoft.com/office/drawing/2014/main" id="{B51BEECE-26B2-41F9-BD8C-50AF81B2E61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2216451" y="4561298"/>
            <a:ext cx="1999745" cy="1999745"/>
          </a:xfrm>
          <a:prstGeom prst="rect">
            <a:avLst/>
          </a:prstGeom>
          <a:scene3d>
            <a:camera prst="obliqueBottomLeft"/>
            <a:lightRig rig="threePt" dir="t"/>
          </a:scene3d>
        </p:spPr>
      </p:pic>
    </p:spTree>
    <p:extLst>
      <p:ext uri="{BB962C8B-B14F-4D97-AF65-F5344CB8AC3E}">
        <p14:creationId xmlns:p14="http://schemas.microsoft.com/office/powerpoint/2010/main" val="280544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B734C-7376-4644-B8E2-5B45C5445987}"/>
              </a:ext>
            </a:extLst>
          </p:cNvPr>
          <p:cNvSpPr>
            <a:spLocks noGrp="1"/>
          </p:cNvSpPr>
          <p:nvPr>
            <p:ph type="title"/>
          </p:nvPr>
        </p:nvSpPr>
        <p:spPr>
          <a:xfrm>
            <a:off x="1066800" y="642594"/>
            <a:ext cx="10058400" cy="589858"/>
          </a:xfrm>
        </p:spPr>
        <p:txBody>
          <a:bodyPr>
            <a:normAutofit fontScale="90000"/>
          </a:bodyPr>
          <a:lstStyle/>
          <a:p>
            <a:r>
              <a:rPr lang="en-US" dirty="0"/>
              <a:t>     </a:t>
            </a:r>
            <a:r>
              <a:rPr lang="en-US" sz="3600" dirty="0">
                <a:highlight>
                  <a:srgbClr val="FFFF00"/>
                </a:highlight>
                <a:latin typeface="Abadi" panose="020B0604020104020204" pitchFamily="34" charset="0"/>
              </a:rPr>
              <a:t>Task 1.1 </a:t>
            </a:r>
            <a:r>
              <a:rPr lang="en-US" sz="3600" dirty="0">
                <a:latin typeface="Abadi" panose="020B0604020104020204" pitchFamily="34" charset="0"/>
              </a:rPr>
              <a:t>– Data Manipulation using Python</a:t>
            </a:r>
          </a:p>
        </p:txBody>
      </p:sp>
      <p:sp>
        <p:nvSpPr>
          <p:cNvPr id="3" name="Content Placeholder 2">
            <a:extLst>
              <a:ext uri="{FF2B5EF4-FFF2-40B4-BE49-F238E27FC236}">
                <a16:creationId xmlns:a16="http://schemas.microsoft.com/office/drawing/2014/main" id="{0B9900B0-091F-453D-A4C9-C60D2F310356}"/>
              </a:ext>
            </a:extLst>
          </p:cNvPr>
          <p:cNvSpPr>
            <a:spLocks noGrp="1"/>
          </p:cNvSpPr>
          <p:nvPr>
            <p:ph idx="1"/>
          </p:nvPr>
        </p:nvSpPr>
        <p:spPr>
          <a:xfrm>
            <a:off x="940382" y="1421296"/>
            <a:ext cx="10184818" cy="4531448"/>
          </a:xfrm>
        </p:spPr>
        <p:txBody>
          <a:bodyPr>
            <a:normAutofit/>
          </a:bodyPr>
          <a:lstStyle/>
          <a:p>
            <a:pPr>
              <a:buFont typeface="Arial" panose="020B0604020202020204" pitchFamily="34" charset="0"/>
              <a:buChar char="•"/>
            </a:pPr>
            <a:r>
              <a:rPr lang="en-US" sz="2400" dirty="0"/>
              <a:t> Right Mode to contact the customers (Telephone or Mobile)</a:t>
            </a:r>
          </a:p>
        </p:txBody>
      </p:sp>
      <p:pic>
        <p:nvPicPr>
          <p:cNvPr id="5" name="Picture 4" descr="Text, application&#10;&#10;Description automatically generated with medium confidence">
            <a:extLst>
              <a:ext uri="{FF2B5EF4-FFF2-40B4-BE49-F238E27FC236}">
                <a16:creationId xmlns:a16="http://schemas.microsoft.com/office/drawing/2014/main" id="{FCA7A3DF-9258-4DE6-BC05-6A1A3112D1A2}"/>
              </a:ext>
            </a:extLst>
          </p:cNvPr>
          <p:cNvPicPr>
            <a:picLocks noChangeAspect="1"/>
          </p:cNvPicPr>
          <p:nvPr/>
        </p:nvPicPr>
        <p:blipFill>
          <a:blip r:embed="rId2"/>
          <a:stretch>
            <a:fillRect/>
          </a:stretch>
        </p:blipFill>
        <p:spPr>
          <a:xfrm>
            <a:off x="940382" y="2195294"/>
            <a:ext cx="10450383" cy="3238952"/>
          </a:xfrm>
          <a:prstGeom prst="rect">
            <a:avLst/>
          </a:prstGeom>
          <a:effectLst>
            <a:outerShdw blurRad="647700" dist="50800" dir="5400000" sx="104000" sy="104000" algn="ctr" rotWithShape="0">
              <a:srgbClr val="000000">
                <a:alpha val="27000"/>
              </a:srgbClr>
            </a:outerShdw>
          </a:effectLst>
        </p:spPr>
      </p:pic>
      <p:sp>
        <p:nvSpPr>
          <p:cNvPr id="4" name="TextBox 3">
            <a:extLst>
              <a:ext uri="{FF2B5EF4-FFF2-40B4-BE49-F238E27FC236}">
                <a16:creationId xmlns:a16="http://schemas.microsoft.com/office/drawing/2014/main" id="{D2DE96A9-B36F-47D0-A7D5-B82A1F50AAB2}"/>
              </a:ext>
            </a:extLst>
          </p:cNvPr>
          <p:cNvSpPr txBox="1"/>
          <p:nvPr/>
        </p:nvSpPr>
        <p:spPr>
          <a:xfrm>
            <a:off x="4477651" y="-36792"/>
            <a:ext cx="3552825" cy="584775"/>
          </a:xfrm>
          <a:prstGeom prst="rect">
            <a:avLst/>
          </a:prstGeom>
          <a:noFill/>
        </p:spPr>
        <p:txBody>
          <a:bodyPr wrap="square" rtlCol="0">
            <a:spAutoFit/>
          </a:bodyPr>
          <a:lstStyle/>
          <a:p>
            <a:r>
              <a:rPr lang="en-US" sz="3200" b="1" dirty="0">
                <a:highlight>
                  <a:srgbClr val="00FFFF"/>
                </a:highlight>
              </a:rPr>
              <a:t>CHECKPOINT - 1</a:t>
            </a:r>
          </a:p>
        </p:txBody>
      </p:sp>
      <p:cxnSp>
        <p:nvCxnSpPr>
          <p:cNvPr id="7" name="Straight Connector 6">
            <a:extLst>
              <a:ext uri="{FF2B5EF4-FFF2-40B4-BE49-F238E27FC236}">
                <a16:creationId xmlns:a16="http://schemas.microsoft.com/office/drawing/2014/main" id="{A0D1D768-24A2-4F80-B510-09AEAF9A6CA0}"/>
              </a:ext>
            </a:extLst>
          </p:cNvPr>
          <p:cNvCxnSpPr/>
          <p:nvPr/>
        </p:nvCxnSpPr>
        <p:spPr>
          <a:xfrm>
            <a:off x="1066800" y="1232452"/>
            <a:ext cx="1013791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04221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072E86-9732-4890-8801-42859FDCE0EE}"/>
              </a:ext>
            </a:extLst>
          </p:cNvPr>
          <p:cNvSpPr>
            <a:spLocks noGrp="1"/>
          </p:cNvSpPr>
          <p:nvPr>
            <p:ph idx="1"/>
          </p:nvPr>
        </p:nvSpPr>
        <p:spPr>
          <a:xfrm>
            <a:off x="1066800" y="688313"/>
            <a:ext cx="10058400" cy="5264431"/>
          </a:xfrm>
        </p:spPr>
        <p:txBody>
          <a:bodyPr>
            <a:normAutofit/>
          </a:bodyPr>
          <a:lstStyle/>
          <a:p>
            <a:pPr>
              <a:buFont typeface="Arial" panose="020B0604020202020204" pitchFamily="34" charset="0"/>
              <a:buChar char="•"/>
            </a:pPr>
            <a:r>
              <a:rPr lang="en-US" sz="2400" dirty="0"/>
              <a:t> Personal data analysis on marital status, existing loans, education, profession etc. and its impact on campaign’s success</a:t>
            </a:r>
          </a:p>
        </p:txBody>
      </p:sp>
      <p:pic>
        <p:nvPicPr>
          <p:cNvPr id="4" name="Picture 3">
            <a:extLst>
              <a:ext uri="{FF2B5EF4-FFF2-40B4-BE49-F238E27FC236}">
                <a16:creationId xmlns:a16="http://schemas.microsoft.com/office/drawing/2014/main" id="{E1A82795-3C94-49D9-8182-60DE5A2C96AE}"/>
              </a:ext>
            </a:extLst>
          </p:cNvPr>
          <p:cNvPicPr/>
          <p:nvPr/>
        </p:nvPicPr>
        <p:blipFill rotWithShape="1">
          <a:blip r:embed="rId2"/>
          <a:srcRect l="1686" t="12977" r="13160"/>
          <a:stretch/>
        </p:blipFill>
        <p:spPr>
          <a:xfrm>
            <a:off x="1245704" y="2006830"/>
            <a:ext cx="4850296" cy="1133061"/>
          </a:xfrm>
          <a:prstGeom prst="rect">
            <a:avLst/>
          </a:prstGeom>
          <a:effectLst>
            <a:outerShdw blurRad="723900" dist="50800" dir="5400000" sx="96000" sy="96000" algn="ctr" rotWithShape="0">
              <a:srgbClr val="000000">
                <a:alpha val="43137"/>
              </a:srgbClr>
            </a:outerShdw>
          </a:effectLst>
        </p:spPr>
      </p:pic>
      <p:pic>
        <p:nvPicPr>
          <p:cNvPr id="5" name="Picture 4">
            <a:extLst>
              <a:ext uri="{FF2B5EF4-FFF2-40B4-BE49-F238E27FC236}">
                <a16:creationId xmlns:a16="http://schemas.microsoft.com/office/drawing/2014/main" id="{C786BB8B-1C22-4A25-80E0-3154B6DD9616}"/>
              </a:ext>
            </a:extLst>
          </p:cNvPr>
          <p:cNvPicPr/>
          <p:nvPr/>
        </p:nvPicPr>
        <p:blipFill rotWithShape="1">
          <a:blip r:embed="rId3"/>
          <a:srcRect l="2884" t="16670" r="28499" b="16343"/>
          <a:stretch/>
        </p:blipFill>
        <p:spPr>
          <a:xfrm>
            <a:off x="6801679" y="2006830"/>
            <a:ext cx="4144617" cy="1133061"/>
          </a:xfrm>
          <a:prstGeom prst="rect">
            <a:avLst/>
          </a:prstGeom>
          <a:effectLst>
            <a:outerShdw blurRad="927100" dist="50800" dir="5400000" sx="99000" sy="99000" algn="ctr" rotWithShape="0">
              <a:srgbClr val="000000">
                <a:alpha val="43137"/>
              </a:srgbClr>
            </a:outerShdw>
          </a:effectLst>
        </p:spPr>
      </p:pic>
      <p:pic>
        <p:nvPicPr>
          <p:cNvPr id="6" name="Picture 5">
            <a:extLst>
              <a:ext uri="{FF2B5EF4-FFF2-40B4-BE49-F238E27FC236}">
                <a16:creationId xmlns:a16="http://schemas.microsoft.com/office/drawing/2014/main" id="{9DB82D12-36D3-4E26-904B-B4072E6ABB2A}"/>
              </a:ext>
            </a:extLst>
          </p:cNvPr>
          <p:cNvPicPr/>
          <p:nvPr/>
        </p:nvPicPr>
        <p:blipFill rotWithShape="1">
          <a:blip r:embed="rId4"/>
          <a:srcRect t="4499" r="5475" b="6161"/>
          <a:stretch/>
        </p:blipFill>
        <p:spPr>
          <a:xfrm>
            <a:off x="1401229" y="4014135"/>
            <a:ext cx="4262273" cy="1951519"/>
          </a:xfrm>
          <a:prstGeom prst="rect">
            <a:avLst/>
          </a:prstGeom>
          <a:effectLst>
            <a:outerShdw blurRad="1003300" dist="50800" dir="5400000" sx="105000" sy="105000" algn="ctr" rotWithShape="0">
              <a:srgbClr val="000000">
                <a:alpha val="33000"/>
              </a:srgbClr>
            </a:outerShdw>
          </a:effectLst>
        </p:spPr>
      </p:pic>
      <p:pic>
        <p:nvPicPr>
          <p:cNvPr id="7" name="Picture 6">
            <a:extLst>
              <a:ext uri="{FF2B5EF4-FFF2-40B4-BE49-F238E27FC236}">
                <a16:creationId xmlns:a16="http://schemas.microsoft.com/office/drawing/2014/main" id="{1FD61F35-1A04-4866-A8FA-AC09175F7229}"/>
              </a:ext>
            </a:extLst>
          </p:cNvPr>
          <p:cNvPicPr/>
          <p:nvPr/>
        </p:nvPicPr>
        <p:blipFill>
          <a:blip r:embed="rId5"/>
          <a:stretch>
            <a:fillRect/>
          </a:stretch>
        </p:blipFill>
        <p:spPr>
          <a:xfrm>
            <a:off x="6634689" y="3995533"/>
            <a:ext cx="4394200" cy="1951519"/>
          </a:xfrm>
          <a:prstGeom prst="rect">
            <a:avLst/>
          </a:prstGeom>
          <a:effectLst>
            <a:outerShdw blurRad="647700" dist="50800" dir="5400000" sx="102000" sy="102000" algn="ctr" rotWithShape="0">
              <a:srgbClr val="000000">
                <a:alpha val="43137"/>
              </a:srgbClr>
            </a:outerShdw>
          </a:effectLst>
        </p:spPr>
      </p:pic>
      <p:sp>
        <p:nvSpPr>
          <p:cNvPr id="8" name="TextBox 7">
            <a:extLst>
              <a:ext uri="{FF2B5EF4-FFF2-40B4-BE49-F238E27FC236}">
                <a16:creationId xmlns:a16="http://schemas.microsoft.com/office/drawing/2014/main" id="{EDA9A877-33E4-4218-AD5B-B581723C23B0}"/>
              </a:ext>
            </a:extLst>
          </p:cNvPr>
          <p:cNvSpPr txBox="1"/>
          <p:nvPr/>
        </p:nvSpPr>
        <p:spPr>
          <a:xfrm>
            <a:off x="1877460" y="1647001"/>
            <a:ext cx="4307992" cy="369332"/>
          </a:xfrm>
          <a:prstGeom prst="rect">
            <a:avLst/>
          </a:prstGeom>
          <a:noFill/>
        </p:spPr>
        <p:txBody>
          <a:bodyPr wrap="square" rtlCol="0">
            <a:spAutoFit/>
          </a:bodyPr>
          <a:lstStyle/>
          <a:p>
            <a:r>
              <a:rPr lang="en-US" dirty="0"/>
              <a:t>Percentage Analysis of Marital Status</a:t>
            </a:r>
          </a:p>
        </p:txBody>
      </p:sp>
      <p:sp>
        <p:nvSpPr>
          <p:cNvPr id="9" name="TextBox 8">
            <a:extLst>
              <a:ext uri="{FF2B5EF4-FFF2-40B4-BE49-F238E27FC236}">
                <a16:creationId xmlns:a16="http://schemas.microsoft.com/office/drawing/2014/main" id="{00575819-DEC6-40CE-ACAD-8C6449C4DB2C}"/>
              </a:ext>
            </a:extLst>
          </p:cNvPr>
          <p:cNvSpPr txBox="1"/>
          <p:nvPr/>
        </p:nvSpPr>
        <p:spPr>
          <a:xfrm>
            <a:off x="6996112" y="1631806"/>
            <a:ext cx="4144618" cy="369332"/>
          </a:xfrm>
          <a:prstGeom prst="rect">
            <a:avLst/>
          </a:prstGeom>
          <a:noFill/>
        </p:spPr>
        <p:txBody>
          <a:bodyPr wrap="square" rtlCol="0">
            <a:spAutoFit/>
          </a:bodyPr>
          <a:lstStyle/>
          <a:p>
            <a:r>
              <a:rPr lang="en-US" dirty="0"/>
              <a:t>Percentage Analysis of existing loans</a:t>
            </a:r>
          </a:p>
        </p:txBody>
      </p:sp>
      <p:sp>
        <p:nvSpPr>
          <p:cNvPr id="12" name="TextBox 11">
            <a:extLst>
              <a:ext uri="{FF2B5EF4-FFF2-40B4-BE49-F238E27FC236}">
                <a16:creationId xmlns:a16="http://schemas.microsoft.com/office/drawing/2014/main" id="{C10EF8F2-F1BA-4CEB-84F8-2BF5E76F95DC}"/>
              </a:ext>
            </a:extLst>
          </p:cNvPr>
          <p:cNvSpPr txBox="1"/>
          <p:nvPr/>
        </p:nvSpPr>
        <p:spPr>
          <a:xfrm>
            <a:off x="1900171" y="3609126"/>
            <a:ext cx="4510566" cy="646331"/>
          </a:xfrm>
          <a:prstGeom prst="rect">
            <a:avLst/>
          </a:prstGeom>
          <a:noFill/>
        </p:spPr>
        <p:txBody>
          <a:bodyPr wrap="square" rtlCol="0">
            <a:spAutoFit/>
          </a:bodyPr>
          <a:lstStyle/>
          <a:p>
            <a:r>
              <a:rPr lang="en-US" dirty="0"/>
              <a:t>Percentage Analysis of Education</a:t>
            </a:r>
          </a:p>
          <a:p>
            <a:endParaRPr lang="en-US" dirty="0"/>
          </a:p>
        </p:txBody>
      </p:sp>
      <p:sp>
        <p:nvSpPr>
          <p:cNvPr id="13" name="TextBox 12">
            <a:extLst>
              <a:ext uri="{FF2B5EF4-FFF2-40B4-BE49-F238E27FC236}">
                <a16:creationId xmlns:a16="http://schemas.microsoft.com/office/drawing/2014/main" id="{B9055B3B-AAD1-4F18-A411-055CC9F7478F}"/>
              </a:ext>
            </a:extLst>
          </p:cNvPr>
          <p:cNvSpPr txBox="1"/>
          <p:nvPr/>
        </p:nvSpPr>
        <p:spPr>
          <a:xfrm>
            <a:off x="7176733" y="3629863"/>
            <a:ext cx="4076108" cy="646331"/>
          </a:xfrm>
          <a:prstGeom prst="rect">
            <a:avLst/>
          </a:prstGeom>
          <a:noFill/>
        </p:spPr>
        <p:txBody>
          <a:bodyPr wrap="square" rtlCol="0">
            <a:spAutoFit/>
          </a:bodyPr>
          <a:lstStyle/>
          <a:p>
            <a:r>
              <a:rPr lang="en-US" dirty="0"/>
              <a:t>Percentage Analysis of Profession</a:t>
            </a:r>
          </a:p>
          <a:p>
            <a:endParaRPr lang="en-US" dirty="0"/>
          </a:p>
        </p:txBody>
      </p:sp>
    </p:spTree>
    <p:extLst>
      <p:ext uri="{BB962C8B-B14F-4D97-AF65-F5344CB8AC3E}">
        <p14:creationId xmlns:p14="http://schemas.microsoft.com/office/powerpoint/2010/main" val="2805146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picture containing table&#10;&#10;Description automatically generated">
            <a:extLst>
              <a:ext uri="{FF2B5EF4-FFF2-40B4-BE49-F238E27FC236}">
                <a16:creationId xmlns:a16="http://schemas.microsoft.com/office/drawing/2014/main" id="{4A60DB32-C528-4330-839A-8FBFEFF22693}"/>
              </a:ext>
            </a:extLst>
          </p:cNvPr>
          <p:cNvPicPr>
            <a:picLocks noGrp="1" noChangeAspect="1"/>
          </p:cNvPicPr>
          <p:nvPr>
            <p:ph idx="1"/>
          </p:nvPr>
        </p:nvPicPr>
        <p:blipFill>
          <a:blip r:embed="rId2"/>
          <a:stretch>
            <a:fillRect/>
          </a:stretch>
        </p:blipFill>
        <p:spPr>
          <a:xfrm>
            <a:off x="1877983" y="1659118"/>
            <a:ext cx="8170990" cy="4294007"/>
          </a:xfrm>
          <a:effectLst>
            <a:outerShdw blurRad="1016000" dist="50800" dir="5400000" sx="115000" sy="115000" algn="ctr" rotWithShape="0">
              <a:srgbClr val="000000">
                <a:alpha val="15000"/>
              </a:srgbClr>
            </a:outerShdw>
          </a:effectLst>
        </p:spPr>
      </p:pic>
      <p:sp>
        <p:nvSpPr>
          <p:cNvPr id="10" name="TextBox 9">
            <a:extLst>
              <a:ext uri="{FF2B5EF4-FFF2-40B4-BE49-F238E27FC236}">
                <a16:creationId xmlns:a16="http://schemas.microsoft.com/office/drawing/2014/main" id="{9F0FA8D6-A7D2-4B25-BE9F-42C35C722D96}"/>
              </a:ext>
            </a:extLst>
          </p:cNvPr>
          <p:cNvSpPr txBox="1"/>
          <p:nvPr/>
        </p:nvSpPr>
        <p:spPr>
          <a:xfrm flipH="1">
            <a:off x="1073426" y="764455"/>
            <a:ext cx="9163364"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Socio-Economical analysis of the customers</a:t>
            </a:r>
          </a:p>
        </p:txBody>
      </p:sp>
    </p:spTree>
    <p:extLst>
      <p:ext uri="{BB962C8B-B14F-4D97-AF65-F5344CB8AC3E}">
        <p14:creationId xmlns:p14="http://schemas.microsoft.com/office/powerpoint/2010/main" val="340853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 application&#10;&#10;Description automatically generated">
            <a:extLst>
              <a:ext uri="{FF2B5EF4-FFF2-40B4-BE49-F238E27FC236}">
                <a16:creationId xmlns:a16="http://schemas.microsoft.com/office/drawing/2014/main" id="{88314092-AD31-4885-AD75-8C9FA53DE46A}"/>
              </a:ext>
            </a:extLst>
          </p:cNvPr>
          <p:cNvPicPr>
            <a:picLocks noGrp="1" noChangeAspect="1"/>
          </p:cNvPicPr>
          <p:nvPr>
            <p:ph idx="1"/>
          </p:nvPr>
        </p:nvPicPr>
        <p:blipFill>
          <a:blip r:embed="rId2"/>
          <a:stretch>
            <a:fillRect/>
          </a:stretch>
        </p:blipFill>
        <p:spPr>
          <a:xfrm>
            <a:off x="2214730" y="1358920"/>
            <a:ext cx="7762540" cy="4467948"/>
          </a:xfrm>
          <a:effectLst>
            <a:outerShdw blurRad="558800" dist="50800" dir="5400000" sx="110000" sy="110000" algn="ctr" rotWithShape="0">
              <a:srgbClr val="000000">
                <a:alpha val="9000"/>
              </a:srgbClr>
            </a:outerShdw>
          </a:effectLst>
        </p:spPr>
      </p:pic>
      <p:sp>
        <p:nvSpPr>
          <p:cNvPr id="6" name="TextBox 5">
            <a:extLst>
              <a:ext uri="{FF2B5EF4-FFF2-40B4-BE49-F238E27FC236}">
                <a16:creationId xmlns:a16="http://schemas.microsoft.com/office/drawing/2014/main" id="{2AF3DB67-BC90-403C-8D9D-0F9FF21C5F8C}"/>
              </a:ext>
            </a:extLst>
          </p:cNvPr>
          <p:cNvSpPr txBox="1"/>
          <p:nvPr/>
        </p:nvSpPr>
        <p:spPr>
          <a:xfrm>
            <a:off x="1499152" y="550247"/>
            <a:ext cx="919369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Demographic analysis of the marketing campaign using the master files</a:t>
            </a:r>
          </a:p>
        </p:txBody>
      </p:sp>
    </p:spTree>
    <p:extLst>
      <p:ext uri="{BB962C8B-B14F-4D97-AF65-F5344CB8AC3E}">
        <p14:creationId xmlns:p14="http://schemas.microsoft.com/office/powerpoint/2010/main" val="2752206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04F54-03AE-4C52-BC40-1C93680DE8DA}"/>
              </a:ext>
            </a:extLst>
          </p:cNvPr>
          <p:cNvSpPr>
            <a:spLocks noGrp="1"/>
          </p:cNvSpPr>
          <p:nvPr>
            <p:ph type="title"/>
          </p:nvPr>
        </p:nvSpPr>
        <p:spPr>
          <a:xfrm>
            <a:off x="3180521" y="270794"/>
            <a:ext cx="7741133" cy="481356"/>
          </a:xfrm>
        </p:spPr>
        <p:txBody>
          <a:bodyPr>
            <a:normAutofit fontScale="90000"/>
          </a:bodyPr>
          <a:lstStyle/>
          <a:p>
            <a:r>
              <a:rPr lang="en-US" sz="3600" dirty="0">
                <a:effectLst>
                  <a:outerShdw blurRad="50800" dist="50800" dir="5400000" sx="1000" sy="1000" algn="ctr" rotWithShape="0">
                    <a:srgbClr val="000000">
                      <a:alpha val="43137"/>
                    </a:srgbClr>
                  </a:outerShdw>
                </a:effectLst>
                <a:highlight>
                  <a:srgbClr val="FFFF00"/>
                </a:highlight>
                <a:latin typeface="Abadi" panose="020B0604020104020204" pitchFamily="34" charset="0"/>
              </a:rPr>
              <a:t>TASK 1.2 </a:t>
            </a:r>
            <a:r>
              <a:rPr lang="en-US" sz="3600" dirty="0">
                <a:effectLst>
                  <a:outerShdw blurRad="50800" dist="50800" dir="5400000" sx="1000" sy="1000" algn="ctr" rotWithShape="0">
                    <a:srgbClr val="000000">
                      <a:alpha val="43137"/>
                    </a:srgbClr>
                  </a:outerShdw>
                </a:effectLst>
                <a:latin typeface="Abadi" panose="020B0604020104020204" pitchFamily="34" charset="0"/>
              </a:rPr>
              <a:t>– SQL – Oracle</a:t>
            </a:r>
          </a:p>
        </p:txBody>
      </p:sp>
      <p:pic>
        <p:nvPicPr>
          <p:cNvPr id="5" name="Content Placeholder 4" descr="Diagram&#10;&#10;Description automatically generated">
            <a:extLst>
              <a:ext uri="{FF2B5EF4-FFF2-40B4-BE49-F238E27FC236}">
                <a16:creationId xmlns:a16="http://schemas.microsoft.com/office/drawing/2014/main" id="{0488D019-3775-4F95-B897-1615082E0487}"/>
              </a:ext>
            </a:extLst>
          </p:cNvPr>
          <p:cNvPicPr>
            <a:picLocks noGrp="1" noChangeAspect="1"/>
          </p:cNvPicPr>
          <p:nvPr>
            <p:ph idx="1"/>
          </p:nvPr>
        </p:nvPicPr>
        <p:blipFill>
          <a:blip r:embed="rId2"/>
          <a:stretch>
            <a:fillRect/>
          </a:stretch>
        </p:blipFill>
        <p:spPr>
          <a:xfrm>
            <a:off x="2553747" y="1467556"/>
            <a:ext cx="6932105" cy="3849687"/>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90C118F2-26DB-4940-B72D-81AF80D46FDE}"/>
              </a:ext>
            </a:extLst>
          </p:cNvPr>
          <p:cNvSpPr txBox="1"/>
          <p:nvPr/>
        </p:nvSpPr>
        <p:spPr>
          <a:xfrm>
            <a:off x="833437" y="5423198"/>
            <a:ext cx="10525125" cy="923330"/>
          </a:xfrm>
          <a:prstGeom prst="rect">
            <a:avLst/>
          </a:prstGeom>
          <a:noFill/>
        </p:spPr>
        <p:txBody>
          <a:bodyPr wrap="square" rtlCol="0">
            <a:spAutoFit/>
          </a:bodyPr>
          <a:lstStyle/>
          <a:p>
            <a:r>
              <a:rPr lang="en-US" b="0" i="0" dirty="0">
                <a:solidFill>
                  <a:srgbClr val="24292F"/>
                </a:solidFill>
                <a:effectLst/>
              </a:rPr>
              <a:t>The "</a:t>
            </a:r>
            <a:r>
              <a:rPr lang="en-US" b="0" i="0" dirty="0" err="1">
                <a:solidFill>
                  <a:srgbClr val="24292F"/>
                </a:solidFill>
                <a:effectLst/>
              </a:rPr>
              <a:t>customerdetails</a:t>
            </a:r>
            <a:r>
              <a:rPr lang="en-US" b="0" i="0" dirty="0">
                <a:solidFill>
                  <a:srgbClr val="24292F"/>
                </a:solidFill>
                <a:effectLst/>
              </a:rPr>
              <a:t>" has "</a:t>
            </a:r>
            <a:r>
              <a:rPr lang="en-US" b="1" i="0" dirty="0">
                <a:solidFill>
                  <a:srgbClr val="24292F"/>
                </a:solidFill>
                <a:effectLst/>
              </a:rPr>
              <a:t>Many to One</a:t>
            </a:r>
            <a:r>
              <a:rPr lang="en-US" b="0" i="0" dirty="0">
                <a:solidFill>
                  <a:srgbClr val="24292F"/>
                </a:solidFill>
                <a:effectLst/>
              </a:rPr>
              <a:t>" relationship with "</a:t>
            </a:r>
            <a:r>
              <a:rPr lang="en-US" b="0" i="0" dirty="0" err="1">
                <a:solidFill>
                  <a:srgbClr val="24292F"/>
                </a:solidFill>
                <a:effectLst/>
              </a:rPr>
              <a:t>citycode</a:t>
            </a:r>
            <a:r>
              <a:rPr lang="en-US" b="0" i="0" dirty="0">
                <a:solidFill>
                  <a:srgbClr val="24292F"/>
                </a:solidFill>
                <a:effectLst/>
              </a:rPr>
              <a:t>" , "</a:t>
            </a:r>
            <a:r>
              <a:rPr lang="en-US" b="0" i="0" dirty="0" err="1">
                <a:solidFill>
                  <a:srgbClr val="24292F"/>
                </a:solidFill>
                <a:effectLst/>
              </a:rPr>
              <a:t>statecode</a:t>
            </a:r>
            <a:r>
              <a:rPr lang="en-US" b="0" i="0" dirty="0">
                <a:solidFill>
                  <a:srgbClr val="24292F"/>
                </a:solidFill>
                <a:effectLst/>
              </a:rPr>
              <a:t>" and "</a:t>
            </a:r>
            <a:r>
              <a:rPr lang="en-US" b="0" i="0" dirty="0" err="1">
                <a:solidFill>
                  <a:srgbClr val="24292F"/>
                </a:solidFill>
                <a:effectLst/>
              </a:rPr>
              <a:t>region_code</a:t>
            </a:r>
            <a:r>
              <a:rPr lang="en-US" b="0" i="0" dirty="0">
                <a:solidFill>
                  <a:srgbClr val="24292F"/>
                </a:solidFill>
                <a:effectLst/>
              </a:rPr>
              <a:t>" tables.</a:t>
            </a:r>
          </a:p>
          <a:p>
            <a:r>
              <a:rPr lang="en-US" b="0" i="0" dirty="0">
                <a:solidFill>
                  <a:srgbClr val="24292F"/>
                </a:solidFill>
                <a:effectLst/>
              </a:rPr>
              <a:t>The "</a:t>
            </a:r>
            <a:r>
              <a:rPr lang="en-US" b="0" i="0" dirty="0" err="1">
                <a:solidFill>
                  <a:srgbClr val="24292F"/>
                </a:solidFill>
                <a:effectLst/>
              </a:rPr>
              <a:t>responsedata</a:t>
            </a:r>
            <a:r>
              <a:rPr lang="en-US" b="0" i="0" dirty="0">
                <a:solidFill>
                  <a:srgbClr val="24292F"/>
                </a:solidFill>
                <a:effectLst/>
              </a:rPr>
              <a:t>" , "</a:t>
            </a:r>
            <a:r>
              <a:rPr lang="en-US" b="0" i="0" dirty="0" err="1">
                <a:solidFill>
                  <a:srgbClr val="24292F"/>
                </a:solidFill>
                <a:effectLst/>
              </a:rPr>
              <a:t>campaigndetails</a:t>
            </a:r>
            <a:r>
              <a:rPr lang="en-US" b="0" i="0" dirty="0">
                <a:solidFill>
                  <a:srgbClr val="24292F"/>
                </a:solidFill>
                <a:effectLst/>
              </a:rPr>
              <a:t>" , "</a:t>
            </a:r>
            <a:r>
              <a:rPr lang="en-US" b="0" i="0" dirty="0" err="1">
                <a:solidFill>
                  <a:srgbClr val="24292F"/>
                </a:solidFill>
                <a:effectLst/>
              </a:rPr>
              <a:t>socioeconomicdata</a:t>
            </a:r>
            <a:r>
              <a:rPr lang="en-US" b="0" i="0" dirty="0">
                <a:solidFill>
                  <a:srgbClr val="24292F"/>
                </a:solidFill>
                <a:effectLst/>
              </a:rPr>
              <a:t>" and "</a:t>
            </a:r>
            <a:r>
              <a:rPr lang="en-US" b="0" i="0" dirty="0" err="1">
                <a:solidFill>
                  <a:srgbClr val="24292F"/>
                </a:solidFill>
                <a:effectLst/>
              </a:rPr>
              <a:t>postalcode</a:t>
            </a:r>
            <a:r>
              <a:rPr lang="en-US" b="0" i="0" dirty="0">
                <a:solidFill>
                  <a:srgbClr val="24292F"/>
                </a:solidFill>
                <a:effectLst/>
              </a:rPr>
              <a:t>" tables have "</a:t>
            </a:r>
            <a:r>
              <a:rPr lang="en-US" b="1" i="0" dirty="0">
                <a:solidFill>
                  <a:srgbClr val="24292F"/>
                </a:solidFill>
                <a:effectLst/>
              </a:rPr>
              <a:t>One and Only One</a:t>
            </a:r>
            <a:r>
              <a:rPr lang="en-US" b="0" i="0" dirty="0">
                <a:solidFill>
                  <a:srgbClr val="24292F"/>
                </a:solidFill>
                <a:effectLst/>
              </a:rPr>
              <a:t>" relationship with the "</a:t>
            </a:r>
            <a:r>
              <a:rPr lang="en-US" b="0" i="0" dirty="0" err="1">
                <a:solidFill>
                  <a:srgbClr val="24292F"/>
                </a:solidFill>
                <a:effectLst/>
              </a:rPr>
              <a:t>customerdetails</a:t>
            </a:r>
            <a:r>
              <a:rPr lang="en-US" b="0" i="0" dirty="0">
                <a:solidFill>
                  <a:srgbClr val="24292F"/>
                </a:solidFill>
                <a:effectLst/>
              </a:rPr>
              <a:t>" table.</a:t>
            </a:r>
            <a:endParaRPr lang="en-US" dirty="0"/>
          </a:p>
        </p:txBody>
      </p:sp>
      <p:sp>
        <p:nvSpPr>
          <p:cNvPr id="7" name="TextBox 6">
            <a:extLst>
              <a:ext uri="{FF2B5EF4-FFF2-40B4-BE49-F238E27FC236}">
                <a16:creationId xmlns:a16="http://schemas.microsoft.com/office/drawing/2014/main" id="{F18159DB-FAAB-4880-AE0E-DF4B0F3E7051}"/>
              </a:ext>
            </a:extLst>
          </p:cNvPr>
          <p:cNvSpPr txBox="1"/>
          <p:nvPr/>
        </p:nvSpPr>
        <p:spPr>
          <a:xfrm>
            <a:off x="1097197" y="899936"/>
            <a:ext cx="4166648"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Construct an ER-Diagram</a:t>
            </a:r>
          </a:p>
        </p:txBody>
      </p:sp>
      <p:cxnSp>
        <p:nvCxnSpPr>
          <p:cNvPr id="9" name="Straight Connector 8">
            <a:extLst>
              <a:ext uri="{FF2B5EF4-FFF2-40B4-BE49-F238E27FC236}">
                <a16:creationId xmlns:a16="http://schemas.microsoft.com/office/drawing/2014/main" id="{E6949F1D-4052-44C2-8D9A-A19E305C720C}"/>
              </a:ext>
            </a:extLst>
          </p:cNvPr>
          <p:cNvCxnSpPr/>
          <p:nvPr/>
        </p:nvCxnSpPr>
        <p:spPr>
          <a:xfrm>
            <a:off x="1097197" y="793981"/>
            <a:ext cx="1014396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7177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59D436-C82E-43E0-8A01-53DF9CED60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Integral</Template>
  <TotalTime>485</TotalTime>
  <Words>917</Words>
  <Application>Microsoft Office PowerPoint</Application>
  <PresentationFormat>Widescreen</PresentationFormat>
  <Paragraphs>88</Paragraphs>
  <Slides>16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Abadi</vt:lpstr>
      <vt:lpstr>Arial</vt:lpstr>
      <vt:lpstr>Calibri</vt:lpstr>
      <vt:lpstr>Noto Sans Symbols</vt:lpstr>
      <vt:lpstr>Times New Roman</vt:lpstr>
      <vt:lpstr>Tw Cen MT</vt:lpstr>
      <vt:lpstr>Tw Cen MT Condensed</vt:lpstr>
      <vt:lpstr>Wingdings 3</vt:lpstr>
      <vt:lpstr>Integral</vt:lpstr>
      <vt:lpstr>INTEGRATED  CAPSTONE  PROJECT </vt:lpstr>
      <vt:lpstr>Problem Statement</vt:lpstr>
      <vt:lpstr>PowerPoint Presentation</vt:lpstr>
      <vt:lpstr>Data Dictionary</vt:lpstr>
      <vt:lpstr>     Task 1.1 – Data Manipulation using Python</vt:lpstr>
      <vt:lpstr>PowerPoint Presentation</vt:lpstr>
      <vt:lpstr>PowerPoint Presentation</vt:lpstr>
      <vt:lpstr>PowerPoint Presentation</vt:lpstr>
      <vt:lpstr>TASK 1.2 – SQL – Oracle</vt:lpstr>
      <vt:lpstr>PowerPoint Presentation</vt:lpstr>
      <vt:lpstr>PowerPoint Presentation</vt:lpstr>
      <vt:lpstr>PowerPoint Presentation</vt:lpstr>
      <vt:lpstr>TasK 1.3 – Statistical Analysis using Python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INTEGRATED  CAPSTONE  PROJECT</dc:title>
  <dc:creator>Panda, Niyatee Nibedita</dc:creator>
  <cp:lastModifiedBy>Sumukh, Hebbar</cp:lastModifiedBy>
  <cp:revision>45</cp:revision>
  <dcterms:created xsi:type="dcterms:W3CDTF">2021-10-19T16:47:08Z</dcterms:created>
  <dcterms:modified xsi:type="dcterms:W3CDTF">2021-10-20T10:53:24Z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ea60d57e-af5b-4752-ac57-3e4f28ca11dc_Enabled">
    <vt:lpwstr>true</vt:lpwstr>
  </property>
  <property fmtid="{D5CDD505-2E9C-101B-9397-08002B2CF9AE}" pid="4" name="MSIP_Label_ea60d57e-af5b-4752-ac57-3e4f28ca11dc_SetDate">
    <vt:lpwstr>2021-10-19T16:47:08Z</vt:lpwstr>
  </property>
  <property fmtid="{D5CDD505-2E9C-101B-9397-08002B2CF9AE}" pid="5" name="MSIP_Label_ea60d57e-af5b-4752-ac57-3e4f28ca11dc_Method">
    <vt:lpwstr>Standard</vt:lpwstr>
  </property>
  <property fmtid="{D5CDD505-2E9C-101B-9397-08002B2CF9AE}" pid="6" name="MSIP_Label_ea60d57e-af5b-4752-ac57-3e4f28ca11dc_Name">
    <vt:lpwstr>ea60d57e-af5b-4752-ac57-3e4f28ca11dc</vt:lpwstr>
  </property>
  <property fmtid="{D5CDD505-2E9C-101B-9397-08002B2CF9AE}" pid="7" name="MSIP_Label_ea60d57e-af5b-4752-ac57-3e4f28ca11dc_SiteId">
    <vt:lpwstr>36da45f1-dd2c-4d1f-af13-5abe46b99921</vt:lpwstr>
  </property>
  <property fmtid="{D5CDD505-2E9C-101B-9397-08002B2CF9AE}" pid="8" name="MSIP_Label_ea60d57e-af5b-4752-ac57-3e4f28ca11dc_ActionId">
    <vt:lpwstr>942a80ef-16ce-4429-856a-3352c9632e91</vt:lpwstr>
  </property>
  <property fmtid="{D5CDD505-2E9C-101B-9397-08002B2CF9AE}" pid="9" name="MSIP_Label_ea60d57e-af5b-4752-ac57-3e4f28ca11dc_ContentBits">
    <vt:lpwstr>0</vt:lpwstr>
  </property>
</Properties>
</file>