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52354-2FD5-4A4B-82C1-E26EA07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8B97-3008-49BD-A14D-CDDF6682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7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D6E7-AEB0-4456-ABBD-870B3FC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C9C1F-D981-4B59-BCCA-1648E9E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F38E0-20CB-471D-8815-A9D4179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52A02-9198-4456-A556-4A5B927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611F9-2A40-4505-B063-D851771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3349-BFAA-401E-87ED-E9A3EDF4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F8A3B-E887-47D2-B28A-2E101C4D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44BA3-4287-4849-9B3B-26289BA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EA0FA-F8B3-4B5D-A219-33A7D8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03B9A-9B79-4765-B7D4-8045A3F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5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76D-3967-4E6F-9123-D291D6A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A3A9-6CBB-48E2-9D8D-924B4FF2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1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9015-C8D5-4F67-BEF9-31F975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FE00-F9BC-4457-8566-F719899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6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185B-6D7D-4B16-AF32-FFC49A2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70C9-EBA9-4C6F-A672-0F3DCFCB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348FF-12AA-4E9F-A678-FE7F514B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2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A238-26D4-492E-B1B8-324EB11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AE71F-93C6-42C2-8181-FA1158E6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FFFDB-84B5-4195-B3E4-995ABB96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6F027-BA53-4A7C-8D01-E60F961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8D74-66BF-4B00-8FD9-4D6C4DA1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7D5E9D-5395-4871-832C-87226AE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CAAEC-C2FB-4AA4-B9E6-1E0A1BB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685B-A6CB-40EA-8F8C-E98AB32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AAD-BF8F-47F3-9961-FFE5FE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6F7DF-1ECF-4D1D-BE17-548CC8D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F9013-4256-4B4D-8565-AE7B0A2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1E130-DA6F-41F6-8A09-7D53ECF2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1AAF0-F9FA-4ED9-89D2-6E032CF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C9F79-7628-43E8-85BD-082DA20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7E714-4AF9-484E-BEFE-12F3B26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A5C4-9B57-4D9E-8CDD-2E50106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1E451-2F78-485B-8641-2CC74BC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E52128-8BF5-4AEB-B940-51F119C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EBA3-49AC-4247-95F9-1D2F0B0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D717C-9DD8-44AE-958B-752C06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24A16-BDA5-442E-BC3F-8E1995E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5D4-8B5B-4290-A588-36253B7D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7A48DB-D7A2-4466-A343-DAFA96D6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E4DBE-33C7-4BAA-BE78-CD71679B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583A4-F1AC-49CA-A279-8D366F1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048-1DB6-43D0-BCC9-F522E54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7D1E-2DD6-49BC-9C06-94A427BD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73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DBC745-6533-40D9-9BBC-066941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4BAEC-5D6E-46C9-BD26-572551D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630E77A-8A08-425F-AFC4-6DD204A77E6E}"/>
              </a:ext>
            </a:extLst>
          </p:cNvPr>
          <p:cNvSpPr txBox="1">
            <a:spLocks/>
          </p:cNvSpPr>
          <p:nvPr userDrawn="1"/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3200" kern="1200">
                <a:solidFill>
                  <a:srgbClr val="371DF5"/>
                </a:solidFill>
                <a:latin typeface="Blackadder ITC" panose="04020505051007020D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Clodoaldo Bastos</a:t>
            </a:r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C452AEF-8D45-4C34-94F0-692EA77EBB1C}"/>
              </a:ext>
            </a:extLst>
          </p:cNvPr>
          <p:cNvSpPr/>
          <p:nvPr userDrawn="1"/>
        </p:nvSpPr>
        <p:spPr>
          <a:xfrm rot="1966956">
            <a:off x="9373919" y="6181717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3777E8F-7C1C-4BF1-A156-7EC66906B2FF}"/>
              </a:ext>
            </a:extLst>
          </p:cNvPr>
          <p:cNvSpPr/>
          <p:nvPr userDrawn="1"/>
        </p:nvSpPr>
        <p:spPr>
          <a:xfrm rot="1966956">
            <a:off x="9159021" y="6181716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78F8A-A7C5-4152-A6C3-497D8155E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XI – TCP/IP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2E3DF2-8EA5-4AC6-A031-F1CB39377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CLASSE A</a:t>
            </a:r>
          </a:p>
        </p:txBody>
      </p:sp>
    </p:spTree>
    <p:extLst>
      <p:ext uri="{BB962C8B-B14F-4D97-AF65-F5344CB8AC3E}">
        <p14:creationId xmlns:p14="http://schemas.microsoft.com/office/powerpoint/2010/main" val="15097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D06A-4B3A-43B4-910E-66364BB7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4E506-4FAF-4777-956E-0FC37E0C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Essa classe é indicada para redes com uma GRANDE quantidade  de equipamentos conectados. </a:t>
            </a:r>
          </a:p>
          <a:p>
            <a:r>
              <a:rPr lang="pt-BR" dirty="0"/>
              <a:t>Na classe A podemos ter 16.777.216 equipamentos conectados a redes e.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1.0.0.1</a:t>
            </a:r>
          </a:p>
          <a:p>
            <a:pPr marL="0" indent="0" algn="ctr">
              <a:buNone/>
            </a:pPr>
            <a:r>
              <a:rPr lang="pt-BR" dirty="0"/>
              <a:t>À</a:t>
            </a:r>
          </a:p>
          <a:p>
            <a:pPr marL="0" indent="0" algn="ctr">
              <a:buNone/>
            </a:pPr>
            <a:r>
              <a:rPr lang="pt-BR" dirty="0"/>
              <a:t>127.255.255.254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C4749B-51CB-491E-B1A5-14018E1D7F9F}"/>
              </a:ext>
            </a:extLst>
          </p:cNvPr>
          <p:cNvSpPr/>
          <p:nvPr/>
        </p:nvSpPr>
        <p:spPr>
          <a:xfrm>
            <a:off x="5334000" y="3351937"/>
            <a:ext cx="1524000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DDFB6B-7D41-43F6-8602-F4E0BBEE7B4F}"/>
              </a:ext>
            </a:extLst>
          </p:cNvPr>
          <p:cNvSpPr/>
          <p:nvPr/>
        </p:nvSpPr>
        <p:spPr>
          <a:xfrm>
            <a:off x="4916557" y="4294430"/>
            <a:ext cx="2425147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653BB1-355B-4E6E-B027-5A3C65A4A041}"/>
              </a:ext>
            </a:extLst>
          </p:cNvPr>
          <p:cNvSpPr/>
          <p:nvPr/>
        </p:nvSpPr>
        <p:spPr>
          <a:xfrm>
            <a:off x="838200" y="5262563"/>
            <a:ext cx="1118152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Obs.: O endereço não pode ser todo composto de ZEROS e UNS, sendo que sendo todo ZEROS serve para representar a REDE e todos UNS é utilizado para BROADCAST</a:t>
            </a:r>
          </a:p>
        </p:txBody>
      </p:sp>
    </p:spTree>
    <p:extLst>
      <p:ext uri="{BB962C8B-B14F-4D97-AF65-F5344CB8AC3E}">
        <p14:creationId xmlns:p14="http://schemas.microsoft.com/office/powerpoint/2010/main" val="1657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2BCC-C946-40F1-8C7B-FF5D9BB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DE62-A044-495D-B9AC-080B8011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05"/>
            <a:ext cx="10515600" cy="4351338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A definição de uma rede classe A é a seguinte: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6600" dirty="0"/>
              <a:t>50.  0 .0.1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795CD79-42B4-48A2-BB26-53F36893C733}"/>
              </a:ext>
            </a:extLst>
          </p:cNvPr>
          <p:cNvCxnSpPr>
            <a:cxnSpLocks/>
          </p:cNvCxnSpPr>
          <p:nvPr/>
        </p:nvCxnSpPr>
        <p:spPr>
          <a:xfrm flipH="1">
            <a:off x="4528925" y="3650144"/>
            <a:ext cx="540032" cy="8962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DE54B8D-58D3-4FFA-B918-3026FF9F0AEE}"/>
              </a:ext>
            </a:extLst>
          </p:cNvPr>
          <p:cNvSpPr/>
          <p:nvPr/>
        </p:nvSpPr>
        <p:spPr>
          <a:xfrm>
            <a:off x="3644347" y="4564567"/>
            <a:ext cx="1895061" cy="110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byte representa a rede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3AD685-BC46-41BF-AAE2-39A359A325C2}"/>
              </a:ext>
            </a:extLst>
          </p:cNvPr>
          <p:cNvSpPr/>
          <p:nvPr/>
        </p:nvSpPr>
        <p:spPr>
          <a:xfrm>
            <a:off x="4353331" y="2974968"/>
            <a:ext cx="1318599" cy="7214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CF381D-A5E5-4739-8437-AFEB32EF9D94}"/>
              </a:ext>
            </a:extLst>
          </p:cNvPr>
          <p:cNvSpPr/>
          <p:nvPr/>
        </p:nvSpPr>
        <p:spPr>
          <a:xfrm>
            <a:off x="5847524" y="2974968"/>
            <a:ext cx="2368811" cy="7214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036865F-EA3A-4539-9E99-F127F9D71156}"/>
              </a:ext>
            </a:extLst>
          </p:cNvPr>
          <p:cNvCxnSpPr>
            <a:cxnSpLocks/>
          </p:cNvCxnSpPr>
          <p:nvPr/>
        </p:nvCxnSpPr>
        <p:spPr>
          <a:xfrm flipH="1">
            <a:off x="7419554" y="3650144"/>
            <a:ext cx="1" cy="8962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C32ED6-E571-4EE6-B945-1595FCF4045B}"/>
              </a:ext>
            </a:extLst>
          </p:cNvPr>
          <p:cNvSpPr/>
          <p:nvPr/>
        </p:nvSpPr>
        <p:spPr>
          <a:xfrm>
            <a:off x="6374293" y="4564567"/>
            <a:ext cx="2077278" cy="110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3 bytes representam o equipamento na rede</a:t>
            </a:r>
          </a:p>
        </p:txBody>
      </p:sp>
    </p:spTree>
    <p:extLst>
      <p:ext uri="{BB962C8B-B14F-4D97-AF65-F5344CB8AC3E}">
        <p14:creationId xmlns:p14="http://schemas.microsoft.com/office/powerpoint/2010/main" val="154766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CAEE2-3EEC-4D45-A05E-CE392CC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F4893-3391-4F5C-87BC-EC01ACD0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351338"/>
          </a:xfrm>
        </p:spPr>
        <p:txBody>
          <a:bodyPr/>
          <a:lstStyle/>
          <a:p>
            <a:r>
              <a:rPr lang="pt-BR" dirty="0"/>
              <a:t>Nessa rede podemos criar </a:t>
            </a:r>
            <a:r>
              <a:rPr lang="pt-BR" dirty="0" err="1"/>
              <a:t>subredes</a:t>
            </a:r>
            <a:r>
              <a:rPr lang="pt-BR" dirty="0"/>
              <a:t> para facilitar a administração de uma redes, podendo ser utilizada da seguinte forma:</a:t>
            </a:r>
          </a:p>
          <a:p>
            <a:r>
              <a:rPr lang="pt-BR" dirty="0"/>
              <a:t>O 1º  é para definir a rede;</a:t>
            </a:r>
          </a:p>
          <a:p>
            <a:r>
              <a:rPr lang="pt-BR" dirty="0"/>
              <a:t>O 2º byte é para definir a </a:t>
            </a:r>
            <a:r>
              <a:rPr lang="pt-BR" dirty="0" err="1"/>
              <a:t>subrede</a:t>
            </a:r>
            <a:r>
              <a:rPr lang="pt-BR" dirty="0"/>
              <a:t>;</a:t>
            </a:r>
          </a:p>
          <a:p>
            <a:r>
              <a:rPr lang="pt-BR" dirty="0"/>
              <a:t>O 3º e 4º bytes servem para definir o equipamento na rede.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50  .  10  .  10  .  1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5C23D56-29DF-40A2-921B-22BF7C063FBB}"/>
              </a:ext>
            </a:extLst>
          </p:cNvPr>
          <p:cNvSpPr/>
          <p:nvPr/>
        </p:nvSpPr>
        <p:spPr>
          <a:xfrm>
            <a:off x="4704522" y="4697895"/>
            <a:ext cx="755374" cy="397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3F02E9-7B77-4BD8-A1E0-6CEEF1C56529}"/>
              </a:ext>
            </a:extLst>
          </p:cNvPr>
          <p:cNvSpPr/>
          <p:nvPr/>
        </p:nvSpPr>
        <p:spPr>
          <a:xfrm>
            <a:off x="6321287" y="4697895"/>
            <a:ext cx="1060174" cy="397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A7C3B05-1161-45C4-A3E5-F02B7B6946F0}"/>
              </a:ext>
            </a:extLst>
          </p:cNvPr>
          <p:cNvCxnSpPr/>
          <p:nvPr/>
        </p:nvCxnSpPr>
        <p:spPr>
          <a:xfrm flipH="1">
            <a:off x="4817165" y="5095460"/>
            <a:ext cx="192157" cy="4837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FC1A5E3-67F0-4CD7-902C-27451AA889DB}"/>
              </a:ext>
            </a:extLst>
          </p:cNvPr>
          <p:cNvSpPr/>
          <p:nvPr/>
        </p:nvSpPr>
        <p:spPr>
          <a:xfrm>
            <a:off x="4181061" y="56203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 da rede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3BB94CF-BECC-4134-B449-8A52867A436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45230" y="5210350"/>
            <a:ext cx="0" cy="4100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3BE815-BEFA-498F-AEC3-F626B79EE1F3}"/>
              </a:ext>
            </a:extLst>
          </p:cNvPr>
          <p:cNvSpPr/>
          <p:nvPr/>
        </p:nvSpPr>
        <p:spPr>
          <a:xfrm>
            <a:off x="5288030" y="56203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 da </a:t>
            </a:r>
            <a:r>
              <a:rPr lang="pt-BR" dirty="0" err="1"/>
              <a:t>sub-rede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9EFC4D6-15E2-4D26-A9E1-FB6F941EB4EC}"/>
              </a:ext>
            </a:extLst>
          </p:cNvPr>
          <p:cNvCxnSpPr>
            <a:cxnSpLocks/>
          </p:cNvCxnSpPr>
          <p:nvPr/>
        </p:nvCxnSpPr>
        <p:spPr>
          <a:xfrm>
            <a:off x="6851374" y="5115169"/>
            <a:ext cx="349528" cy="4150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07C2CD6C-517C-4D75-8529-70D4CFC77D6A}"/>
              </a:ext>
            </a:extLst>
          </p:cNvPr>
          <p:cNvSpPr/>
          <p:nvPr/>
        </p:nvSpPr>
        <p:spPr>
          <a:xfrm>
            <a:off x="6743702" y="5579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 do equipamento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5EDCA0-3D1A-4E9A-B1FE-C7C87D9C431B}"/>
              </a:ext>
            </a:extLst>
          </p:cNvPr>
          <p:cNvSpPr/>
          <p:nvPr/>
        </p:nvSpPr>
        <p:spPr>
          <a:xfrm>
            <a:off x="5559699" y="4717604"/>
            <a:ext cx="536301" cy="397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5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F815B7-B0EC-408A-BC6D-6388B1C9FDEF}"/>
</file>

<file path=customXml/itemProps2.xml><?xml version="1.0" encoding="utf-8"?>
<ds:datastoreItem xmlns:ds="http://schemas.openxmlformats.org/officeDocument/2006/customXml" ds:itemID="{861E8242-2213-4113-AFD0-3038BE8070D2}"/>
</file>

<file path=customXml/itemProps3.xml><?xml version="1.0" encoding="utf-8"?>
<ds:datastoreItem xmlns:ds="http://schemas.openxmlformats.org/officeDocument/2006/customXml" ds:itemID="{8F801E53-B82D-42B0-ACF1-A8CD3B193ECA}"/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Blackadder ITC</vt:lpstr>
      <vt:lpstr>Calibri</vt:lpstr>
      <vt:lpstr>Calibri Light</vt:lpstr>
      <vt:lpstr>Tema do Office</vt:lpstr>
      <vt:lpstr>AULA XI – TCP/IP</vt:lpstr>
      <vt:lpstr>CLASSE A</vt:lpstr>
      <vt:lpstr>CLASSE A</vt:lpstr>
      <vt:lpstr>CLASSE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Clodoaldo Pinheiro Bastos</dc:creator>
  <cp:lastModifiedBy>Clodoaldo Pinheiro Bastos</cp:lastModifiedBy>
  <cp:revision>44</cp:revision>
  <dcterms:created xsi:type="dcterms:W3CDTF">2021-03-18T20:49:15Z</dcterms:created>
  <dcterms:modified xsi:type="dcterms:W3CDTF">2021-04-27T18:06:10Z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