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1D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252354-2FD5-4A4B-82C1-E26EA072A5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FEB8B97-3008-49BD-A14D-CDDF66827E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197224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B2D6E7-AEB0-4456-ABBD-870B3FC61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7FC9C1F-D981-4B59-BCCA-1648E9E05D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19F38E0-20CB-471D-8815-A9D4179FCE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B397CF-5BCF-4DB8-A793-A81B93785342}" type="datetimeFigureOut">
              <a:rPr lang="pt-BR" smtClean="0"/>
              <a:t>04/05/2021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CE52A02-9198-4456-A556-4A5B927B9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2C611F9-2A40-4505-B063-D851771C1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84029" y="6324963"/>
            <a:ext cx="2743200" cy="365125"/>
          </a:xfrm>
          <a:prstGeom prst="rect">
            <a:avLst/>
          </a:prstGeom>
        </p:spPr>
        <p:txBody>
          <a:bodyPr/>
          <a:lstStyle/>
          <a:p>
            <a:fld id="{49A2F2E6-A63B-4BE5-B36C-106ACC60CB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4132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B583349-BFAA-401E-87ED-E9A3EDF451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3DF8A3B-E887-47D2-B28A-2E101C4DD8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5744BA3-4287-4849-9B3B-26289BAEA1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B397CF-5BCF-4DB8-A793-A81B93785342}" type="datetimeFigureOut">
              <a:rPr lang="pt-BR" smtClean="0"/>
              <a:t>04/05/2021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2DEA0FA-F8B3-4B5D-A219-33A7D8DB0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DD03B9A-9B79-4765-B7D4-8045A3F75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84029" y="6324963"/>
            <a:ext cx="2743200" cy="365125"/>
          </a:xfrm>
          <a:prstGeom prst="rect">
            <a:avLst/>
          </a:prstGeom>
        </p:spPr>
        <p:txBody>
          <a:bodyPr/>
          <a:lstStyle/>
          <a:p>
            <a:fld id="{49A2F2E6-A63B-4BE5-B36C-106ACC60CB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0551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33776D-3967-4E6F-9123-D291D6AFA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7CA3A9-6CBB-48E2-9D8D-924B4FF21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551054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DF9015-C8D5-4F67-BEF9-31F97584B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B52FE00-F9BC-4457-8566-F719899BF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2261199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D4185B-6D7D-4B16-AF32-FFC49A200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CA70C9-EBA9-4C6F-A672-0F3DCFCB6F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7E348FF-12AA-4E9F-A678-FE7F514B06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862617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73A238-26D4-492E-B1B8-324EB11AA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B2AE71F-93C6-42C2-8181-FA1158E6F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B4FFFDB-84B5-4195-B3E4-995ABB96F1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D36F027-BA53-4A7C-8D01-E60F961C1F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37C8D74-66BF-4B00-8FD9-4D6C4DA186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E7D5E9D-5395-4871-832C-87226AEF14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B397CF-5BCF-4DB8-A793-A81B93785342}" type="datetimeFigureOut">
              <a:rPr lang="pt-BR" smtClean="0"/>
              <a:t>04/05/2021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66CAAEC-C2FB-4AA4-B9E6-1E0A1BB5E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991685B-A6CB-40EA-8F8C-E98AB32AC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84029" y="6324963"/>
            <a:ext cx="2743200" cy="365125"/>
          </a:xfrm>
          <a:prstGeom prst="rect">
            <a:avLst/>
          </a:prstGeom>
        </p:spPr>
        <p:txBody>
          <a:bodyPr/>
          <a:lstStyle/>
          <a:p>
            <a:fld id="{49A2F2E6-A63B-4BE5-B36C-106ACC60CB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8222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EA0AAD-BF8F-47F3-9961-FFE5FE6BB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236F7DF-1ECF-4D1D-BE17-548CC8DC736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B397CF-5BCF-4DB8-A793-A81B93785342}" type="datetimeFigureOut">
              <a:rPr lang="pt-BR" smtClean="0"/>
              <a:t>04/05/2021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2CF9013-4256-4B4D-8565-AE7B0A2CD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CB1E130-DA6F-41F6-8A09-7D53ECF20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84029" y="6324963"/>
            <a:ext cx="2743200" cy="365125"/>
          </a:xfrm>
          <a:prstGeom prst="rect">
            <a:avLst/>
          </a:prstGeom>
        </p:spPr>
        <p:txBody>
          <a:bodyPr/>
          <a:lstStyle/>
          <a:p>
            <a:fld id="{49A2F2E6-A63B-4BE5-B36C-106ACC60CB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7439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BD1AAF0-F9FA-4ED9-89D2-6E032CF9E0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B397CF-5BCF-4DB8-A793-A81B93785342}" type="datetimeFigureOut">
              <a:rPr lang="pt-BR" smtClean="0"/>
              <a:t>04/05/2021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CDC9F79-7628-43E8-85BD-082DA2002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127E714-4AF9-484E-BEFE-12F3B26D9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84029" y="6324963"/>
            <a:ext cx="2743200" cy="365125"/>
          </a:xfrm>
          <a:prstGeom prst="rect">
            <a:avLst/>
          </a:prstGeom>
        </p:spPr>
        <p:txBody>
          <a:bodyPr/>
          <a:lstStyle/>
          <a:p>
            <a:fld id="{49A2F2E6-A63B-4BE5-B36C-106ACC60CB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5244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AFA5C4-9B57-4D9E-8CDD-2E50106C5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F1E451-2F78-485B-8641-2CC74BC88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EE52128-8BF5-4AEB-B940-51F119C08F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326EBA3-49AC-4247-95F9-1D2F0B0AFD5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B397CF-5BCF-4DB8-A793-A81B93785342}" type="datetimeFigureOut">
              <a:rPr lang="pt-BR" smtClean="0"/>
              <a:t>04/05/2021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A0D717C-9DD8-44AE-958B-752C06859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2924A16-BDA5-442E-BC3F-8E1995E59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84029" y="6324963"/>
            <a:ext cx="2743200" cy="365125"/>
          </a:xfrm>
          <a:prstGeom prst="rect">
            <a:avLst/>
          </a:prstGeom>
        </p:spPr>
        <p:txBody>
          <a:bodyPr/>
          <a:lstStyle/>
          <a:p>
            <a:fld id="{49A2F2E6-A63B-4BE5-B36C-106ACC60CB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645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2555D4-8B5B-4290-A588-36253B7D2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A7A48DB-D7A2-4466-A343-DAFA96D688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F1E4DBE-33C7-4BAA-BE78-CD71679B15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6F583A4-F1AC-49CA-A279-8D366F16D9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B397CF-5BCF-4DB8-A793-A81B93785342}" type="datetimeFigureOut">
              <a:rPr lang="pt-BR" smtClean="0"/>
              <a:t>04/05/2021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16C7048-1DB6-43D0-BCC9-F522E5448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5337D1E-2DD6-49BC-9C06-94A427BD4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84029" y="6324963"/>
            <a:ext cx="2743200" cy="365125"/>
          </a:xfrm>
          <a:prstGeom prst="rect">
            <a:avLst/>
          </a:prstGeom>
        </p:spPr>
        <p:txBody>
          <a:bodyPr/>
          <a:lstStyle/>
          <a:p>
            <a:fld id="{49A2F2E6-A63B-4BE5-B36C-106ACC60CB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6394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60000"/>
                <a:lumOff val="40000"/>
              </a:schemeClr>
            </a:gs>
            <a:gs pos="100000">
              <a:schemeClr val="bg2">
                <a:tint val="98000"/>
                <a:satMod val="130000"/>
                <a:shade val="90000"/>
                <a:lumMod val="103000"/>
              </a:schemeClr>
            </a:gs>
            <a:gs pos="73000">
              <a:schemeClr val="tx2">
                <a:lumMod val="40000"/>
                <a:lumOff val="6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6DBC745-6533-40D9-9BBC-06694111D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214BAEC-5D6E-46C9-BD26-572551D489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Número de Slide 5">
            <a:extLst>
              <a:ext uri="{FF2B5EF4-FFF2-40B4-BE49-F238E27FC236}">
                <a16:creationId xmlns:a16="http://schemas.microsoft.com/office/drawing/2014/main" id="{8630E77A-8A08-425F-AFC4-6DD204A77E6E}"/>
              </a:ext>
            </a:extLst>
          </p:cNvPr>
          <p:cNvSpPr txBox="1">
            <a:spLocks/>
          </p:cNvSpPr>
          <p:nvPr userDrawn="1"/>
        </p:nvSpPr>
        <p:spPr>
          <a:xfrm>
            <a:off x="92964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3200" kern="1200">
                <a:solidFill>
                  <a:srgbClr val="371DF5"/>
                </a:solidFill>
                <a:latin typeface="Blackadder ITC" panose="04020505051007020D02" pitchFamily="8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/>
              <a:t>Clodoaldo Bastos</a:t>
            </a:r>
            <a:endParaRPr lang="pt-BR" dirty="0"/>
          </a:p>
        </p:txBody>
      </p:sp>
      <p:sp>
        <p:nvSpPr>
          <p:cNvPr id="8" name="Paralelogramo 7">
            <a:extLst>
              <a:ext uri="{FF2B5EF4-FFF2-40B4-BE49-F238E27FC236}">
                <a16:creationId xmlns:a16="http://schemas.microsoft.com/office/drawing/2014/main" id="{5C452AEF-8D45-4C34-94F0-692EA77EBB1C}"/>
              </a:ext>
            </a:extLst>
          </p:cNvPr>
          <p:cNvSpPr/>
          <p:nvPr userDrawn="1"/>
        </p:nvSpPr>
        <p:spPr>
          <a:xfrm rot="1966956">
            <a:off x="9373919" y="6181717"/>
            <a:ext cx="45719" cy="696211"/>
          </a:xfrm>
          <a:prstGeom prst="parallelogram">
            <a:avLst/>
          </a:prstGeom>
          <a:solidFill>
            <a:srgbClr val="371D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Paralelogramo 8">
            <a:extLst>
              <a:ext uri="{FF2B5EF4-FFF2-40B4-BE49-F238E27FC236}">
                <a16:creationId xmlns:a16="http://schemas.microsoft.com/office/drawing/2014/main" id="{F3777E8F-7C1C-4BF1-A156-7EC66906B2FF}"/>
              </a:ext>
            </a:extLst>
          </p:cNvPr>
          <p:cNvSpPr/>
          <p:nvPr userDrawn="1"/>
        </p:nvSpPr>
        <p:spPr>
          <a:xfrm rot="1966956">
            <a:off x="9159021" y="6181716"/>
            <a:ext cx="45719" cy="696211"/>
          </a:xfrm>
          <a:prstGeom prst="parallelogram">
            <a:avLst/>
          </a:prstGeom>
          <a:solidFill>
            <a:srgbClr val="371D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726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5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tmp"/><Relationship Id="rId4" Type="http://schemas.openxmlformats.org/officeDocument/2006/relationships/image" Target="../media/image4.tm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BB6221-22CB-43D8-A100-D6D2FC4D0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72221"/>
            <a:ext cx="10515600" cy="1325563"/>
          </a:xfrm>
        </p:spPr>
        <p:txBody>
          <a:bodyPr/>
          <a:lstStyle/>
          <a:p>
            <a:pPr algn="ctr"/>
            <a:r>
              <a:rPr lang="pt-BR" dirty="0"/>
              <a:t>EQUIPAMENTOS DE REDE</a:t>
            </a:r>
          </a:p>
        </p:txBody>
      </p:sp>
    </p:spTree>
    <p:extLst>
      <p:ext uri="{BB962C8B-B14F-4D97-AF65-F5344CB8AC3E}">
        <p14:creationId xmlns:p14="http://schemas.microsoft.com/office/powerpoint/2010/main" val="3814138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35D1EB-41EB-4B18-AA5C-8ADC7BDD1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2">
                    <a:lumMod val="50000"/>
                  </a:schemeClr>
                </a:solidFill>
              </a:rPr>
              <a:t>CONTINUAÇÃO DE HUB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68BFBF-21A8-4A04-89FA-689B243A5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15609" cy="4351338"/>
          </a:xfrm>
        </p:spPr>
        <p:txBody>
          <a:bodyPr>
            <a:normAutofit fontScale="70000" lnSpcReduction="20000"/>
          </a:bodyPr>
          <a:lstStyle/>
          <a:p>
            <a:r>
              <a:rPr lang="pt-BR" dirty="0" err="1"/>
              <a:t>Hub’s</a:t>
            </a:r>
            <a:r>
              <a:rPr lang="pt-BR" dirty="0"/>
              <a:t> permitem dois tipos de ligação entre si. Os termos mais conhecidos para definir estes tipos de ligações são: </a:t>
            </a:r>
            <a:r>
              <a:rPr lang="pt-BR" dirty="0" err="1"/>
              <a:t>cascateamento</a:t>
            </a:r>
            <a:r>
              <a:rPr lang="pt-BR" dirty="0"/>
              <a:t> e empilhamento:</a:t>
            </a:r>
          </a:p>
          <a:p>
            <a:endParaRPr lang="pt-BR" dirty="0"/>
          </a:p>
          <a:p>
            <a:r>
              <a:rPr lang="pt-BR" dirty="0" err="1"/>
              <a:t>Cascateamento</a:t>
            </a:r>
            <a:r>
              <a:rPr lang="pt-BR" dirty="0"/>
              <a:t>: Define-se como sendo a forma de interligação de dois ou mais </a:t>
            </a:r>
            <a:r>
              <a:rPr lang="pt-BR" dirty="0" err="1"/>
              <a:t>hub's</a:t>
            </a:r>
            <a:r>
              <a:rPr lang="pt-BR" dirty="0"/>
              <a:t> através das portas de interface de rede (RJ-45, BNC, </a:t>
            </a:r>
            <a:r>
              <a:rPr lang="pt-BR" dirty="0" err="1"/>
              <a:t>etc</a:t>
            </a:r>
            <a:r>
              <a:rPr lang="pt-BR" dirty="0"/>
              <a:t>);</a:t>
            </a:r>
          </a:p>
          <a:p>
            <a:endParaRPr lang="pt-BR" dirty="0"/>
          </a:p>
          <a:p>
            <a:r>
              <a:rPr lang="pt-BR" dirty="0"/>
              <a:t>Empilhamento: Forma de interligação de dois ou mais </a:t>
            </a:r>
            <a:r>
              <a:rPr lang="pt-BR" dirty="0" err="1"/>
              <a:t>hub’s</a:t>
            </a:r>
            <a:r>
              <a:rPr lang="pt-BR" dirty="0"/>
              <a:t> através de portas especificamente projetadas para tal (Daisy-</a:t>
            </a:r>
            <a:r>
              <a:rPr lang="pt-BR" dirty="0" err="1"/>
              <a:t>chain</a:t>
            </a:r>
            <a:r>
              <a:rPr lang="pt-BR" dirty="0"/>
              <a:t> </a:t>
            </a:r>
            <a:r>
              <a:rPr lang="pt-BR" dirty="0" err="1"/>
              <a:t>Port</a:t>
            </a:r>
            <a:r>
              <a:rPr lang="pt-BR" dirty="0"/>
              <a:t>). Desta forma, os </a:t>
            </a:r>
            <a:r>
              <a:rPr lang="pt-BR" dirty="0" err="1"/>
              <a:t>hub’s</a:t>
            </a:r>
            <a:r>
              <a:rPr lang="pt-BR" dirty="0"/>
              <a:t> empilhados tornam-se um único repetidor. Observar que cada fabricante possui um tipo proprietário de interface para esse fim o que limita o emprego do empilhamento para equipamentos de um mesmo fabricante em muitos casos.</a:t>
            </a:r>
          </a:p>
        </p:txBody>
      </p:sp>
      <p:pic>
        <p:nvPicPr>
          <p:cNvPr id="6" name="Imagem 5" descr="Diagrama&#10;&#10;Descrição gerada automaticamente">
            <a:extLst>
              <a:ext uri="{FF2B5EF4-FFF2-40B4-BE49-F238E27FC236}">
                <a16:creationId xmlns:a16="http://schemas.microsoft.com/office/drawing/2014/main" id="{8822E7E0-5117-4317-BDA5-101257556C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1986" y="1307592"/>
            <a:ext cx="3810532" cy="331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889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FC999A-0759-4DC8-8B6E-124293C8F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2">
                    <a:lumMod val="50000"/>
                  </a:schemeClr>
                </a:solidFill>
              </a:rPr>
              <a:t>BRIDGES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B7DE07-1060-456F-B043-7FE50D34B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As Bridges (ou pontes) são equipamentos que possuem a capacidade de segmentar uma rede local em várias </a:t>
            </a:r>
            <a:r>
              <a:rPr lang="pt-BR" sz="18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sub-redes</a:t>
            </a:r>
            <a:r>
              <a:rPr lang="pt-B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e com isto conseguem diminuir o fluxo de dados (o tráfego). Quando uma estação envia um sinal, apenas as estações que estão em seu segmento a recebem, e somente quando o destino esta fora do segmento é permitido a passagem do sinal. Assim, a principal função das bridges é filtrar pacotes entre segmentos de </a:t>
            </a:r>
            <a:r>
              <a:rPr lang="pt-BR" sz="18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LAN’s</a:t>
            </a:r>
            <a:r>
              <a:rPr lang="pt-B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pt-BR" sz="18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388C1EE-54EF-4DC5-8E02-B76089F4B9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876" b="89941" l="2676" r="91973">
                        <a14:foregroundMark x1="6020" y1="60355" x2="7692" y2="39053"/>
                        <a14:foregroundMark x1="3679" y1="52071" x2="3679" y2="52071"/>
                        <a14:foregroundMark x1="3679" y1="47337" x2="2676" y2="56213"/>
                        <a14:foregroundMark x1="5351" y1="41420" x2="5686" y2="47929"/>
                        <a14:foregroundMark x1="6355" y1="40237" x2="8361" y2="40828"/>
                        <a14:foregroundMark x1="4682" y1="56805" x2="6689" y2="59763"/>
                        <a14:foregroundMark x1="55184" y1="62130" x2="62876" y2="68047"/>
                        <a14:foregroundMark x1="54181" y1="62722" x2="67559" y2="72781"/>
                        <a14:foregroundMark x1="67559" y1="72781" x2="56187" y2="63905"/>
                        <a14:foregroundMark x1="63211" y1="73373" x2="55518" y2="68047"/>
                        <a14:foregroundMark x1="89967" y1="42012" x2="91639" y2="49704"/>
                        <a14:foregroundMark x1="90970" y1="50888" x2="90970" y2="53254"/>
                        <a14:foregroundMark x1="91973" y1="53846" x2="91973" y2="49704"/>
                        <a14:backgroundMark x1="3679" y1="57988" x2="3914" y2="56646"/>
                        <a14:backgroundMark x1="90986" y1="50128" x2="90970" y2="5029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48012" y="3578087"/>
            <a:ext cx="3622063" cy="2047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758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01CC80-D628-44DD-8018-B2A530C8A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2">
                    <a:lumMod val="50000"/>
                  </a:schemeClr>
                </a:solidFill>
              </a:rPr>
              <a:t>SWITCH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0F3193-3281-4F83-AA52-1D8E55593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Trata-se de uma evolução do hub, com funções de pontes e roteadores e hardware especial que lhe confere baixo custo e alta eficiência. Ele possui barramentos internos comutáveis que permitem chavear conexões, tornando-o temporariamente dedicado a dois nós que podem assim usufruir toda capacidade do meio físico existente.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2C992DD-5BEB-405C-A251-70CBEF8FA4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4372" r="98361">
                        <a14:foregroundMark x1="6011" y1="69444" x2="5464" y2="30556"/>
                        <a14:foregroundMark x1="5464" y1="30556" x2="6557" y2="33889"/>
                        <a14:foregroundMark x1="90164" y1="71667" x2="93989" y2="28889"/>
                        <a14:foregroundMark x1="97814" y1="30556" x2="97268" y2="60556"/>
                        <a14:foregroundMark x1="97268" y1="60556" x2="98361" y2="683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47919" y="4320209"/>
            <a:ext cx="4496162" cy="2283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007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EAE04A-2DFC-4B09-8D9F-250AE3F78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2">
                    <a:lumMod val="50000"/>
                  </a:schemeClr>
                </a:solidFill>
              </a:rPr>
              <a:t>TRANSCEIVER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AF15655-C818-4D78-9FE3-4E3E2ACD7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É um dispositivo de hardware que faz a conexão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eletroóptica</a:t>
            </a:r>
            <a:r>
              <a:rPr lang="pt-B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(transforma um sinal elétrico em sinal óptico e vice-versa) entre computadores de rede que usam fibra óptica e cabeamento metálico convencional.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E5318C8-2605-43F1-81A6-2C7E6E7D7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71070"/>
            <a:ext cx="1762599" cy="198693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C09E6D5A-144A-4D8F-B825-E72C6B07A7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046" b="92486" l="2632" r="95395">
                        <a14:foregroundMark x1="28289" y1="80925" x2="11842" y2="55491"/>
                        <a14:foregroundMark x1="11842" y1="55491" x2="5921" y2="26012"/>
                        <a14:foregroundMark x1="5921" y1="26012" x2="20724" y2="10983"/>
                        <a14:foregroundMark x1="20724" y1="10983" x2="41776" y2="6358"/>
                        <a14:foregroundMark x1="41776" y1="6358" x2="42763" y2="6358"/>
                        <a14:foregroundMark x1="89474" y1="50289" x2="94408" y2="57803"/>
                        <a14:foregroundMark x1="91447" y1="45665" x2="89803" y2="62428"/>
                        <a14:foregroundMark x1="2632" y1="52023" x2="3618" y2="16763"/>
                        <a14:foregroundMark x1="28618" y1="70520" x2="28289" y2="66474"/>
                        <a14:foregroundMark x1="70395" y1="73988" x2="78618" y2="70520"/>
                        <a14:foregroundMark x1="93092" y1="59538" x2="90789" y2="60116"/>
                        <a14:foregroundMark x1="95395" y1="63006" x2="92763" y2="67052"/>
                        <a14:foregroundMark x1="95066" y1="61850" x2="91776" y2="57803"/>
                        <a14:foregroundMark x1="28947" y1="92486" x2="44079" y2="8554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149861" y="110331"/>
            <a:ext cx="2895600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776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765E50-F079-4D7F-A7D2-953443DAC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2">
                    <a:lumMod val="50000"/>
                  </a:schemeClr>
                </a:solidFill>
              </a:rPr>
              <a:t>EQUIPAMENTOS DE REDE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C9E65C6-46C8-4C5F-8BB4-56642294F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3843" y="4415170"/>
            <a:ext cx="3001129" cy="2077705"/>
          </a:xfrm>
          <a:prstGeom prst="rect">
            <a:avLst/>
          </a:prstGeom>
          <a:ln w="228600" cap="sq" cmpd="thickThin">
            <a:solidFill>
              <a:schemeClr val="accent2">
                <a:lumMod val="50000"/>
              </a:schemeClr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CCA3A4A7-CCED-4942-8842-A599925A0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8877" y="1690688"/>
            <a:ext cx="10515600" cy="4351338"/>
          </a:xfrm>
        </p:spPr>
        <p:txBody>
          <a:bodyPr/>
          <a:lstStyle/>
          <a:p>
            <a:pPr algn="just"/>
            <a:endParaRPr lang="pt-BR" dirty="0"/>
          </a:p>
          <a:p>
            <a:pPr algn="just"/>
            <a:r>
              <a:rPr lang="pt-BR" dirty="0"/>
              <a:t>Para que as informações sejam compartilhadas em uma rede de computadores é necessário dispor de equipamentos ativos, passivos e de equipamentos periféricos, além da própria infraestrutura de cabos, sistemas elétricos, aterramento, sistema operacional, etc. </a:t>
            </a:r>
          </a:p>
        </p:txBody>
      </p:sp>
    </p:spTree>
    <p:extLst>
      <p:ext uri="{BB962C8B-B14F-4D97-AF65-F5344CB8AC3E}">
        <p14:creationId xmlns:p14="http://schemas.microsoft.com/office/powerpoint/2010/main" val="122074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840C7C-57E5-4FD0-8BF5-AD85A7525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2">
                    <a:lumMod val="50000"/>
                  </a:schemeClr>
                </a:solidFill>
              </a:rPr>
              <a:t>SISTEMA OPERACIONAL DE REDE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AF14A2-D012-4C57-BA59-DFC204F52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69227"/>
          </a:xfrm>
        </p:spPr>
        <p:txBody>
          <a:bodyPr/>
          <a:lstStyle/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r>
              <a:rPr lang="pt-BR" dirty="0"/>
              <a:t>O sistema operacional de rede consiste em uma família de programas que são executadas em computadores interligados em redes. Alguns programas oferecem o recurso compartilhado de arquivos, impressoras e outros dispositivos.</a:t>
            </a:r>
          </a:p>
        </p:txBody>
      </p:sp>
    </p:spTree>
    <p:extLst>
      <p:ext uri="{BB962C8B-B14F-4D97-AF65-F5344CB8AC3E}">
        <p14:creationId xmlns:p14="http://schemas.microsoft.com/office/powerpoint/2010/main" val="455986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07F539-3015-4E93-AA81-9CFC7013A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2">
                    <a:lumMod val="50000"/>
                  </a:schemeClr>
                </a:solidFill>
              </a:rPr>
              <a:t>ESTAÇÃO DE TRABALHO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D9BAA4-E29D-42CD-9F2B-BCFA094A7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Nada mais é do que um equipamento pelo qual qualquer usuário poderá acessar os recursos da rede disponíveis.</a:t>
            </a:r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7ED6AC4-FAEA-49F1-94F3-E5E9F41AA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6365" y="3222474"/>
            <a:ext cx="3001129" cy="2077705"/>
          </a:xfrm>
          <a:prstGeom prst="rect">
            <a:avLst/>
          </a:prstGeom>
          <a:ln w="228600" cap="sq" cmpd="thickThin">
            <a:solidFill>
              <a:schemeClr val="accent2">
                <a:lumMod val="50000"/>
              </a:schemeClr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428690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4BEB90-E5F1-4830-92A0-AA3F3FD8D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2">
                    <a:lumMod val="50000"/>
                  </a:schemeClr>
                </a:solidFill>
              </a:rPr>
              <a:t>REPETIDORES (REPEATERS)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AA4E384-885F-4F32-925A-738271FA5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repetidores são dispositivos de hardware utilizados para a conexão de dois ou mais segmentos de rede. Eles recebem e amplificam o sinal proveniente de um segmento de rede e repetem esse mesmo sinal no outro segmento.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A27B320-FD95-4093-AF3A-0701FC20F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0592" y="184273"/>
            <a:ext cx="1506415" cy="150641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0063A404-109A-45CA-8D5E-2B2D2C2D9E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740" y="5321336"/>
            <a:ext cx="2538335" cy="1171539"/>
          </a:xfrm>
          <a:prstGeom prst="rect">
            <a:avLst/>
          </a:prstGeom>
        </p:spPr>
      </p:pic>
      <p:pic>
        <p:nvPicPr>
          <p:cNvPr id="8" name="Imagem 7" descr="Tela de um aparelho eletrônico&#10;&#10;Descrição gerada automaticamente com confiança baixa">
            <a:extLst>
              <a:ext uri="{FF2B5EF4-FFF2-40B4-BE49-F238E27FC236}">
                <a16:creationId xmlns:a16="http://schemas.microsoft.com/office/drawing/2014/main" id="{F0191579-C590-40C3-945C-B448B11DAC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0289" y="5321336"/>
            <a:ext cx="2378612" cy="1172788"/>
          </a:xfrm>
          <a:prstGeom prst="rect">
            <a:avLst/>
          </a:prstGeom>
        </p:spPr>
      </p:pic>
      <p:pic>
        <p:nvPicPr>
          <p:cNvPr id="12" name="Imagem 11" descr="Interface gráfica do usuário&#10;&#10;Descrição gerada automaticamente com confiança baixa">
            <a:extLst>
              <a:ext uri="{FF2B5EF4-FFF2-40B4-BE49-F238E27FC236}">
                <a16:creationId xmlns:a16="http://schemas.microsoft.com/office/drawing/2014/main" id="{FB8CD4F2-1D93-4B81-862F-A55BEA8D9D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165" y="3908647"/>
            <a:ext cx="5325218" cy="109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806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8FFA5C-037E-4B03-BA41-63BFA1A57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2">
                    <a:lumMod val="50000"/>
                  </a:schemeClr>
                </a:solidFill>
              </a:rPr>
              <a:t>MODEM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622154-A969-4F12-9496-361FDAB05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1600" dirty="0">
                <a:solidFill>
                  <a:srgbClr val="000000"/>
                </a:solidFill>
                <a:latin typeface="arial" panose="020B0604020202020204" pitchFamily="34" charset="0"/>
              </a:rPr>
              <a:t>O </a:t>
            </a:r>
            <a:r>
              <a:rPr lang="pt-BR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Modem é um dispositivo conversor de sinais que faz a comunicação entre computadores através de uma linha dedicada para esse fim. Seu nome é a contração das palavras </a:t>
            </a:r>
            <a:r>
              <a:rPr lang="pt-BR" sz="1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MOdulador</a:t>
            </a:r>
            <a:r>
              <a:rPr lang="pt-BR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e </a:t>
            </a:r>
            <a:r>
              <a:rPr lang="pt-BR" sz="1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DEModulador</a:t>
            </a:r>
            <a:r>
              <a:rPr lang="pt-BR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pois essas são suas principais funções.</a:t>
            </a:r>
          </a:p>
          <a:p>
            <a:pPr algn="just"/>
            <a:r>
              <a:rPr lang="pt-BR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 Modem executa uma transformação, por modulação (modem analógico) ou por codificação (modem digital), dos sinais emitidos pelo computador, gerando sinais analógicos adequados à transmissão sobre uma linha telefônica, por exemplo. No destino, um equipamento igual </a:t>
            </a:r>
            <a:r>
              <a:rPr lang="pt-BR" sz="1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demodula</a:t>
            </a:r>
            <a:r>
              <a:rPr lang="pt-BR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(modem analógico) ou decodifica (modem digital) a informação, entregando o sinal digital restaurado ao equipamento terminal a ele associado.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32EAF58-B549-4312-A440-B4ABA25B2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1338" y="3839128"/>
            <a:ext cx="3869568" cy="2905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1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54BFCC-64D2-4B89-BAC7-E700EF299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2">
                    <a:lumMod val="50000"/>
                  </a:schemeClr>
                </a:solidFill>
              </a:rPr>
              <a:t>ROTEADORES (ROUTERS)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551F98-A60B-482D-91AF-5DEC0A2CA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 Roteador é um equipamento responsável pela interligação das redes locais entre si e redes remotas em tempo integral. Em outras palavras, permite que uma máquina de uma dada rede LAN comunique-se com máquinas de outra rede LAN remota, como se as redes LAN fossem uma só. Para isso, ele usa protocolos de comunicação padrão como TCP/IP, SPX/IPX, </a:t>
            </a:r>
            <a:r>
              <a:rPr lang="pt-BR" sz="18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Appletalk</a:t>
            </a:r>
            <a:r>
              <a:rPr lang="pt-B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etc. Têm a função de decidir o melhor caminho para os "pacotes" percorrerem até o seu destino entre as várias </a:t>
            </a:r>
            <a:r>
              <a:rPr lang="pt-BR" sz="18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LAN’s</a:t>
            </a:r>
            <a:r>
              <a:rPr lang="pt-B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e dividem-nas logicamente, mantendo a identidade de cada </a:t>
            </a:r>
            <a:r>
              <a:rPr lang="pt-BR" sz="18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sub-rede</a:t>
            </a:r>
            <a:r>
              <a:rPr lang="pt-B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pt-BR" sz="18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703F567-D444-4CFD-B050-AF0F74DC79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3034" r="94552">
                        <a14:foregroundMark x1="7586" y1="49379" x2="7586" y2="49379"/>
                        <a14:foregroundMark x1="7586" y1="53931" x2="8621" y2="46828"/>
                        <a14:foregroundMark x1="94069" y1="52414" x2="94069" y2="52414"/>
                        <a14:foregroundMark x1="94552" y1="54966" x2="94552" y2="50897"/>
                        <a14:foregroundMark x1="94069" y1="47379" x2="94069" y2="47379"/>
                        <a14:foregroundMark x1="3034" y1="51931" x2="3034" y2="55931"/>
                        <a14:foregroundMark x1="3034" y1="49862" x2="3034" y2="4986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56752" y="3326296"/>
            <a:ext cx="4310239" cy="285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722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97E56D-1103-4788-BAFE-D604CC808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2">
                    <a:lumMod val="50000"/>
                  </a:schemeClr>
                </a:solidFill>
              </a:rPr>
              <a:t>CONTINUAÇÃO DE ROTEAMENTO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B793FC-49B7-4737-8BD4-BA9592BFE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1600" dirty="0"/>
              <a:t>Na prática os roteadores são utilizados para o direcionamento de "pacotes" entre redes remotas, atuando como verdadeiros "filtros" e "direcionadores" de informações. Recursos como "compressão de dados" e "</a:t>
            </a:r>
            <a:r>
              <a:rPr lang="pt-BR" sz="1600" dirty="0" err="1"/>
              <a:t>spanning</a:t>
            </a:r>
            <a:r>
              <a:rPr lang="pt-BR" sz="1600" dirty="0"/>
              <a:t> </a:t>
            </a:r>
            <a:r>
              <a:rPr lang="pt-BR" sz="1600" dirty="0" err="1"/>
              <a:t>tree</a:t>
            </a:r>
            <a:r>
              <a:rPr lang="pt-BR" sz="1600" dirty="0"/>
              <a:t>" (técnica que determina o percurso mais adequado entre segmentos, podendo inclusive reconfigurar a rede, em casos de problemas no cabo, ativando um caminho alternativo), compensam inconvenientes como velocidades de transmissão ao utilizarmos modems ou linhas privadas como meio de transmissão de redes remotas.</a:t>
            </a:r>
          </a:p>
          <a:p>
            <a:pPr marL="0" indent="0">
              <a:buNone/>
            </a:pPr>
            <a:endParaRPr lang="pt-BR" sz="1600" dirty="0"/>
          </a:p>
          <a:p>
            <a:r>
              <a:rPr lang="pt-BR" sz="1600" dirty="0"/>
              <a:t>Os roteadores possuem várias opções de interfaceamento com </a:t>
            </a:r>
            <a:r>
              <a:rPr lang="pt-BR" sz="1600" dirty="0" err="1"/>
              <a:t>LAN’s</a:t>
            </a:r>
            <a:r>
              <a:rPr lang="pt-BR" sz="1600" dirty="0"/>
              <a:t> e </a:t>
            </a:r>
            <a:r>
              <a:rPr lang="pt-BR" sz="1600" dirty="0" err="1"/>
              <a:t>WAN's</a:t>
            </a:r>
            <a:r>
              <a:rPr lang="pt-BR" sz="1600" dirty="0"/>
              <a:t>. Por exemplo, podemos ter opções de interfaces LAN, portas UTP, FDDI ou AUI, através dos quais poderá ser realizada a conexão com a rede local. As interfaces </a:t>
            </a:r>
            <a:r>
              <a:rPr lang="pt-BR" sz="1600" dirty="0" err="1"/>
              <a:t>WAN's</a:t>
            </a:r>
            <a:r>
              <a:rPr lang="pt-BR" sz="1600" dirty="0"/>
              <a:t> servem para realizarmos a conexão com dispositivos de transmissão remota (modems), seguindo os padrões de protocolos V-35, RS-449, RS-232 entre outros.</a:t>
            </a:r>
          </a:p>
        </p:txBody>
      </p:sp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5BA470DB-667F-49E9-AE42-36B879B8FF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236" y="4644792"/>
            <a:ext cx="5372850" cy="166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99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40AA9E-FC38-4DA8-A0C1-43FEA3C8B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2">
                    <a:lumMod val="50000"/>
                  </a:schemeClr>
                </a:solidFill>
              </a:rPr>
              <a:t>HUB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E1E33B-0838-4B78-ACE5-7E2025457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Um hub, concentrador ou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Multiport</a:t>
            </a:r>
            <a:r>
              <a:rPr lang="pt-B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Repeater</a:t>
            </a:r>
            <a:r>
              <a:rPr lang="pt-B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nada mais é do que um repetidor que, promove um ponto de conexão física entre os equipamentos de uma rede. São equipamentos usados para conferir uma maior flexibilidade a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LAN’s</a:t>
            </a:r>
            <a:r>
              <a:rPr lang="pt-B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Ethernet e são utilizados para conectar os equipamentos que compõem esta LAN.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5AE55BF-1105-4218-AA66-6D4B3ECE93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96" b="89974" l="4688" r="95898">
                        <a14:foregroundMark x1="4688" y1="38411" x2="4688" y2="53906"/>
                        <a14:foregroundMark x1="93555" y1="51823" x2="95215" y2="54948"/>
                        <a14:foregroundMark x1="85156" y1="51823" x2="68555" y2="50911"/>
                        <a14:foregroundMark x1="82038" y1="64063" x2="82908" y2="64912"/>
                        <a14:foregroundMark x1="81504" y1="63542" x2="82038" y2="64063"/>
                        <a14:foregroundMark x1="68555" y1="50911" x2="81504" y2="63542"/>
                        <a14:foregroundMark x1="85288" y1="62905" x2="95898" y2="52214"/>
                        <a14:foregroundMark x1="95898" y1="52214" x2="90723" y2="47005"/>
                        <a14:foregroundMark x1="91113" y1="42708" x2="92773" y2="44271"/>
                        <a14:foregroundMark x1="91992" y1="39974" x2="91113" y2="41016"/>
                        <a14:foregroundMark x1="92773" y1="44792" x2="93945" y2="45313"/>
                        <a14:foregroundMark x1="92383" y1="47526" x2="92773" y2="51172"/>
                        <a14:backgroundMark x1="91928" y1="39901" x2="91602" y2="38411"/>
                        <a14:backgroundMark x1="92936" y1="44520" x2="92858" y2="44162"/>
                        <a14:backgroundMark x1="93545" y1="47306" x2="93332" y2="46333"/>
                        <a14:backgroundMark x1="83496" y1="64063" x2="83496" y2="64063"/>
                        <a14:backgroundMark x1="83105" y1="63542" x2="83105" y2="63542"/>
                        <a14:backgroundMark x1="83496" y1="64063" x2="85156" y2="6523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59583" y="4021345"/>
            <a:ext cx="3295373" cy="2471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9425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CD90986086A7B4D862F57D7D5AFC056" ma:contentTypeVersion="2" ma:contentTypeDescription="Crie um novo documento." ma:contentTypeScope="" ma:versionID="761ea93d34535cc3b4a00cc84c6da9f4">
  <xsd:schema xmlns:xsd="http://www.w3.org/2001/XMLSchema" xmlns:xs="http://www.w3.org/2001/XMLSchema" xmlns:p="http://schemas.microsoft.com/office/2006/metadata/properties" xmlns:ns2="1ec55f11-ae45-443c-9e71-d174ec8fa030" targetNamespace="http://schemas.microsoft.com/office/2006/metadata/properties" ma:root="true" ma:fieldsID="1508a13f9325ae21edc55204d86f3e28" ns2:_="">
    <xsd:import namespace="1ec55f11-ae45-443c-9e71-d174ec8fa03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c55f11-ae45-443c-9e71-d174ec8fa03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5734062-4A14-43CF-A458-0AE68FC27D39}"/>
</file>

<file path=customXml/itemProps2.xml><?xml version="1.0" encoding="utf-8"?>
<ds:datastoreItem xmlns:ds="http://schemas.openxmlformats.org/officeDocument/2006/customXml" ds:itemID="{5CDE71AE-6BF2-4B26-89E5-D85A477FAD0C}"/>
</file>

<file path=customXml/itemProps3.xml><?xml version="1.0" encoding="utf-8"?>
<ds:datastoreItem xmlns:ds="http://schemas.openxmlformats.org/officeDocument/2006/customXml" ds:itemID="{EEDAED00-A86E-4425-A1E6-8C6D8C85E245}"/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882</Words>
  <Application>Microsoft Office PowerPoint</Application>
  <PresentationFormat>Widescreen</PresentationFormat>
  <Paragraphs>35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9" baseType="lpstr">
      <vt:lpstr>Arial</vt:lpstr>
      <vt:lpstr>Arial</vt:lpstr>
      <vt:lpstr>Blackadder ITC</vt:lpstr>
      <vt:lpstr>Calibri</vt:lpstr>
      <vt:lpstr>Calibri Light</vt:lpstr>
      <vt:lpstr>Tema do Office</vt:lpstr>
      <vt:lpstr>EQUIPAMENTOS DE REDE</vt:lpstr>
      <vt:lpstr>EQUIPAMENTOS DE REDE</vt:lpstr>
      <vt:lpstr>SISTEMA OPERACIONAL DE REDE</vt:lpstr>
      <vt:lpstr>ESTAÇÃO DE TRABALHO</vt:lpstr>
      <vt:lpstr>REPETIDORES (REPEATERS)</vt:lpstr>
      <vt:lpstr>MODEM</vt:lpstr>
      <vt:lpstr>ROTEADORES (ROUTERS)</vt:lpstr>
      <vt:lpstr>CONTINUAÇÃO DE ROTEAMENTO</vt:lpstr>
      <vt:lpstr>HUB</vt:lpstr>
      <vt:lpstr>CONTINUAÇÃO DE HUB</vt:lpstr>
      <vt:lpstr>BRIDGES</vt:lpstr>
      <vt:lpstr>SWITCH</vt:lpstr>
      <vt:lpstr>TRANSCEIVER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Clodoaldo Pinheiro Bastos</dc:creator>
  <cp:lastModifiedBy>Clodoaldo Pinheiro Bastos</cp:lastModifiedBy>
  <cp:revision>27</cp:revision>
  <dcterms:created xsi:type="dcterms:W3CDTF">2021-03-18T20:49:15Z</dcterms:created>
  <dcterms:modified xsi:type="dcterms:W3CDTF">2021-05-04T20:21:22Z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0x0101004CD90986086A7B4D862F57D7D5AFC056</vt:lpwstr>
  </property>
</Properties>
</file>