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22" r:id="rId2"/>
    <p:sldId id="323" r:id="rId3"/>
    <p:sldId id="324" r:id="rId4"/>
    <p:sldId id="325" r:id="rId5"/>
    <p:sldId id="326" r:id="rId6"/>
    <p:sldId id="327" r:id="rId7"/>
    <p:sldId id="328" r:id="rId8"/>
    <p:sldId id="329" r:id="rId9"/>
    <p:sldId id="330" r:id="rId10"/>
    <p:sldId id="331" r:id="rId11"/>
    <p:sldId id="332" r:id="rId12"/>
    <p:sldId id="333" r:id="rId13"/>
    <p:sldId id="334" r:id="rId14"/>
    <p:sldId id="335" r:id="rId15"/>
    <p:sldId id="336" r:id="rId16"/>
    <p:sldId id="337" r:id="rId17"/>
    <p:sldId id="338" r:id="rId18"/>
    <p:sldId id="339" r:id="rId19"/>
    <p:sldId id="340" r:id="rId20"/>
    <p:sldId id="341" r:id="rId21"/>
    <p:sldId id="342" r:id="rId22"/>
    <p:sldId id="343" r:id="rId23"/>
    <p:sldId id="344" r:id="rId24"/>
    <p:sldId id="345" r:id="rId25"/>
    <p:sldId id="346" r:id="rId26"/>
    <p:sldId id="347" r:id="rId27"/>
    <p:sldId id="301" r:id="rId28"/>
    <p:sldId id="302" r:id="rId29"/>
    <p:sldId id="304" r:id="rId30"/>
    <p:sldId id="303" r:id="rId31"/>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660"/>
  </p:normalViewPr>
  <p:slideViewPr>
    <p:cSldViewPr>
      <p:cViewPr varScale="1">
        <p:scale>
          <a:sx n="68" d="100"/>
          <a:sy n="68" d="100"/>
        </p:scale>
        <p:origin x="144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Ref idx="1001">
        <a:schemeClr val="bg1"/>
      </p:bgRef>
    </p:bg>
    <p:spTree>
      <p:nvGrpSpPr>
        <p:cNvPr id="1" name=""/>
        <p:cNvGrpSpPr/>
        <p:nvPr/>
      </p:nvGrpSpPr>
      <p:grpSpPr>
        <a:xfrm>
          <a:off x="0" y="0"/>
          <a:ext cx="0" cy="0"/>
          <a:chOff x="0" y="0"/>
          <a:chExt cx="0" cy="0"/>
        </a:xfrm>
      </p:grpSpPr>
      <p:sp>
        <p:nvSpPr>
          <p:cNvPr id="8" name="Título 7"/>
          <p:cNvSpPr>
            <a:spLocks noGrp="1"/>
          </p:cNvSpPr>
          <p:nvPr>
            <p:ph type="ctrTitle"/>
          </p:nvPr>
        </p:nvSpPr>
        <p:spPr>
          <a:xfrm>
            <a:off x="2286000" y="3124200"/>
            <a:ext cx="6172200" cy="1894362"/>
          </a:xfrm>
        </p:spPr>
        <p:txBody>
          <a:bodyPr/>
          <a:lstStyle>
            <a:lvl1pPr>
              <a:defRPr b="1"/>
            </a:lvl1pPr>
          </a:lstStyle>
          <a:p>
            <a:r>
              <a:rPr kumimoji="0" lang="pt-BR"/>
              <a:t>Clique para editar o título mestre</a:t>
            </a:r>
            <a:endParaRPr kumimoji="0" lang="en-US"/>
          </a:p>
        </p:txBody>
      </p:sp>
      <p:sp>
        <p:nvSpPr>
          <p:cNvPr id="9" name="Subtítulo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a:t>Clique para editar o estilo do subtítulo mestre</a:t>
            </a:r>
            <a:endParaRPr kumimoji="0" lang="en-US"/>
          </a:p>
        </p:txBody>
      </p:sp>
      <p:sp>
        <p:nvSpPr>
          <p:cNvPr id="28" name="Espaço Reservado para Data 27"/>
          <p:cNvSpPr>
            <a:spLocks noGrp="1"/>
          </p:cNvSpPr>
          <p:nvPr>
            <p:ph type="dt" sz="half" idx="10"/>
          </p:nvPr>
        </p:nvSpPr>
        <p:spPr bwMode="auto">
          <a:xfrm rot="5400000">
            <a:off x="7764621" y="1174097"/>
            <a:ext cx="2286000" cy="381000"/>
          </a:xfrm>
        </p:spPr>
        <p:txBody>
          <a:bodyPr/>
          <a:lstStyle/>
          <a:p>
            <a:fld id="{DB08E582-5A61-47B9-9A44-3F8D642167CE}" type="datetimeFigureOut">
              <a:rPr lang="pt-BR" smtClean="0"/>
              <a:t>23/02/2021</a:t>
            </a:fld>
            <a:endParaRPr lang="pt-BR" dirty="0"/>
          </a:p>
        </p:txBody>
      </p:sp>
      <p:sp>
        <p:nvSpPr>
          <p:cNvPr id="17" name="Espaço Reservado para Rodapé 16"/>
          <p:cNvSpPr>
            <a:spLocks noGrp="1"/>
          </p:cNvSpPr>
          <p:nvPr>
            <p:ph type="ftr" sz="quarter" idx="11"/>
          </p:nvPr>
        </p:nvSpPr>
        <p:spPr bwMode="auto">
          <a:xfrm rot="5400000">
            <a:off x="7077269" y="4181669"/>
            <a:ext cx="3657600" cy="384048"/>
          </a:xfrm>
        </p:spPr>
        <p:txBody>
          <a:bodyPr/>
          <a:lstStyle/>
          <a:p>
            <a:endParaRPr lang="pt-BR" dirty="0"/>
          </a:p>
        </p:txBody>
      </p:sp>
      <p:sp>
        <p:nvSpPr>
          <p:cNvPr id="10" name="Retângulo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tângulo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tângulo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tângulo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Conector reto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Conector reto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ector reto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Conector reto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Conector reto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Conector reto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tângulo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ço Reservado para Número de Slide 28"/>
          <p:cNvSpPr>
            <a:spLocks noGrp="1"/>
          </p:cNvSpPr>
          <p:nvPr>
            <p:ph type="sldNum" sz="quarter" idx="12"/>
          </p:nvPr>
        </p:nvSpPr>
        <p:spPr bwMode="auto">
          <a:xfrm>
            <a:off x="1325544" y="4928702"/>
            <a:ext cx="609600" cy="517524"/>
          </a:xfrm>
        </p:spPr>
        <p:txBody>
          <a:bodyPr/>
          <a:lstStyle/>
          <a:p>
            <a:fld id="{0A617330-CFF6-41DB-B424-EF8B2AB001DA}" type="slidenum">
              <a:rPr lang="pt-BR" smtClean="0"/>
              <a:t>‹nº›</a:t>
            </a:fld>
            <a:endParaRPr lang="pt-BR"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DB08E582-5A61-47B9-9A44-3F8D642167CE}" type="datetimeFigureOut">
              <a:rPr lang="pt-BR" smtClean="0"/>
              <a:t>23/02/2021</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0A617330-CFF6-41DB-B424-EF8B2AB001DA}" type="slidenum">
              <a:rPr lang="pt-BR" smtClean="0"/>
              <a:t>‹nº›</a:t>
            </a:fld>
            <a:endParaRPr lang="pt-B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9"/>
            <a:ext cx="1676400" cy="5851525"/>
          </a:xfrm>
        </p:spPr>
        <p:txBody>
          <a:bodyPr vert="eaVert"/>
          <a:lstStyle/>
          <a:p>
            <a:r>
              <a:rPr kumimoji="0" lang="pt-BR"/>
              <a:t>Clique para editar o título mestre</a:t>
            </a:r>
            <a:endParaRPr kumimoji="0" lang="en-US"/>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DB08E582-5A61-47B9-9A44-3F8D642167CE}" type="datetimeFigureOut">
              <a:rPr lang="pt-BR" smtClean="0"/>
              <a:t>23/02/2021</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0A617330-CFF6-41DB-B424-EF8B2AB001DA}" type="slidenum">
              <a:rPr lang="pt-BR" smtClean="0"/>
              <a:t>‹nº›</a:t>
            </a:fld>
            <a:endParaRPr lang="pt-B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título mestre</a:t>
            </a:r>
            <a:endParaRPr kumimoji="0" lang="en-US"/>
          </a:p>
        </p:txBody>
      </p:sp>
      <p:sp>
        <p:nvSpPr>
          <p:cNvPr id="8" name="Espaço Reservado para Conteúdo 7"/>
          <p:cNvSpPr>
            <a:spLocks noGrp="1"/>
          </p:cNvSpPr>
          <p:nvPr>
            <p:ph sz="quarter" idx="1"/>
          </p:nvPr>
        </p:nvSpPr>
        <p:spPr>
          <a:xfrm>
            <a:off x="457200" y="1600200"/>
            <a:ext cx="7467600" cy="4873752"/>
          </a:xfrm>
        </p:spPr>
        <p:txBody>
          <a:body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7" name="Espaço Reservado para Data 6"/>
          <p:cNvSpPr>
            <a:spLocks noGrp="1"/>
          </p:cNvSpPr>
          <p:nvPr>
            <p:ph type="dt" sz="half" idx="14"/>
          </p:nvPr>
        </p:nvSpPr>
        <p:spPr/>
        <p:txBody>
          <a:bodyPr rtlCol="0"/>
          <a:lstStyle/>
          <a:p>
            <a:fld id="{DB08E582-5A61-47B9-9A44-3F8D642167CE}" type="datetimeFigureOut">
              <a:rPr lang="pt-BR" smtClean="0"/>
              <a:t>23/02/2021</a:t>
            </a:fld>
            <a:endParaRPr lang="pt-BR" dirty="0"/>
          </a:p>
        </p:txBody>
      </p:sp>
      <p:sp>
        <p:nvSpPr>
          <p:cNvPr id="9" name="Espaço Reservado para Número de Slide 8"/>
          <p:cNvSpPr>
            <a:spLocks noGrp="1"/>
          </p:cNvSpPr>
          <p:nvPr>
            <p:ph type="sldNum" sz="quarter" idx="15"/>
          </p:nvPr>
        </p:nvSpPr>
        <p:spPr/>
        <p:txBody>
          <a:bodyPr rtlCol="0"/>
          <a:lstStyle/>
          <a:p>
            <a:fld id="{0A617330-CFF6-41DB-B424-EF8B2AB001DA}" type="slidenum">
              <a:rPr lang="pt-BR" smtClean="0"/>
              <a:t>‹nº›</a:t>
            </a:fld>
            <a:endParaRPr lang="pt-BR" dirty="0"/>
          </a:p>
        </p:txBody>
      </p:sp>
      <p:sp>
        <p:nvSpPr>
          <p:cNvPr id="10" name="Espaço Reservado para Rodapé 9"/>
          <p:cNvSpPr>
            <a:spLocks noGrp="1"/>
          </p:cNvSpPr>
          <p:nvPr>
            <p:ph type="ftr" sz="quarter" idx="16"/>
          </p:nvPr>
        </p:nvSpPr>
        <p:spPr/>
        <p:txBody>
          <a:bodyPr rtlCol="0"/>
          <a:lstStyle/>
          <a:p>
            <a:endParaRPr lang="pt-B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1">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2286000" y="2895600"/>
            <a:ext cx="6172200" cy="2053590"/>
          </a:xfrm>
        </p:spPr>
        <p:txBody>
          <a:bodyPr/>
          <a:lstStyle>
            <a:lvl1pPr algn="l">
              <a:buNone/>
              <a:defRPr sz="3000" b="1" cap="small" baseline="0"/>
            </a:lvl1pPr>
          </a:lstStyle>
          <a:p>
            <a:r>
              <a:rPr kumimoji="0" lang="pt-BR"/>
              <a:t>Clique para editar o título mestre</a:t>
            </a:r>
            <a:endParaRPr kumimoji="0" lang="en-US"/>
          </a:p>
        </p:txBody>
      </p:sp>
      <p:sp>
        <p:nvSpPr>
          <p:cNvPr id="3" name="Espaço Reservado para Texto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a:t>Clique para editar o texto mestre</a:t>
            </a:r>
          </a:p>
        </p:txBody>
      </p:sp>
      <p:sp>
        <p:nvSpPr>
          <p:cNvPr id="4" name="Espaço Reservado para Data 3"/>
          <p:cNvSpPr>
            <a:spLocks noGrp="1"/>
          </p:cNvSpPr>
          <p:nvPr>
            <p:ph type="dt" sz="half" idx="10"/>
          </p:nvPr>
        </p:nvSpPr>
        <p:spPr bwMode="auto">
          <a:xfrm rot="5400000">
            <a:off x="7763256" y="1170432"/>
            <a:ext cx="2286000" cy="381000"/>
          </a:xfrm>
        </p:spPr>
        <p:txBody>
          <a:bodyPr/>
          <a:lstStyle/>
          <a:p>
            <a:fld id="{DB08E582-5A61-47B9-9A44-3F8D642167CE}" type="datetimeFigureOut">
              <a:rPr lang="pt-BR" smtClean="0"/>
              <a:t>23/02/2021</a:t>
            </a:fld>
            <a:endParaRPr lang="pt-BR" dirty="0"/>
          </a:p>
        </p:txBody>
      </p:sp>
      <p:sp>
        <p:nvSpPr>
          <p:cNvPr id="5" name="Espaço Reservado para Rodapé 4"/>
          <p:cNvSpPr>
            <a:spLocks noGrp="1"/>
          </p:cNvSpPr>
          <p:nvPr>
            <p:ph type="ftr" sz="quarter" idx="11"/>
          </p:nvPr>
        </p:nvSpPr>
        <p:spPr bwMode="auto">
          <a:xfrm rot="5400000">
            <a:off x="7077456" y="4178808"/>
            <a:ext cx="3657600" cy="384048"/>
          </a:xfrm>
        </p:spPr>
        <p:txBody>
          <a:bodyPr/>
          <a:lstStyle/>
          <a:p>
            <a:endParaRPr lang="pt-BR" dirty="0"/>
          </a:p>
        </p:txBody>
      </p:sp>
      <p:sp>
        <p:nvSpPr>
          <p:cNvPr id="9" name="Retângulo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tângulo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tângulo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tângulo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Conector reto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Conector reto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Conector reto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Conector reto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Conector reto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tângulo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ector reto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Espaço Reservado para Número de Slide 5"/>
          <p:cNvSpPr>
            <a:spLocks noGrp="1"/>
          </p:cNvSpPr>
          <p:nvPr>
            <p:ph type="sldNum" sz="quarter" idx="12"/>
          </p:nvPr>
        </p:nvSpPr>
        <p:spPr bwMode="auto">
          <a:xfrm>
            <a:off x="1340616" y="4928702"/>
            <a:ext cx="609600" cy="517524"/>
          </a:xfrm>
        </p:spPr>
        <p:txBody>
          <a:bodyPr/>
          <a:lstStyle/>
          <a:p>
            <a:fld id="{0A617330-CFF6-41DB-B424-EF8B2AB001DA}" type="slidenum">
              <a:rPr lang="pt-BR" smtClean="0"/>
              <a:t>‹nº›</a:t>
            </a:fld>
            <a:endParaRPr lang="pt-BR"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título mestre</a:t>
            </a:r>
            <a:endParaRPr kumimoji="0" lang="en-US"/>
          </a:p>
        </p:txBody>
      </p:sp>
      <p:sp>
        <p:nvSpPr>
          <p:cNvPr id="5" name="Espaço Reservado para Data 4"/>
          <p:cNvSpPr>
            <a:spLocks noGrp="1"/>
          </p:cNvSpPr>
          <p:nvPr>
            <p:ph type="dt" sz="half" idx="10"/>
          </p:nvPr>
        </p:nvSpPr>
        <p:spPr/>
        <p:txBody>
          <a:bodyPr/>
          <a:lstStyle/>
          <a:p>
            <a:fld id="{DB08E582-5A61-47B9-9A44-3F8D642167CE}" type="datetimeFigureOut">
              <a:rPr lang="pt-BR" smtClean="0"/>
              <a:t>23/02/2021</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0A617330-CFF6-41DB-B424-EF8B2AB001DA}" type="slidenum">
              <a:rPr lang="pt-BR" smtClean="0"/>
              <a:t>‹nº›</a:t>
            </a:fld>
            <a:endParaRPr lang="pt-BR" dirty="0"/>
          </a:p>
        </p:txBody>
      </p:sp>
      <p:sp>
        <p:nvSpPr>
          <p:cNvPr id="9" name="Espaço Reservado para Conteúdo 8"/>
          <p:cNvSpPr>
            <a:spLocks noGrp="1"/>
          </p:cNvSpPr>
          <p:nvPr>
            <p:ph sz="quarter" idx="1"/>
          </p:nvPr>
        </p:nvSpPr>
        <p:spPr>
          <a:xfrm>
            <a:off x="457200" y="1600200"/>
            <a:ext cx="3657600" cy="4572000"/>
          </a:xfrm>
        </p:spPr>
        <p:txBody>
          <a:body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11" name="Espaço Reservado para Conteúdo 10"/>
          <p:cNvSpPr>
            <a:spLocks noGrp="1"/>
          </p:cNvSpPr>
          <p:nvPr>
            <p:ph sz="quarter" idx="2"/>
          </p:nvPr>
        </p:nvSpPr>
        <p:spPr>
          <a:xfrm>
            <a:off x="4270248" y="1600200"/>
            <a:ext cx="3657600" cy="4572000"/>
          </a:xfrm>
        </p:spPr>
        <p:txBody>
          <a:body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7543800" cy="1143000"/>
          </a:xfrm>
        </p:spPr>
        <p:txBody>
          <a:bodyPr anchor="b"/>
          <a:lstStyle>
            <a:lvl1pPr>
              <a:defRPr/>
            </a:lvl1pPr>
          </a:lstStyle>
          <a:p>
            <a:r>
              <a:rPr kumimoji="0" lang="pt-BR"/>
              <a:t>Clique para editar o título mestre</a:t>
            </a:r>
            <a:endParaRPr kumimoji="0" lang="en-US"/>
          </a:p>
        </p:txBody>
      </p:sp>
      <p:sp>
        <p:nvSpPr>
          <p:cNvPr id="7" name="Espaço Reservado para Data 6"/>
          <p:cNvSpPr>
            <a:spLocks noGrp="1"/>
          </p:cNvSpPr>
          <p:nvPr>
            <p:ph type="dt" sz="half" idx="10"/>
          </p:nvPr>
        </p:nvSpPr>
        <p:spPr/>
        <p:txBody>
          <a:bodyPr/>
          <a:lstStyle/>
          <a:p>
            <a:fld id="{DB08E582-5A61-47B9-9A44-3F8D642167CE}" type="datetimeFigureOut">
              <a:rPr lang="pt-BR" smtClean="0"/>
              <a:t>23/02/2021</a:t>
            </a:fld>
            <a:endParaRPr lang="pt-BR" dirty="0"/>
          </a:p>
        </p:txBody>
      </p:sp>
      <p:sp>
        <p:nvSpPr>
          <p:cNvPr id="8" name="Espaço Reservado para Rodapé 7"/>
          <p:cNvSpPr>
            <a:spLocks noGrp="1"/>
          </p:cNvSpPr>
          <p:nvPr>
            <p:ph type="ftr" sz="quarter" idx="11"/>
          </p:nvPr>
        </p:nvSpPr>
        <p:spPr/>
        <p:txBody>
          <a:bodyPr/>
          <a:lstStyle/>
          <a:p>
            <a:endParaRPr lang="pt-BR" dirty="0"/>
          </a:p>
        </p:txBody>
      </p:sp>
      <p:sp>
        <p:nvSpPr>
          <p:cNvPr id="9" name="Espaço Reservado para Número de Slide 8"/>
          <p:cNvSpPr>
            <a:spLocks noGrp="1"/>
          </p:cNvSpPr>
          <p:nvPr>
            <p:ph type="sldNum" sz="quarter" idx="12"/>
          </p:nvPr>
        </p:nvSpPr>
        <p:spPr/>
        <p:txBody>
          <a:bodyPr/>
          <a:lstStyle/>
          <a:p>
            <a:fld id="{0A617330-CFF6-41DB-B424-EF8B2AB001DA}" type="slidenum">
              <a:rPr lang="pt-BR" smtClean="0"/>
              <a:t>‹nº›</a:t>
            </a:fld>
            <a:endParaRPr lang="pt-BR" dirty="0"/>
          </a:p>
        </p:txBody>
      </p:sp>
      <p:sp>
        <p:nvSpPr>
          <p:cNvPr id="11" name="Espaço Reservado para Conteúdo 10"/>
          <p:cNvSpPr>
            <a:spLocks noGrp="1"/>
          </p:cNvSpPr>
          <p:nvPr>
            <p:ph sz="quarter" idx="2"/>
          </p:nvPr>
        </p:nvSpPr>
        <p:spPr>
          <a:xfrm>
            <a:off x="457200" y="2362200"/>
            <a:ext cx="3657600" cy="3886200"/>
          </a:xfrm>
        </p:spPr>
        <p:txBody>
          <a:body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13" name="Espaço Reservado para Conteúdo 12"/>
          <p:cNvSpPr>
            <a:spLocks noGrp="1"/>
          </p:cNvSpPr>
          <p:nvPr>
            <p:ph sz="quarter" idx="4"/>
          </p:nvPr>
        </p:nvSpPr>
        <p:spPr>
          <a:xfrm>
            <a:off x="4371975" y="2362200"/>
            <a:ext cx="3657600" cy="3886200"/>
          </a:xfrm>
        </p:spPr>
        <p:txBody>
          <a:body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12" name="Espaço Reservado para Texto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pt-BR"/>
              <a:t>Clique para editar o texto mestre</a:t>
            </a:r>
          </a:p>
        </p:txBody>
      </p:sp>
      <p:sp>
        <p:nvSpPr>
          <p:cNvPr id="14" name="Espaço Reservado para Texto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pt-BR"/>
              <a:t>Clique para editar o texto mestre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título mestre</a:t>
            </a:r>
            <a:endParaRPr kumimoji="0" lang="en-US"/>
          </a:p>
        </p:txBody>
      </p:sp>
      <p:sp>
        <p:nvSpPr>
          <p:cNvPr id="6" name="Espaço Reservado para Data 5"/>
          <p:cNvSpPr>
            <a:spLocks noGrp="1"/>
          </p:cNvSpPr>
          <p:nvPr>
            <p:ph type="dt" sz="half" idx="10"/>
          </p:nvPr>
        </p:nvSpPr>
        <p:spPr/>
        <p:txBody>
          <a:bodyPr rtlCol="0"/>
          <a:lstStyle/>
          <a:p>
            <a:fld id="{DB08E582-5A61-47B9-9A44-3F8D642167CE}" type="datetimeFigureOut">
              <a:rPr lang="pt-BR" smtClean="0"/>
              <a:t>23/02/2021</a:t>
            </a:fld>
            <a:endParaRPr lang="pt-BR" dirty="0"/>
          </a:p>
        </p:txBody>
      </p:sp>
      <p:sp>
        <p:nvSpPr>
          <p:cNvPr id="7" name="Espaço Reservado para Número de Slide 6"/>
          <p:cNvSpPr>
            <a:spLocks noGrp="1"/>
          </p:cNvSpPr>
          <p:nvPr>
            <p:ph type="sldNum" sz="quarter" idx="11"/>
          </p:nvPr>
        </p:nvSpPr>
        <p:spPr/>
        <p:txBody>
          <a:bodyPr rtlCol="0"/>
          <a:lstStyle/>
          <a:p>
            <a:fld id="{0A617330-CFF6-41DB-B424-EF8B2AB001DA}" type="slidenum">
              <a:rPr lang="pt-BR" smtClean="0"/>
              <a:t>‹nº›</a:t>
            </a:fld>
            <a:endParaRPr lang="pt-BR" dirty="0"/>
          </a:p>
        </p:txBody>
      </p:sp>
      <p:sp>
        <p:nvSpPr>
          <p:cNvPr id="8" name="Espaço Reservado para Rodapé 7"/>
          <p:cNvSpPr>
            <a:spLocks noGrp="1"/>
          </p:cNvSpPr>
          <p:nvPr>
            <p:ph type="ftr" sz="quarter" idx="12"/>
          </p:nvPr>
        </p:nvSpPr>
        <p:spPr/>
        <p:txBody>
          <a:bodyPr rtlCol="0"/>
          <a:lstStyle/>
          <a:p>
            <a:endParaRPr lang="pt-B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DB08E582-5A61-47B9-9A44-3F8D642167CE}" type="datetimeFigureOut">
              <a:rPr lang="pt-BR" smtClean="0"/>
              <a:t>23/02/2021</a:t>
            </a:fld>
            <a:endParaRPr lang="pt-BR" dirty="0"/>
          </a:p>
        </p:txBody>
      </p:sp>
      <p:sp>
        <p:nvSpPr>
          <p:cNvPr id="3" name="Espaço Reservado para Rodapé 2"/>
          <p:cNvSpPr>
            <a:spLocks noGrp="1"/>
          </p:cNvSpPr>
          <p:nvPr>
            <p:ph type="ftr" sz="quarter" idx="11"/>
          </p:nvPr>
        </p:nvSpPr>
        <p:spPr/>
        <p:txBody>
          <a:bodyPr/>
          <a:lstStyle/>
          <a:p>
            <a:endParaRPr lang="pt-BR" dirty="0"/>
          </a:p>
        </p:txBody>
      </p:sp>
      <p:sp>
        <p:nvSpPr>
          <p:cNvPr id="4" name="Espaço Reservado para Número de Slide 3"/>
          <p:cNvSpPr>
            <a:spLocks noGrp="1"/>
          </p:cNvSpPr>
          <p:nvPr>
            <p:ph type="sldNum" sz="quarter" idx="12"/>
          </p:nvPr>
        </p:nvSpPr>
        <p:spPr/>
        <p:txBody>
          <a:bodyPr/>
          <a:lstStyle/>
          <a:p>
            <a:fld id="{0A617330-CFF6-41DB-B424-EF8B2AB001DA}" type="slidenum">
              <a:rPr lang="pt-BR" smtClean="0"/>
              <a:t>‹nº›</a:t>
            </a:fld>
            <a:endParaRPr lang="pt-B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Ref idx="1001">
        <a:schemeClr val="bg1"/>
      </p:bgRef>
    </p:bg>
    <p:spTree>
      <p:nvGrpSpPr>
        <p:cNvPr id="1" name=""/>
        <p:cNvGrpSpPr/>
        <p:nvPr/>
      </p:nvGrpSpPr>
      <p:grpSpPr>
        <a:xfrm>
          <a:off x="0" y="0"/>
          <a:ext cx="0" cy="0"/>
          <a:chOff x="0" y="0"/>
          <a:chExt cx="0" cy="0"/>
        </a:xfrm>
      </p:grpSpPr>
      <p:sp>
        <p:nvSpPr>
          <p:cNvPr id="10" name="Conector reto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ítulo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pt-BR"/>
              <a:t>Clique para editar o título mestre</a:t>
            </a:r>
            <a:endParaRPr kumimoji="0" lang="en-US"/>
          </a:p>
        </p:txBody>
      </p:sp>
      <p:sp>
        <p:nvSpPr>
          <p:cNvPr id="3" name="Espaço Reservado para Texto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pt-BR"/>
              <a:t>Clique para editar o texto mestre</a:t>
            </a:r>
          </a:p>
        </p:txBody>
      </p:sp>
      <p:sp>
        <p:nvSpPr>
          <p:cNvPr id="8" name="Conector reto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ector reto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ector reto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tângulo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Conector reto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E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ço Reservado para Conteúdo 17"/>
          <p:cNvSpPr>
            <a:spLocks noGrp="1"/>
          </p:cNvSpPr>
          <p:nvPr>
            <p:ph sz="quarter" idx="1"/>
          </p:nvPr>
        </p:nvSpPr>
        <p:spPr>
          <a:xfrm>
            <a:off x="304800" y="274320"/>
            <a:ext cx="5638800" cy="6327648"/>
          </a:xfrm>
        </p:spPr>
        <p:txBody>
          <a:body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21" name="Espaço Reservado para Data 20"/>
          <p:cNvSpPr>
            <a:spLocks noGrp="1"/>
          </p:cNvSpPr>
          <p:nvPr>
            <p:ph type="dt" sz="half" idx="14"/>
          </p:nvPr>
        </p:nvSpPr>
        <p:spPr/>
        <p:txBody>
          <a:bodyPr rtlCol="0"/>
          <a:lstStyle/>
          <a:p>
            <a:fld id="{DB08E582-5A61-47B9-9A44-3F8D642167CE}" type="datetimeFigureOut">
              <a:rPr lang="pt-BR" smtClean="0"/>
              <a:t>23/02/2021</a:t>
            </a:fld>
            <a:endParaRPr lang="pt-BR" dirty="0"/>
          </a:p>
        </p:txBody>
      </p:sp>
      <p:sp>
        <p:nvSpPr>
          <p:cNvPr id="22" name="Espaço Reservado para Número de Slide 21"/>
          <p:cNvSpPr>
            <a:spLocks noGrp="1"/>
          </p:cNvSpPr>
          <p:nvPr>
            <p:ph type="sldNum" sz="quarter" idx="15"/>
          </p:nvPr>
        </p:nvSpPr>
        <p:spPr/>
        <p:txBody>
          <a:bodyPr rtlCol="0"/>
          <a:lstStyle/>
          <a:p>
            <a:fld id="{0A617330-CFF6-41DB-B424-EF8B2AB001DA}" type="slidenum">
              <a:rPr lang="pt-BR" smtClean="0"/>
              <a:t>‹nº›</a:t>
            </a:fld>
            <a:endParaRPr lang="pt-BR" dirty="0"/>
          </a:p>
        </p:txBody>
      </p:sp>
      <p:sp>
        <p:nvSpPr>
          <p:cNvPr id="23" name="Espaço Reservado para Rodapé 22"/>
          <p:cNvSpPr>
            <a:spLocks noGrp="1"/>
          </p:cNvSpPr>
          <p:nvPr>
            <p:ph type="ftr" sz="quarter" idx="16"/>
          </p:nvPr>
        </p:nvSpPr>
        <p:spPr/>
        <p:txBody>
          <a:bodyPr rtlCol="0"/>
          <a:lstStyle/>
          <a:p>
            <a:endParaRPr lang="pt-BR"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Conector reto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E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ítulo 1"/>
          <p:cNvSpPr>
            <a:spLocks noGrp="1"/>
          </p:cNvSpPr>
          <p:nvPr>
            <p:ph type="title"/>
          </p:nvPr>
        </p:nvSpPr>
        <p:spPr>
          <a:xfrm rot="5400000">
            <a:off x="3350133" y="3200400"/>
            <a:ext cx="6309360" cy="457200"/>
          </a:xfrm>
        </p:spPr>
        <p:txBody>
          <a:bodyPr anchor="b"/>
          <a:lstStyle>
            <a:lvl1pPr algn="l">
              <a:buNone/>
              <a:defRPr sz="2000" b="1"/>
            </a:lvl1pPr>
          </a:lstStyle>
          <a:p>
            <a:r>
              <a:rPr kumimoji="0" lang="pt-BR"/>
              <a:t>Clique para editar o título mestre</a:t>
            </a:r>
            <a:endParaRPr kumimoji="0" lang="en-US"/>
          </a:p>
        </p:txBody>
      </p:sp>
      <p:sp>
        <p:nvSpPr>
          <p:cNvPr id="3" name="Espaço Reservado para Imagem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pt-BR" dirty="0"/>
              <a:t>Clique no ícone para adicionar uma imagem</a:t>
            </a:r>
            <a:endParaRPr kumimoji="0" lang="en-US" dirty="0"/>
          </a:p>
        </p:txBody>
      </p:sp>
      <p:sp>
        <p:nvSpPr>
          <p:cNvPr id="4" name="Espaço Reservado para Texto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pt-BR"/>
              <a:t>Clique para editar o texto mestre</a:t>
            </a:r>
          </a:p>
        </p:txBody>
      </p:sp>
      <p:sp>
        <p:nvSpPr>
          <p:cNvPr id="10" name="Conector reto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tângulo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ector reto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Conector reto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ector reto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ço Reservado para Data 16"/>
          <p:cNvSpPr>
            <a:spLocks noGrp="1"/>
          </p:cNvSpPr>
          <p:nvPr>
            <p:ph type="dt" sz="half" idx="10"/>
          </p:nvPr>
        </p:nvSpPr>
        <p:spPr/>
        <p:txBody>
          <a:bodyPr rtlCol="0"/>
          <a:lstStyle/>
          <a:p>
            <a:fld id="{DB08E582-5A61-47B9-9A44-3F8D642167CE}" type="datetimeFigureOut">
              <a:rPr lang="pt-BR" smtClean="0"/>
              <a:t>23/02/2021</a:t>
            </a:fld>
            <a:endParaRPr lang="pt-BR" dirty="0"/>
          </a:p>
        </p:txBody>
      </p:sp>
      <p:sp>
        <p:nvSpPr>
          <p:cNvPr id="18" name="Espaço Reservado para Número de Slide 17"/>
          <p:cNvSpPr>
            <a:spLocks noGrp="1"/>
          </p:cNvSpPr>
          <p:nvPr>
            <p:ph type="sldNum" sz="quarter" idx="11"/>
          </p:nvPr>
        </p:nvSpPr>
        <p:spPr/>
        <p:txBody>
          <a:bodyPr rtlCol="0"/>
          <a:lstStyle/>
          <a:p>
            <a:fld id="{0A617330-CFF6-41DB-B424-EF8B2AB001DA}" type="slidenum">
              <a:rPr lang="pt-BR" smtClean="0"/>
              <a:t>‹nº›</a:t>
            </a:fld>
            <a:endParaRPr lang="pt-BR" dirty="0"/>
          </a:p>
        </p:txBody>
      </p:sp>
      <p:sp>
        <p:nvSpPr>
          <p:cNvPr id="21" name="Espaço Reservado para Rodapé 20"/>
          <p:cNvSpPr>
            <a:spLocks noGrp="1"/>
          </p:cNvSpPr>
          <p:nvPr>
            <p:ph type="ftr" sz="quarter" idx="12"/>
          </p:nvPr>
        </p:nvSpPr>
        <p:spPr/>
        <p:txBody>
          <a:bodyPr rtlCol="0"/>
          <a:lstStyle/>
          <a:p>
            <a:endParaRPr lang="pt-B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ector reto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ço Reservado para Título 21"/>
          <p:cNvSpPr>
            <a:spLocks noGrp="1"/>
          </p:cNvSpPr>
          <p:nvPr>
            <p:ph type="title"/>
          </p:nvPr>
        </p:nvSpPr>
        <p:spPr>
          <a:xfrm>
            <a:off x="457200" y="274638"/>
            <a:ext cx="7467600" cy="1143000"/>
          </a:xfrm>
          <a:prstGeom prst="rect">
            <a:avLst/>
          </a:prstGeom>
        </p:spPr>
        <p:txBody>
          <a:bodyPr vert="horz" anchor="b">
            <a:normAutofit/>
          </a:bodyPr>
          <a:lstStyle/>
          <a:p>
            <a:r>
              <a:rPr kumimoji="0" lang="pt-BR"/>
              <a:t>Clique para editar o título mestre</a:t>
            </a:r>
            <a:endParaRPr kumimoji="0" lang="en-US"/>
          </a:p>
        </p:txBody>
      </p:sp>
      <p:sp>
        <p:nvSpPr>
          <p:cNvPr id="13" name="Espaço Reservado para Texto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pt-BR"/>
              <a:t>Clique para editar o texto mestre</a:t>
            </a:r>
          </a:p>
          <a:p>
            <a:pPr lvl="1" eaLnBrk="1" latinLnBrk="0" hangingPunct="1"/>
            <a:r>
              <a:rPr kumimoji="0" lang="pt-BR"/>
              <a:t>Segundo nível</a:t>
            </a:r>
          </a:p>
          <a:p>
            <a:pPr lvl="2" eaLnBrk="1" latinLnBrk="0" hangingPunct="1"/>
            <a:r>
              <a:rPr kumimoji="0" lang="pt-BR"/>
              <a:t>Terceiro nível</a:t>
            </a:r>
          </a:p>
          <a:p>
            <a:pPr lvl="3" eaLnBrk="1" latinLnBrk="0" hangingPunct="1"/>
            <a:r>
              <a:rPr kumimoji="0" lang="pt-BR"/>
              <a:t>Quarto nível</a:t>
            </a:r>
          </a:p>
          <a:p>
            <a:pPr lvl="4" eaLnBrk="1" latinLnBrk="0" hangingPunct="1"/>
            <a:r>
              <a:rPr kumimoji="0" lang="pt-BR"/>
              <a:t>Quinto nível</a:t>
            </a:r>
            <a:endParaRPr kumimoji="0" lang="en-US"/>
          </a:p>
        </p:txBody>
      </p:sp>
      <p:sp>
        <p:nvSpPr>
          <p:cNvPr id="14" name="Espaço Reservado para Data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B08E582-5A61-47B9-9A44-3F8D642167CE}" type="datetimeFigureOut">
              <a:rPr lang="pt-BR" smtClean="0"/>
              <a:t>23/02/2021</a:t>
            </a:fld>
            <a:endParaRPr lang="pt-BR" dirty="0"/>
          </a:p>
        </p:txBody>
      </p:sp>
      <p:sp>
        <p:nvSpPr>
          <p:cNvPr id="3" name="Espaço Reservado para Rodapé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pt-BR" dirty="0"/>
          </a:p>
        </p:txBody>
      </p:sp>
      <p:sp>
        <p:nvSpPr>
          <p:cNvPr id="7" name="Conector reto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ector reto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tângulo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Conector reto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E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ço Reservado para Número de Slid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A617330-CFF6-41DB-B424-EF8B2AB001DA}" type="slidenum">
              <a:rPr lang="pt-BR" smtClean="0"/>
              <a:t>‹nº›</a:t>
            </a:fld>
            <a:endParaRPr lang="pt-B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1560" y="2204864"/>
            <a:ext cx="7467600" cy="1143000"/>
          </a:xfrm>
        </p:spPr>
        <p:txBody>
          <a:bodyPr/>
          <a:lstStyle/>
          <a:p>
            <a:r>
              <a:rPr lang="pt-BR" dirty="0"/>
              <a:t>Tipos de topologias</a:t>
            </a:r>
          </a:p>
        </p:txBody>
      </p:sp>
    </p:spTree>
    <p:extLst>
      <p:ext uri="{BB962C8B-B14F-4D97-AF65-F5344CB8AC3E}">
        <p14:creationId xmlns:p14="http://schemas.microsoft.com/office/powerpoint/2010/main" val="4166221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Problemas</a:t>
            </a:r>
          </a:p>
        </p:txBody>
      </p:sp>
      <p:sp>
        <p:nvSpPr>
          <p:cNvPr id="3" name="Espaço Reservado para Conteúdo 2"/>
          <p:cNvSpPr>
            <a:spLocks noGrp="1"/>
          </p:cNvSpPr>
          <p:nvPr>
            <p:ph sz="quarter" idx="1"/>
          </p:nvPr>
        </p:nvSpPr>
        <p:spPr/>
        <p:txBody>
          <a:bodyPr>
            <a:normAutofit fontScale="77500" lnSpcReduction="20000"/>
          </a:bodyPr>
          <a:lstStyle/>
          <a:p>
            <a:endParaRPr lang="pt-BR" dirty="0"/>
          </a:p>
          <a:p>
            <a:pPr algn="just"/>
            <a:r>
              <a:rPr lang="pt-BR" dirty="0"/>
              <a:t>Terminador com defeito ou solto: Se um terminador estiver com defeito, solto, ou mesmo se não estiver presente, os sinais elétricos serão retornados no cabo fazendo com que os demais computadores não consigam enviar os dados. </a:t>
            </a:r>
          </a:p>
          <a:p>
            <a:pPr algn="just"/>
            <a:r>
              <a:rPr lang="pt-BR" dirty="0"/>
              <a:t>Rompimento do barramento: Quando ocorre um rompimento no barramento, as extremidades do ponto de rompimento não estarão terminadas e os sinais começarão a retornar no cabo fazendo com que a rede seja desativada. Objetos pesados que caíam sobre o cabo podem provocar o seu rompimento. O rompimento às vezes não é visual, ficando interno ao cabo, dificultando a identificação. </a:t>
            </a:r>
          </a:p>
          <a:p>
            <a:pPr algn="just"/>
            <a:r>
              <a:rPr lang="pt-BR" dirty="0"/>
              <a:t>Inclusão ou remoção de computadores: No momento de incluir ou excluir um novo computador, pode ser necessário a desconexão de um conector para a inclusão de outro conector ou a remoção do primeiro. Neste caso o cabo fica momentaneamente sem as terminações no ponto de conexão fazendo que toda a rede pare enquanto não se conecta novamente. </a:t>
            </a:r>
          </a:p>
          <a:p>
            <a:pPr algn="just"/>
            <a:endParaRPr lang="pt-BR" dirty="0"/>
          </a:p>
        </p:txBody>
      </p:sp>
    </p:spTree>
    <p:extLst>
      <p:ext uri="{BB962C8B-B14F-4D97-AF65-F5344CB8AC3E}">
        <p14:creationId xmlns:p14="http://schemas.microsoft.com/office/powerpoint/2010/main" val="3220071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br>
              <a:rPr lang="pt-BR" dirty="0"/>
            </a:br>
            <a:r>
              <a:rPr lang="pt-BR" b="1" dirty="0"/>
              <a:t>Situação atual </a:t>
            </a:r>
            <a:br>
              <a:rPr lang="pt-BR" dirty="0"/>
            </a:br>
            <a:endParaRPr lang="pt-BR" dirty="0"/>
          </a:p>
        </p:txBody>
      </p:sp>
      <p:sp>
        <p:nvSpPr>
          <p:cNvPr id="3" name="Espaço Reservado para Conteúdo 2"/>
          <p:cNvSpPr>
            <a:spLocks noGrp="1"/>
          </p:cNvSpPr>
          <p:nvPr>
            <p:ph sz="quarter" idx="1"/>
          </p:nvPr>
        </p:nvSpPr>
        <p:spPr/>
        <p:txBody>
          <a:bodyPr/>
          <a:lstStyle/>
          <a:p>
            <a:endParaRPr lang="pt-BR" dirty="0"/>
          </a:p>
          <a:p>
            <a:pPr algn="just"/>
            <a:r>
              <a:rPr lang="pt-BR" dirty="0"/>
              <a:t>A topologia de barramento está em pleno desuso como topologia de redes, pelos problemas apresentados e também pela baixa velocidade do cabo coaxial comparada com as tecnologias que usam o cabo par-trançado ou fibra-óptica. </a:t>
            </a:r>
          </a:p>
          <a:p>
            <a:endParaRPr lang="pt-BR" dirty="0"/>
          </a:p>
        </p:txBody>
      </p:sp>
    </p:spTree>
    <p:extLst>
      <p:ext uri="{BB962C8B-B14F-4D97-AF65-F5344CB8AC3E}">
        <p14:creationId xmlns:p14="http://schemas.microsoft.com/office/powerpoint/2010/main" val="1421186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br>
              <a:rPr lang="pt-BR" dirty="0"/>
            </a:br>
            <a:r>
              <a:rPr lang="pt-BR" b="1" dirty="0"/>
              <a:t>Estrela </a:t>
            </a:r>
            <a:endParaRPr lang="pt-BR" dirty="0"/>
          </a:p>
        </p:txBody>
      </p:sp>
      <p:sp>
        <p:nvSpPr>
          <p:cNvPr id="3" name="Espaço Reservado para Conteúdo 2"/>
          <p:cNvSpPr>
            <a:spLocks noGrp="1"/>
          </p:cNvSpPr>
          <p:nvPr>
            <p:ph sz="quarter" idx="1"/>
          </p:nvPr>
        </p:nvSpPr>
        <p:spPr>
          <a:xfrm>
            <a:off x="539552" y="2564904"/>
            <a:ext cx="7467600" cy="4873752"/>
          </a:xfrm>
        </p:spPr>
        <p:txBody>
          <a:bodyPr/>
          <a:lstStyle/>
          <a:p>
            <a:endParaRPr lang="pt-BR" dirty="0"/>
          </a:p>
          <a:p>
            <a:pPr algn="just"/>
            <a:r>
              <a:rPr lang="pt-BR" dirty="0"/>
              <a:t>Na topologia estrela, os computadores ficam ligados a um ponto central que tem a função de distribuir o sinal enviado por um dos computadores a todos os outros ligados a este ponto. Esta topologia é assim chamada, pois seu desenho lembra uma estrela. </a:t>
            </a:r>
          </a:p>
          <a:p>
            <a:endParaRPr lang="pt-B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18716"/>
            <a:ext cx="2592288" cy="27818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8216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br>
              <a:rPr lang="pt-BR" dirty="0"/>
            </a:br>
            <a:r>
              <a:rPr lang="pt-BR" b="1" dirty="0"/>
              <a:t>Comunicação </a:t>
            </a:r>
            <a:endParaRPr lang="pt-BR" dirty="0"/>
          </a:p>
        </p:txBody>
      </p:sp>
      <p:sp>
        <p:nvSpPr>
          <p:cNvPr id="3" name="Espaço Reservado para Conteúdo 2"/>
          <p:cNvSpPr>
            <a:spLocks noGrp="1"/>
          </p:cNvSpPr>
          <p:nvPr>
            <p:ph sz="quarter" idx="1"/>
          </p:nvPr>
        </p:nvSpPr>
        <p:spPr/>
        <p:txBody>
          <a:bodyPr/>
          <a:lstStyle/>
          <a:p>
            <a:endParaRPr lang="pt-BR" dirty="0"/>
          </a:p>
          <a:p>
            <a:endParaRPr lang="pt-BR" dirty="0"/>
          </a:p>
          <a:p>
            <a:pPr algn="just"/>
            <a:r>
              <a:rPr lang="pt-BR" dirty="0"/>
              <a:t>Nesta topologia os computadores enviam o sinal ao ponto central que distribui para todos os outros computadores ligados a este ponto. </a:t>
            </a:r>
          </a:p>
          <a:p>
            <a:pPr marL="0" indent="0" algn="just">
              <a:buNone/>
            </a:pPr>
            <a:endParaRPr lang="pt-BR" dirty="0"/>
          </a:p>
        </p:txBody>
      </p:sp>
    </p:spTree>
    <p:extLst>
      <p:ext uri="{BB962C8B-B14F-4D97-AF65-F5344CB8AC3E}">
        <p14:creationId xmlns:p14="http://schemas.microsoft.com/office/powerpoint/2010/main" val="615837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br>
              <a:rPr lang="pt-BR" dirty="0"/>
            </a:br>
            <a:r>
              <a:rPr lang="pt-BR" b="1" dirty="0"/>
              <a:t>Implementação </a:t>
            </a:r>
            <a:endParaRPr lang="pt-BR" dirty="0"/>
          </a:p>
        </p:txBody>
      </p:sp>
      <p:sp>
        <p:nvSpPr>
          <p:cNvPr id="3" name="Espaço Reservado para Conteúdo 2"/>
          <p:cNvSpPr>
            <a:spLocks noGrp="1"/>
          </p:cNvSpPr>
          <p:nvPr>
            <p:ph sz="quarter" idx="1"/>
          </p:nvPr>
        </p:nvSpPr>
        <p:spPr/>
        <p:txBody>
          <a:bodyPr>
            <a:normAutofit fontScale="92500" lnSpcReduction="10000"/>
          </a:bodyPr>
          <a:lstStyle/>
          <a:p>
            <a:endParaRPr lang="pt-BR" dirty="0"/>
          </a:p>
          <a:p>
            <a:pPr algn="just"/>
            <a:r>
              <a:rPr lang="pt-BR" dirty="0"/>
              <a:t>O ponto central da topologia estrela pode ser um dispositivo de rede denominado Hub ou ainda ser um dispositivo mais complexo como um switch ou roteador. A implementação mais comum encontrada é a que utiliza um switch como ponto central e cabeamento de par-trançado. </a:t>
            </a:r>
          </a:p>
          <a:p>
            <a:pPr algn="just"/>
            <a:r>
              <a:rPr lang="pt-BR" dirty="0"/>
              <a:t>No caso de um Hub o sinal enviado é simplesmente redirecionado a todas as conexões existentes neste Hub, chegando assim a todos os computadores ligados no Hub. </a:t>
            </a:r>
          </a:p>
          <a:p>
            <a:pPr algn="just"/>
            <a:r>
              <a:rPr lang="pt-BR" dirty="0"/>
              <a:t>Na topologia de estrela, há a necessidade de uma conexão de cabo entre cada computador e o Hub ou outro dispositivo agindo como ponto central. </a:t>
            </a:r>
          </a:p>
          <a:p>
            <a:endParaRPr lang="pt-BR" dirty="0"/>
          </a:p>
        </p:txBody>
      </p:sp>
    </p:spTree>
    <p:extLst>
      <p:ext uri="{BB962C8B-B14F-4D97-AF65-F5344CB8AC3E}">
        <p14:creationId xmlns:p14="http://schemas.microsoft.com/office/powerpoint/2010/main" val="3770421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br>
              <a:rPr lang="pt-BR" dirty="0"/>
            </a:br>
            <a:r>
              <a:rPr lang="pt-BR" b="1" dirty="0"/>
              <a:t>Problemas </a:t>
            </a:r>
            <a:endParaRPr lang="pt-BR" dirty="0"/>
          </a:p>
        </p:txBody>
      </p:sp>
      <p:sp>
        <p:nvSpPr>
          <p:cNvPr id="3" name="Espaço Reservado para Conteúdo 2"/>
          <p:cNvSpPr>
            <a:spLocks noGrp="1"/>
          </p:cNvSpPr>
          <p:nvPr>
            <p:ph sz="quarter" idx="1"/>
          </p:nvPr>
        </p:nvSpPr>
        <p:spPr/>
        <p:txBody>
          <a:bodyPr>
            <a:normAutofit fontScale="92500"/>
          </a:bodyPr>
          <a:lstStyle/>
          <a:p>
            <a:endParaRPr lang="pt-BR" dirty="0"/>
          </a:p>
          <a:p>
            <a:pPr algn="just"/>
            <a:r>
              <a:rPr lang="pt-BR" dirty="0"/>
              <a:t>Os problemas ou desvantagens da utilização desta topologia podem ser resumidos nos seguintes: </a:t>
            </a:r>
          </a:p>
          <a:p>
            <a:pPr marL="0" indent="0" algn="just">
              <a:buNone/>
            </a:pPr>
            <a:endParaRPr lang="pt-BR" dirty="0"/>
          </a:p>
          <a:p>
            <a:pPr lvl="1" algn="just"/>
            <a:r>
              <a:rPr lang="pt-BR" dirty="0"/>
              <a:t>Utilização de uma grande quantidade e metragem de cabos. Em grandes instalações de rede será preciso um cabo para conectar cada computador ao hub. Dependendo da distância que o hub fica dos computadores, a metragem e a quantidade de cabos, pode se tornar significativa. </a:t>
            </a:r>
          </a:p>
          <a:p>
            <a:pPr lvl="1" algn="just"/>
            <a:r>
              <a:rPr lang="pt-BR" dirty="0"/>
              <a:t>Perda de Conexão na falha do hub. Se, por qualquer razão, o hub for desativado ou falhar, todos os computadores ligados a este hub vão perder a conexão uns com os outros. </a:t>
            </a:r>
          </a:p>
          <a:p>
            <a:endParaRPr lang="pt-BR" dirty="0"/>
          </a:p>
        </p:txBody>
      </p:sp>
    </p:spTree>
    <p:extLst>
      <p:ext uri="{BB962C8B-B14F-4D97-AF65-F5344CB8AC3E}">
        <p14:creationId xmlns:p14="http://schemas.microsoft.com/office/powerpoint/2010/main" val="422167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br>
              <a:rPr lang="pt-BR" dirty="0"/>
            </a:br>
            <a:r>
              <a:rPr lang="pt-BR" b="1" dirty="0"/>
              <a:t>Vantagens </a:t>
            </a:r>
            <a:endParaRPr lang="pt-BR" dirty="0"/>
          </a:p>
        </p:txBody>
      </p:sp>
      <p:sp>
        <p:nvSpPr>
          <p:cNvPr id="3" name="Espaço Reservado para Conteúdo 2"/>
          <p:cNvSpPr>
            <a:spLocks noGrp="1"/>
          </p:cNvSpPr>
          <p:nvPr>
            <p:ph sz="quarter" idx="1"/>
          </p:nvPr>
        </p:nvSpPr>
        <p:spPr/>
        <p:txBody>
          <a:bodyPr>
            <a:normAutofit fontScale="92500" lnSpcReduction="10000"/>
          </a:bodyPr>
          <a:lstStyle/>
          <a:p>
            <a:endParaRPr lang="pt-BR" dirty="0"/>
          </a:p>
          <a:p>
            <a:pPr algn="just"/>
            <a:r>
              <a:rPr lang="pt-BR" dirty="0"/>
              <a:t>As principais vantagens de se utilizar a topologia estrela são: </a:t>
            </a:r>
          </a:p>
          <a:p>
            <a:pPr lvl="1" algn="just"/>
            <a:r>
              <a:rPr lang="pt-BR" dirty="0"/>
              <a:t>Monitoramento central. </a:t>
            </a:r>
            <a:r>
              <a:rPr lang="pt-BR" dirty="0" err="1"/>
              <a:t>Leds</a:t>
            </a:r>
            <a:r>
              <a:rPr lang="pt-BR" dirty="0"/>
              <a:t> no hub acusam se um segmento de rede está ou não ativo. Se uma luz apagar, pode-se descobrir de imediato qual computador da rede está desativado. Estes </a:t>
            </a:r>
            <a:r>
              <a:rPr lang="pt-BR" dirty="0" err="1"/>
              <a:t>leds</a:t>
            </a:r>
            <a:r>
              <a:rPr lang="pt-BR" dirty="0"/>
              <a:t> também indicam o grau de utilização da rede. </a:t>
            </a:r>
          </a:p>
          <a:p>
            <a:pPr lvl="1" algn="just"/>
            <a:r>
              <a:rPr lang="pt-BR" dirty="0"/>
              <a:t>Isolamento de rompimento. O rompimento ou quebra de um dos cabos fará com que apenas o computador que está conectado àquele cabo fique desativado. O restante da rede não será desativada. </a:t>
            </a:r>
          </a:p>
          <a:p>
            <a:pPr lvl="1" algn="just"/>
            <a:r>
              <a:rPr lang="pt-BR" dirty="0"/>
              <a:t>Fácil manutenção de computadores. A conexão de um computador na rede é bastante simples, sendo necessário apenas conectar um novo cabo ao hub e a conexão já estará operacional. </a:t>
            </a:r>
          </a:p>
          <a:p>
            <a:endParaRPr lang="pt-BR" dirty="0"/>
          </a:p>
        </p:txBody>
      </p:sp>
    </p:spTree>
    <p:extLst>
      <p:ext uri="{BB962C8B-B14F-4D97-AF65-F5344CB8AC3E}">
        <p14:creationId xmlns:p14="http://schemas.microsoft.com/office/powerpoint/2010/main" val="2469669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br>
              <a:rPr lang="pt-BR" dirty="0"/>
            </a:br>
            <a:r>
              <a:rPr lang="pt-BR" b="1" dirty="0"/>
              <a:t>Situação atual </a:t>
            </a:r>
            <a:endParaRPr lang="pt-BR" dirty="0"/>
          </a:p>
        </p:txBody>
      </p:sp>
      <p:sp>
        <p:nvSpPr>
          <p:cNvPr id="3" name="Espaço Reservado para Conteúdo 2"/>
          <p:cNvSpPr>
            <a:spLocks noGrp="1"/>
          </p:cNvSpPr>
          <p:nvPr>
            <p:ph sz="quarter" idx="1"/>
          </p:nvPr>
        </p:nvSpPr>
        <p:spPr/>
        <p:txBody>
          <a:bodyPr/>
          <a:lstStyle/>
          <a:p>
            <a:endParaRPr lang="pt-BR" dirty="0"/>
          </a:p>
          <a:p>
            <a:pPr algn="just"/>
            <a:r>
              <a:rPr lang="pt-BR" dirty="0"/>
              <a:t>A topologia estrela, hoje é a mais utilizada, pela sua facilidade de manutenção e pelo seu baixo custo, além de contar com as mais modernas tecnologias que permitem utilizar uma boa velocidade de tráfego. As variações de implementação desta topologia envolvem basicamente a utilização de outros dispositivos no ponto central, tais como </a:t>
            </a:r>
            <a:r>
              <a:rPr lang="pt-BR" dirty="0" err="1"/>
              <a:t>switchs</a:t>
            </a:r>
            <a:r>
              <a:rPr lang="pt-BR" dirty="0"/>
              <a:t>, e também outros cabeamentos mais modernos tal como a fibra óptica. </a:t>
            </a:r>
          </a:p>
        </p:txBody>
      </p:sp>
    </p:spTree>
    <p:extLst>
      <p:ext uri="{BB962C8B-B14F-4D97-AF65-F5344CB8AC3E}">
        <p14:creationId xmlns:p14="http://schemas.microsoft.com/office/powerpoint/2010/main" val="3357271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br>
              <a:rPr lang="pt-BR" dirty="0"/>
            </a:br>
            <a:r>
              <a:rPr lang="pt-BR" b="1" dirty="0"/>
              <a:t>Anel </a:t>
            </a:r>
            <a:endParaRPr lang="pt-BR" dirty="0"/>
          </a:p>
        </p:txBody>
      </p:sp>
      <p:sp>
        <p:nvSpPr>
          <p:cNvPr id="3" name="Espaço Reservado para Conteúdo 2"/>
          <p:cNvSpPr>
            <a:spLocks noGrp="1"/>
          </p:cNvSpPr>
          <p:nvPr>
            <p:ph sz="quarter" idx="1"/>
          </p:nvPr>
        </p:nvSpPr>
        <p:spPr/>
        <p:txBody>
          <a:bodyPr/>
          <a:lstStyle/>
          <a:p>
            <a:endParaRPr lang="pt-BR" dirty="0"/>
          </a:p>
          <a:p>
            <a:pPr algn="just"/>
            <a:r>
              <a:rPr lang="pt-BR" dirty="0"/>
              <a:t>Numa topologia em anel os computadores são conectados numa estrutura em anel ou um após o outro num circuito fechado. A comunicação é feita de computador a computador num sentido único (horário) através da conexão em anel. </a:t>
            </a:r>
          </a:p>
          <a:p>
            <a:pPr algn="just"/>
            <a:r>
              <a:rPr lang="pt-BR" dirty="0"/>
              <a:t>Uma característica importante desta topologia é que cada computador recebe a comunicação do computador anterior e retransmite para o próximo computador. </a:t>
            </a:r>
          </a:p>
          <a:p>
            <a:endParaRPr lang="pt-B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7511" y="5157192"/>
            <a:ext cx="2005395" cy="1636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5521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br>
              <a:rPr lang="pt-BR" dirty="0"/>
            </a:br>
            <a:r>
              <a:rPr lang="pt-BR" b="1" dirty="0"/>
              <a:t>Comunicação </a:t>
            </a:r>
            <a:endParaRPr lang="pt-BR" dirty="0"/>
          </a:p>
        </p:txBody>
      </p:sp>
      <p:sp>
        <p:nvSpPr>
          <p:cNvPr id="3" name="Espaço Reservado para Conteúdo 2"/>
          <p:cNvSpPr>
            <a:spLocks noGrp="1"/>
          </p:cNvSpPr>
          <p:nvPr>
            <p:ph sz="quarter" idx="1"/>
          </p:nvPr>
        </p:nvSpPr>
        <p:spPr/>
        <p:txBody>
          <a:bodyPr/>
          <a:lstStyle/>
          <a:p>
            <a:endParaRPr lang="pt-BR" dirty="0"/>
          </a:p>
          <a:p>
            <a:pPr algn="just"/>
            <a:r>
              <a:rPr lang="pt-BR" dirty="0"/>
              <a:t>Na topologia de anel a comunicação entre os computadores é feita através de um processo denominado passagem de </a:t>
            </a:r>
            <a:r>
              <a:rPr lang="pt-BR" dirty="0" err="1"/>
              <a:t>token</a:t>
            </a:r>
            <a:r>
              <a:rPr lang="pt-BR" dirty="0"/>
              <a:t> ou bastão. Um sinal especial denominado Token (bastão) circula pelo anel no sentido horário e somente quando recebe o </a:t>
            </a:r>
            <a:r>
              <a:rPr lang="pt-BR" dirty="0" err="1"/>
              <a:t>token</a:t>
            </a:r>
            <a:r>
              <a:rPr lang="pt-BR" dirty="0"/>
              <a:t> é que um computador transmite seu sinal. O sinal circula pelo anel até chegar ao destino, passando por todos os outros computadores. Só após receber de volta o sinal é que o computador libera o </a:t>
            </a:r>
            <a:r>
              <a:rPr lang="pt-BR" dirty="0" err="1"/>
              <a:t>token</a:t>
            </a:r>
            <a:r>
              <a:rPr lang="pt-BR" dirty="0"/>
              <a:t> permitindo assim que outro computador possa se comunicar. </a:t>
            </a:r>
          </a:p>
        </p:txBody>
      </p:sp>
    </p:spTree>
    <p:extLst>
      <p:ext uri="{BB962C8B-B14F-4D97-AF65-F5344CB8AC3E}">
        <p14:creationId xmlns:p14="http://schemas.microsoft.com/office/powerpoint/2010/main" val="4194622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br>
              <a:rPr lang="pt-BR" dirty="0"/>
            </a:br>
            <a:r>
              <a:rPr lang="pt-BR" b="1" dirty="0"/>
              <a:t>O que é topologia física da rede </a:t>
            </a:r>
            <a:endParaRPr lang="pt-BR" dirty="0"/>
          </a:p>
        </p:txBody>
      </p:sp>
      <p:sp>
        <p:nvSpPr>
          <p:cNvPr id="3" name="Espaço Reservado para Conteúdo 2"/>
          <p:cNvSpPr>
            <a:spLocks noGrp="1"/>
          </p:cNvSpPr>
          <p:nvPr>
            <p:ph sz="quarter" idx="1"/>
          </p:nvPr>
        </p:nvSpPr>
        <p:spPr/>
        <p:txBody>
          <a:bodyPr/>
          <a:lstStyle/>
          <a:p>
            <a:endParaRPr lang="pt-BR" dirty="0"/>
          </a:p>
          <a:p>
            <a:pPr algn="just"/>
            <a:endParaRPr lang="pt-BR" i="1" dirty="0"/>
          </a:p>
          <a:p>
            <a:pPr algn="just"/>
            <a:r>
              <a:rPr lang="pt-BR" i="1" dirty="0"/>
              <a:t>Layout </a:t>
            </a:r>
            <a:r>
              <a:rPr lang="pt-BR" dirty="0"/>
              <a:t>é um termo que corresponde à forma como objetos físicos são organizados em um determinado local. Um </a:t>
            </a:r>
            <a:r>
              <a:rPr lang="pt-BR" i="1" dirty="0"/>
              <a:t>layout </a:t>
            </a:r>
            <a:r>
              <a:rPr lang="pt-BR" dirty="0"/>
              <a:t>pode ser um desenho, mapa ou diagrama de objetos dispostos de uma determinada maneira. </a:t>
            </a:r>
          </a:p>
          <a:p>
            <a:pPr marL="0" indent="0" algn="just">
              <a:buNone/>
            </a:pPr>
            <a:endParaRPr lang="pt-BR" dirty="0"/>
          </a:p>
          <a:p>
            <a:pPr algn="just"/>
            <a:r>
              <a:rPr lang="pt-BR" dirty="0"/>
              <a:t>“Topologia física de rede refere-se ao layout físico dos computadores em uma rede”. </a:t>
            </a:r>
          </a:p>
          <a:p>
            <a:pPr algn="just"/>
            <a:endParaRPr lang="pt-BR" dirty="0"/>
          </a:p>
        </p:txBody>
      </p:sp>
    </p:spTree>
    <p:extLst>
      <p:ext uri="{BB962C8B-B14F-4D97-AF65-F5344CB8AC3E}">
        <p14:creationId xmlns:p14="http://schemas.microsoft.com/office/powerpoint/2010/main" val="1852368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br>
              <a:rPr lang="pt-BR" dirty="0"/>
            </a:br>
            <a:r>
              <a:rPr lang="pt-BR" dirty="0"/>
              <a:t>I</a:t>
            </a:r>
            <a:r>
              <a:rPr lang="pt-BR" b="1" dirty="0"/>
              <a:t>mplementação </a:t>
            </a:r>
            <a:endParaRPr lang="pt-BR" dirty="0"/>
          </a:p>
        </p:txBody>
      </p:sp>
      <p:sp>
        <p:nvSpPr>
          <p:cNvPr id="3" name="Espaço Reservado para Conteúdo 2"/>
          <p:cNvSpPr>
            <a:spLocks noGrp="1"/>
          </p:cNvSpPr>
          <p:nvPr>
            <p:ph sz="quarter" idx="1"/>
          </p:nvPr>
        </p:nvSpPr>
        <p:spPr/>
        <p:txBody>
          <a:bodyPr/>
          <a:lstStyle/>
          <a:p>
            <a:endParaRPr lang="pt-BR" dirty="0"/>
          </a:p>
          <a:p>
            <a:pPr algn="just"/>
            <a:r>
              <a:rPr lang="pt-BR" dirty="0"/>
              <a:t>A implementação pura desta topologia não é utilizada, pois exigiria que cada computador estivesse sempre ligado e transmitindo para o próximo na sequência do anel. A implementação mais comum encontrada é a utilizada pelas redes Token-</a:t>
            </a:r>
            <a:r>
              <a:rPr lang="pt-BR" dirty="0" err="1"/>
              <a:t>ring</a:t>
            </a:r>
            <a:r>
              <a:rPr lang="pt-BR" dirty="0"/>
              <a:t> mais modernas que utilizam um dispositivo central denominado MSU que implementa o circuito fechado ou anel dentro do dispositivo e cabos de par-trançado ou fibra óptica. </a:t>
            </a:r>
          </a:p>
        </p:txBody>
      </p:sp>
    </p:spTree>
    <p:extLst>
      <p:ext uri="{BB962C8B-B14F-4D97-AF65-F5344CB8AC3E}">
        <p14:creationId xmlns:p14="http://schemas.microsoft.com/office/powerpoint/2010/main" val="4209501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br>
              <a:rPr lang="pt-BR" dirty="0"/>
            </a:br>
            <a:r>
              <a:rPr lang="pt-BR" b="1" dirty="0"/>
              <a:t>Problemas </a:t>
            </a:r>
            <a:endParaRPr lang="pt-BR" dirty="0"/>
          </a:p>
        </p:txBody>
      </p:sp>
      <p:sp>
        <p:nvSpPr>
          <p:cNvPr id="3" name="Espaço Reservado para Conteúdo 2"/>
          <p:cNvSpPr>
            <a:spLocks noGrp="1"/>
          </p:cNvSpPr>
          <p:nvPr>
            <p:ph sz="quarter" idx="1"/>
          </p:nvPr>
        </p:nvSpPr>
        <p:spPr/>
        <p:txBody>
          <a:bodyPr/>
          <a:lstStyle/>
          <a:p>
            <a:endParaRPr lang="pt-BR" dirty="0"/>
          </a:p>
          <a:p>
            <a:pPr algn="just"/>
            <a:r>
              <a:rPr lang="pt-BR" dirty="0"/>
              <a:t>O único problema da topologia de anel é a dependência total do anel físico implementado, sendo que se for rompido ou comprometido, a comunicação em todo o anel é interrompida. </a:t>
            </a:r>
          </a:p>
          <a:p>
            <a:endParaRPr lang="pt-BR" dirty="0"/>
          </a:p>
        </p:txBody>
      </p:sp>
    </p:spTree>
    <p:extLst>
      <p:ext uri="{BB962C8B-B14F-4D97-AF65-F5344CB8AC3E}">
        <p14:creationId xmlns:p14="http://schemas.microsoft.com/office/powerpoint/2010/main" val="526614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br>
              <a:rPr lang="pt-BR" dirty="0"/>
            </a:br>
            <a:r>
              <a:rPr lang="pt-BR" b="1" dirty="0"/>
              <a:t>Vantagens </a:t>
            </a:r>
            <a:endParaRPr lang="pt-BR" dirty="0"/>
          </a:p>
        </p:txBody>
      </p:sp>
      <p:sp>
        <p:nvSpPr>
          <p:cNvPr id="3" name="Espaço Reservado para Conteúdo 2"/>
          <p:cNvSpPr>
            <a:spLocks noGrp="1"/>
          </p:cNvSpPr>
          <p:nvPr>
            <p:ph sz="quarter" idx="1"/>
          </p:nvPr>
        </p:nvSpPr>
        <p:spPr/>
        <p:txBody>
          <a:bodyPr/>
          <a:lstStyle/>
          <a:p>
            <a:endParaRPr lang="pt-BR" dirty="0"/>
          </a:p>
          <a:p>
            <a:pPr algn="just"/>
            <a:r>
              <a:rPr lang="pt-BR" dirty="0"/>
              <a:t>A principal vantagem da topologia em anel é o fato de somente o computador que possui o </a:t>
            </a:r>
            <a:r>
              <a:rPr lang="pt-BR" dirty="0" err="1"/>
              <a:t>token</a:t>
            </a:r>
            <a:r>
              <a:rPr lang="pt-BR" dirty="0"/>
              <a:t> no momento, pode efetuar uma comunicação, evitando assim o conflito e a colisão dessas comunicações.</a:t>
            </a:r>
          </a:p>
          <a:p>
            <a:endParaRPr lang="pt-BR" dirty="0"/>
          </a:p>
        </p:txBody>
      </p:sp>
    </p:spTree>
    <p:extLst>
      <p:ext uri="{BB962C8B-B14F-4D97-AF65-F5344CB8AC3E}">
        <p14:creationId xmlns:p14="http://schemas.microsoft.com/office/powerpoint/2010/main" val="2575466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br>
              <a:rPr lang="pt-BR" dirty="0"/>
            </a:br>
            <a:r>
              <a:rPr lang="pt-BR" b="1" dirty="0"/>
              <a:t>Situação atual </a:t>
            </a:r>
            <a:endParaRPr lang="pt-BR" dirty="0"/>
          </a:p>
        </p:txBody>
      </p:sp>
      <p:sp>
        <p:nvSpPr>
          <p:cNvPr id="3" name="Espaço Reservado para Conteúdo 2"/>
          <p:cNvSpPr>
            <a:spLocks noGrp="1"/>
          </p:cNvSpPr>
          <p:nvPr>
            <p:ph sz="quarter" idx="1"/>
          </p:nvPr>
        </p:nvSpPr>
        <p:spPr/>
        <p:txBody>
          <a:bodyPr/>
          <a:lstStyle/>
          <a:p>
            <a:endParaRPr lang="pt-BR" dirty="0"/>
          </a:p>
          <a:p>
            <a:pPr algn="just"/>
            <a:r>
              <a:rPr lang="pt-BR" dirty="0"/>
              <a:t>A topologia em anel implementada em </a:t>
            </a:r>
            <a:r>
              <a:rPr lang="pt-BR" dirty="0" err="1"/>
              <a:t>LAN’s</a:t>
            </a:r>
            <a:r>
              <a:rPr lang="pt-BR" dirty="0"/>
              <a:t> está em pleno desuso principalmente pelas baixas taxas de transmissão e também por causa da tecnologia física proprietária de apenas um fabricante que acaba por aumentar consideravelmente os custos de implementação. No caso de </a:t>
            </a:r>
            <a:r>
              <a:rPr lang="pt-BR" dirty="0" err="1"/>
              <a:t>MAN’s</a:t>
            </a:r>
            <a:r>
              <a:rPr lang="pt-BR" dirty="0"/>
              <a:t> e </a:t>
            </a:r>
            <a:r>
              <a:rPr lang="pt-BR" dirty="0" err="1"/>
              <a:t>WAN’s</a:t>
            </a:r>
            <a:r>
              <a:rPr lang="pt-BR" dirty="0"/>
              <a:t> esta topologia ainda pode ser encontrada nas implementações da tecnologia </a:t>
            </a:r>
          </a:p>
          <a:p>
            <a:pPr algn="just"/>
            <a:r>
              <a:rPr lang="pt-BR" dirty="0"/>
              <a:t>FDDI que utiliza fibra óptica com anel redundante. </a:t>
            </a:r>
          </a:p>
          <a:p>
            <a:endParaRPr lang="pt-BR" dirty="0"/>
          </a:p>
        </p:txBody>
      </p:sp>
    </p:spTree>
    <p:extLst>
      <p:ext uri="{BB962C8B-B14F-4D97-AF65-F5344CB8AC3E}">
        <p14:creationId xmlns:p14="http://schemas.microsoft.com/office/powerpoint/2010/main" val="32919811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br>
              <a:rPr lang="pt-BR" dirty="0"/>
            </a:br>
            <a:r>
              <a:rPr lang="pt-BR" b="1" dirty="0"/>
              <a:t>Malha </a:t>
            </a:r>
            <a:endParaRPr lang="pt-BR" dirty="0"/>
          </a:p>
        </p:txBody>
      </p:sp>
      <p:sp>
        <p:nvSpPr>
          <p:cNvPr id="3" name="Espaço Reservado para Conteúdo 2"/>
          <p:cNvSpPr>
            <a:spLocks noGrp="1"/>
          </p:cNvSpPr>
          <p:nvPr>
            <p:ph sz="quarter" idx="1"/>
          </p:nvPr>
        </p:nvSpPr>
        <p:spPr/>
        <p:txBody>
          <a:bodyPr/>
          <a:lstStyle/>
          <a:p>
            <a:endParaRPr lang="pt-BR" dirty="0"/>
          </a:p>
          <a:p>
            <a:pPr algn="just"/>
            <a:r>
              <a:rPr lang="pt-BR" dirty="0"/>
              <a:t>Na topologia em malha os computadores estariam conectados uns aos outros diretamente formando um desenho semelhante a uma trama ou malha. </a:t>
            </a:r>
          </a:p>
          <a:p>
            <a:endParaRPr lang="pt-BR" dirty="0"/>
          </a:p>
        </p:txBody>
      </p:sp>
      <p:pic>
        <p:nvPicPr>
          <p:cNvPr id="4" name="Imagem 3"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872" y="3594495"/>
            <a:ext cx="2151269" cy="1579906"/>
          </a:xfrm>
          <a:prstGeom prst="rect">
            <a:avLst/>
          </a:prstGeom>
        </p:spPr>
      </p:pic>
    </p:spTree>
    <p:extLst>
      <p:ext uri="{BB962C8B-B14F-4D97-AF65-F5344CB8AC3E}">
        <p14:creationId xmlns:p14="http://schemas.microsoft.com/office/powerpoint/2010/main" val="3071590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br>
              <a:rPr lang="pt-BR" dirty="0"/>
            </a:br>
            <a:r>
              <a:rPr lang="pt-BR" b="1" dirty="0"/>
              <a:t>Implementação </a:t>
            </a:r>
            <a:endParaRPr lang="pt-BR" dirty="0"/>
          </a:p>
        </p:txBody>
      </p:sp>
      <p:sp>
        <p:nvSpPr>
          <p:cNvPr id="3" name="Espaço Reservado para Conteúdo 2"/>
          <p:cNvSpPr>
            <a:spLocks noGrp="1"/>
          </p:cNvSpPr>
          <p:nvPr>
            <p:ph sz="quarter" idx="1"/>
          </p:nvPr>
        </p:nvSpPr>
        <p:spPr/>
        <p:txBody>
          <a:bodyPr/>
          <a:lstStyle/>
          <a:p>
            <a:endParaRPr lang="pt-BR" dirty="0"/>
          </a:p>
          <a:p>
            <a:pPr algn="just"/>
            <a:r>
              <a:rPr lang="pt-BR" dirty="0"/>
              <a:t>A topologia em malha não é utilizada para conexão de computadores, pois implicaria em múltiplas conexões a partir de cada computador, o que numa grande rede se tornaria inviável. Mas esta topologia pode ser encontrada na conexão de componentes avançados de rede tais como roteadores, criando assim rotas alternativas na conexão de redes. </a:t>
            </a:r>
          </a:p>
          <a:p>
            <a:endParaRPr lang="pt-BR" dirty="0"/>
          </a:p>
        </p:txBody>
      </p:sp>
    </p:spTree>
    <p:extLst>
      <p:ext uri="{BB962C8B-B14F-4D97-AF65-F5344CB8AC3E}">
        <p14:creationId xmlns:p14="http://schemas.microsoft.com/office/powerpoint/2010/main" val="164959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br>
              <a:rPr lang="pt-BR" dirty="0"/>
            </a:br>
            <a:r>
              <a:rPr lang="pt-BR" b="1" dirty="0"/>
              <a:t>Vantagens </a:t>
            </a:r>
            <a:endParaRPr lang="pt-BR" dirty="0"/>
          </a:p>
        </p:txBody>
      </p:sp>
      <p:sp>
        <p:nvSpPr>
          <p:cNvPr id="3" name="Espaço Reservado para Conteúdo 2"/>
          <p:cNvSpPr>
            <a:spLocks noGrp="1"/>
          </p:cNvSpPr>
          <p:nvPr>
            <p:ph sz="quarter" idx="1"/>
          </p:nvPr>
        </p:nvSpPr>
        <p:spPr/>
        <p:txBody>
          <a:bodyPr/>
          <a:lstStyle/>
          <a:p>
            <a:endParaRPr lang="pt-BR" dirty="0"/>
          </a:p>
          <a:p>
            <a:pPr algn="just"/>
            <a:r>
              <a:rPr lang="pt-BR" dirty="0"/>
              <a:t>A principal vantagem da topologia em malha é a existência de caminhos alternativos para a comunicação entre dois pontos na rede. </a:t>
            </a:r>
          </a:p>
          <a:p>
            <a:endParaRPr lang="pt-BR" dirty="0"/>
          </a:p>
        </p:txBody>
      </p:sp>
    </p:spTree>
    <p:extLst>
      <p:ext uri="{BB962C8B-B14F-4D97-AF65-F5344CB8AC3E}">
        <p14:creationId xmlns:p14="http://schemas.microsoft.com/office/powerpoint/2010/main" val="866018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br>
              <a:rPr lang="pt-BR" dirty="0"/>
            </a:br>
            <a:br>
              <a:rPr lang="pt-BR" dirty="0"/>
            </a:br>
            <a:br>
              <a:rPr lang="pt-BR" dirty="0"/>
            </a:br>
            <a:r>
              <a:rPr lang="pt-BR" dirty="0"/>
              <a:t>Em relação a dispersão geográfica podemos classifica-las como: </a:t>
            </a:r>
          </a:p>
        </p:txBody>
      </p:sp>
      <p:sp>
        <p:nvSpPr>
          <p:cNvPr id="3" name="Espaço Reservado para Conteúdo 2"/>
          <p:cNvSpPr>
            <a:spLocks noGrp="1"/>
          </p:cNvSpPr>
          <p:nvPr>
            <p:ph sz="quarter" idx="1"/>
          </p:nvPr>
        </p:nvSpPr>
        <p:spPr/>
        <p:txBody>
          <a:bodyPr/>
          <a:lstStyle/>
          <a:p>
            <a:endParaRPr lang="pt-BR" dirty="0"/>
          </a:p>
          <a:p>
            <a:r>
              <a:rPr lang="en-US" b="1" dirty="0" err="1"/>
              <a:t>Rede</a:t>
            </a:r>
            <a:r>
              <a:rPr lang="en-US" b="1" dirty="0"/>
              <a:t> Local - LAN </a:t>
            </a:r>
            <a:r>
              <a:rPr lang="en-US" b="1" i="1" dirty="0"/>
              <a:t>(Local Area Network) </a:t>
            </a:r>
            <a:endParaRPr lang="en-US" dirty="0"/>
          </a:p>
          <a:p>
            <a:endParaRPr lang="pt-BR" dirty="0"/>
          </a:p>
          <a:p>
            <a:r>
              <a:rPr lang="it-IT" b="1" dirty="0"/>
              <a:t>Rede Metropolitana - MAN </a:t>
            </a:r>
            <a:r>
              <a:rPr lang="it-IT" b="1" i="1" dirty="0"/>
              <a:t>(Metropolitan Area Network</a:t>
            </a:r>
            <a:r>
              <a:rPr lang="it-IT" i="1" dirty="0"/>
              <a:t>) </a:t>
            </a:r>
            <a:endParaRPr lang="it-IT" dirty="0"/>
          </a:p>
          <a:p>
            <a:endParaRPr lang="it-IT" b="1" dirty="0"/>
          </a:p>
          <a:p>
            <a:r>
              <a:rPr lang="pt-BR" b="1" dirty="0"/>
              <a:t>Rede de Longa Distância </a:t>
            </a:r>
            <a:r>
              <a:rPr lang="pt-BR" dirty="0"/>
              <a:t>-</a:t>
            </a:r>
            <a:r>
              <a:rPr lang="pt-BR" b="1" dirty="0"/>
              <a:t>WAN </a:t>
            </a:r>
            <a:r>
              <a:rPr lang="pt-BR" b="1" i="1" dirty="0"/>
              <a:t>(</a:t>
            </a:r>
            <a:r>
              <a:rPr lang="pt-BR" b="1" i="1" dirty="0" err="1"/>
              <a:t>Wide</a:t>
            </a:r>
            <a:r>
              <a:rPr lang="pt-BR" b="1" i="1" dirty="0"/>
              <a:t> </a:t>
            </a:r>
            <a:r>
              <a:rPr lang="pt-BR" b="1" i="1" dirty="0" err="1"/>
              <a:t>Area</a:t>
            </a:r>
            <a:r>
              <a:rPr lang="pt-BR" b="1" i="1" dirty="0"/>
              <a:t> Network) </a:t>
            </a:r>
          </a:p>
          <a:p>
            <a:endParaRPr lang="pt-BR" b="1" i="1" dirty="0"/>
          </a:p>
          <a:p>
            <a:r>
              <a:rPr lang="pt-BR" b="1" i="1" dirty="0"/>
              <a:t>Rede Domestica – PAN  (</a:t>
            </a:r>
            <a:r>
              <a:rPr lang="pt-BR" b="1" i="1" dirty="0" err="1"/>
              <a:t>Personal</a:t>
            </a:r>
            <a:r>
              <a:rPr lang="pt-BR" b="1" i="1" dirty="0"/>
              <a:t> </a:t>
            </a:r>
            <a:r>
              <a:rPr lang="pt-BR" b="1" i="1" dirty="0" err="1"/>
              <a:t>Area</a:t>
            </a:r>
            <a:r>
              <a:rPr lang="pt-BR" b="1" i="1" dirty="0"/>
              <a:t> Network)</a:t>
            </a:r>
            <a:endParaRPr lang="pt-BR" dirty="0"/>
          </a:p>
          <a:p>
            <a:pPr marL="0" indent="0">
              <a:buNone/>
            </a:pPr>
            <a:endParaRPr lang="pt-BR" dirty="0"/>
          </a:p>
        </p:txBody>
      </p:sp>
    </p:spTree>
    <p:extLst>
      <p:ext uri="{BB962C8B-B14F-4D97-AF65-F5344CB8AC3E}">
        <p14:creationId xmlns:p14="http://schemas.microsoft.com/office/powerpoint/2010/main" val="10435623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br>
              <a:rPr lang="pt-BR" dirty="0"/>
            </a:br>
            <a:r>
              <a:rPr lang="en-US" sz="2700" b="1" dirty="0" err="1"/>
              <a:t>Rede</a:t>
            </a:r>
            <a:r>
              <a:rPr lang="en-US" sz="2700" b="1" dirty="0"/>
              <a:t> Local - LAN </a:t>
            </a:r>
            <a:r>
              <a:rPr lang="en-US" sz="2700" b="1" i="1" dirty="0"/>
              <a:t>(Local Area Network) </a:t>
            </a:r>
            <a:endParaRPr lang="pt-BR" sz="2700" dirty="0"/>
          </a:p>
        </p:txBody>
      </p:sp>
      <p:sp>
        <p:nvSpPr>
          <p:cNvPr id="3" name="Espaço Reservado para Conteúdo 2"/>
          <p:cNvSpPr>
            <a:spLocks noGrp="1"/>
          </p:cNvSpPr>
          <p:nvPr>
            <p:ph sz="quarter" idx="1"/>
          </p:nvPr>
        </p:nvSpPr>
        <p:spPr/>
        <p:txBody>
          <a:bodyPr/>
          <a:lstStyle/>
          <a:p>
            <a:endParaRPr lang="pt-BR" dirty="0"/>
          </a:p>
          <a:p>
            <a:endParaRPr lang="pt-BR" dirty="0"/>
          </a:p>
          <a:p>
            <a:pPr algn="just"/>
            <a:r>
              <a:rPr lang="pt-BR" dirty="0"/>
              <a:t>São redes de pequena dispersão geográfica dos computadores interligados que conectam computadores numa mesma sala, prédio, ou </a:t>
            </a:r>
            <a:r>
              <a:rPr lang="pt-BR" i="1" dirty="0"/>
              <a:t>campus </a:t>
            </a:r>
            <a:r>
              <a:rPr lang="pt-BR" dirty="0"/>
              <a:t>com a finalidade de compartilhar recursos associados aos computadores, ou permitir a comunicação entre os usuários destes equipamentos. Até 10km.</a:t>
            </a:r>
          </a:p>
          <a:p>
            <a:pPr marL="0" indent="0">
              <a:buNone/>
            </a:pPr>
            <a:endParaRPr lang="pt-BR" dirty="0"/>
          </a:p>
        </p:txBody>
      </p:sp>
    </p:spTree>
    <p:extLst>
      <p:ext uri="{BB962C8B-B14F-4D97-AF65-F5344CB8AC3E}">
        <p14:creationId xmlns:p14="http://schemas.microsoft.com/office/powerpoint/2010/main" val="24064023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br>
              <a:rPr lang="pt-BR" dirty="0"/>
            </a:br>
            <a:r>
              <a:rPr lang="it-IT" sz="2000" b="1" dirty="0"/>
              <a:t>Rede Metropolitana - MAN </a:t>
            </a:r>
            <a:r>
              <a:rPr lang="it-IT" sz="2000" b="1" i="1" dirty="0"/>
              <a:t>(Metropolitan Area Network</a:t>
            </a:r>
            <a:r>
              <a:rPr lang="it-IT" sz="2000" i="1" dirty="0"/>
              <a:t>) </a:t>
            </a:r>
            <a:endParaRPr lang="pt-BR" dirty="0"/>
          </a:p>
        </p:txBody>
      </p:sp>
      <p:sp>
        <p:nvSpPr>
          <p:cNvPr id="3" name="Espaço Reservado para Conteúdo 2"/>
          <p:cNvSpPr>
            <a:spLocks noGrp="1"/>
          </p:cNvSpPr>
          <p:nvPr>
            <p:ph sz="quarter" idx="1"/>
          </p:nvPr>
        </p:nvSpPr>
        <p:spPr/>
        <p:txBody>
          <a:bodyPr/>
          <a:lstStyle/>
          <a:p>
            <a:endParaRPr lang="pt-BR" dirty="0"/>
          </a:p>
          <a:p>
            <a:endParaRPr lang="pt-BR" dirty="0"/>
          </a:p>
          <a:p>
            <a:pPr algn="just"/>
            <a:r>
              <a:rPr lang="pt-BR" dirty="0"/>
              <a:t>Redes que usam linhas de comunicação das empresas de telecomunicação. É usada para interligação de computadores localizados em diferentes cidades. </a:t>
            </a:r>
          </a:p>
          <a:p>
            <a:endParaRPr lang="pt-BR" dirty="0"/>
          </a:p>
        </p:txBody>
      </p:sp>
    </p:spTree>
    <p:extLst>
      <p:ext uri="{BB962C8B-B14F-4D97-AF65-F5344CB8AC3E}">
        <p14:creationId xmlns:p14="http://schemas.microsoft.com/office/powerpoint/2010/main" val="521305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vantagens</a:t>
            </a:r>
          </a:p>
        </p:txBody>
      </p:sp>
      <p:sp>
        <p:nvSpPr>
          <p:cNvPr id="3" name="Espaço Reservado para Conteúdo 2"/>
          <p:cNvSpPr>
            <a:spLocks noGrp="1"/>
          </p:cNvSpPr>
          <p:nvPr>
            <p:ph sz="quarter" idx="1"/>
          </p:nvPr>
        </p:nvSpPr>
        <p:spPr/>
        <p:txBody>
          <a:bodyPr/>
          <a:lstStyle/>
          <a:p>
            <a:endParaRPr lang="pt-BR" dirty="0"/>
          </a:p>
          <a:p>
            <a:pPr algn="just"/>
            <a:r>
              <a:rPr lang="pt-BR" dirty="0"/>
              <a:t>A forma de realizar uma tarefa pode tornar um processo mais eficiente. Computadores conectam-se para compartilharem recursos e promoverem serviços para toda a rede. A forma de conectar computadores em rede pode torná-los mais eficientes nas atividades de rede. A topologia de uma rede pode afetar o seu desempenho e sua capacidade. </a:t>
            </a:r>
          </a:p>
          <a:p>
            <a:endParaRPr lang="pt-BR" dirty="0"/>
          </a:p>
        </p:txBody>
      </p:sp>
    </p:spTree>
    <p:extLst>
      <p:ext uri="{BB962C8B-B14F-4D97-AF65-F5344CB8AC3E}">
        <p14:creationId xmlns:p14="http://schemas.microsoft.com/office/powerpoint/2010/main" val="28630527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br>
              <a:rPr lang="pt-BR" dirty="0"/>
            </a:br>
            <a:r>
              <a:rPr lang="pt-BR" sz="2200" b="1" dirty="0"/>
              <a:t>Rede de Longa Distância </a:t>
            </a:r>
            <a:r>
              <a:rPr lang="pt-BR" sz="2200" dirty="0"/>
              <a:t>-</a:t>
            </a:r>
            <a:r>
              <a:rPr lang="pt-BR" sz="2200" b="1" dirty="0"/>
              <a:t>WAN </a:t>
            </a:r>
            <a:r>
              <a:rPr lang="pt-BR" sz="2200" b="1" i="1" dirty="0"/>
              <a:t>(</a:t>
            </a:r>
            <a:r>
              <a:rPr lang="pt-BR" sz="2200" b="1" i="1" dirty="0" err="1"/>
              <a:t>Wide</a:t>
            </a:r>
            <a:r>
              <a:rPr lang="pt-BR" sz="2200" b="1" i="1" dirty="0"/>
              <a:t> </a:t>
            </a:r>
            <a:r>
              <a:rPr lang="pt-BR" sz="2200" b="1" i="1" dirty="0" err="1"/>
              <a:t>Area</a:t>
            </a:r>
            <a:r>
              <a:rPr lang="pt-BR" sz="2200" b="1" i="1" dirty="0"/>
              <a:t> Network) </a:t>
            </a:r>
            <a:endParaRPr lang="pt-BR" sz="2200" dirty="0"/>
          </a:p>
        </p:txBody>
      </p:sp>
      <p:sp>
        <p:nvSpPr>
          <p:cNvPr id="3" name="Espaço Reservado para Conteúdo 2"/>
          <p:cNvSpPr>
            <a:spLocks noGrp="1"/>
          </p:cNvSpPr>
          <p:nvPr>
            <p:ph sz="quarter" idx="1"/>
          </p:nvPr>
        </p:nvSpPr>
        <p:spPr/>
        <p:txBody>
          <a:bodyPr/>
          <a:lstStyle/>
          <a:p>
            <a:endParaRPr lang="pt-BR" dirty="0"/>
          </a:p>
          <a:p>
            <a:endParaRPr lang="pt-BR" dirty="0"/>
          </a:p>
          <a:p>
            <a:endParaRPr lang="pt-BR" dirty="0"/>
          </a:p>
          <a:p>
            <a:pPr algn="just"/>
            <a:r>
              <a:rPr lang="pt-BR" dirty="0"/>
              <a:t>Redes que usam linhas de comunicação das empresas de telecomunicação. É usada para interligação de computadores localizados em diferentes cidades, estados ou países </a:t>
            </a:r>
          </a:p>
          <a:p>
            <a:endParaRPr lang="pt-BR" dirty="0"/>
          </a:p>
        </p:txBody>
      </p:sp>
    </p:spTree>
    <p:extLst>
      <p:ext uri="{BB962C8B-B14F-4D97-AF65-F5344CB8AC3E}">
        <p14:creationId xmlns:p14="http://schemas.microsoft.com/office/powerpoint/2010/main" val="2223132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definições</a:t>
            </a:r>
          </a:p>
        </p:txBody>
      </p:sp>
      <p:sp>
        <p:nvSpPr>
          <p:cNvPr id="3" name="Espaço Reservado para Conteúdo 2"/>
          <p:cNvSpPr>
            <a:spLocks noGrp="1"/>
          </p:cNvSpPr>
          <p:nvPr>
            <p:ph sz="quarter" idx="1"/>
          </p:nvPr>
        </p:nvSpPr>
        <p:spPr/>
        <p:txBody>
          <a:bodyPr>
            <a:normAutofit fontScale="92500" lnSpcReduction="20000"/>
          </a:bodyPr>
          <a:lstStyle/>
          <a:p>
            <a:endParaRPr lang="pt-BR" dirty="0"/>
          </a:p>
          <a:p>
            <a:pPr algn="just"/>
            <a:r>
              <a:rPr lang="pt-BR" dirty="0"/>
              <a:t>Quando usado sozinho, o termo topologia, refere-se a topologia física da rede. </a:t>
            </a:r>
          </a:p>
          <a:p>
            <a:pPr algn="just"/>
            <a:r>
              <a:rPr lang="pt-BR" dirty="0"/>
              <a:t>Uma topologia normalmente não corresponde a toda a rede, mas a desenhos básicos encontrados em diversas partes de uma rede e que assim acabam formando o conjunto completo de uma rede que pode acabar combinando várias topologias. </a:t>
            </a:r>
          </a:p>
          <a:p>
            <a:pPr algn="just"/>
            <a:r>
              <a:rPr lang="pt-BR" dirty="0"/>
              <a:t>As estruturas básicas de topologia que formam uma rede podem ser: </a:t>
            </a:r>
          </a:p>
          <a:p>
            <a:pPr lvl="1" algn="just"/>
            <a:r>
              <a:rPr lang="pt-BR" dirty="0"/>
              <a:t>Barramento </a:t>
            </a:r>
          </a:p>
          <a:p>
            <a:pPr lvl="1" algn="just"/>
            <a:r>
              <a:rPr lang="pt-BR" dirty="0"/>
              <a:t>Anel </a:t>
            </a:r>
          </a:p>
          <a:p>
            <a:pPr lvl="1" algn="just"/>
            <a:r>
              <a:rPr lang="pt-BR" dirty="0"/>
              <a:t>Estrela </a:t>
            </a:r>
          </a:p>
          <a:p>
            <a:pPr lvl="1" algn="just"/>
            <a:r>
              <a:rPr lang="pt-BR" dirty="0"/>
              <a:t>Malha </a:t>
            </a:r>
          </a:p>
          <a:p>
            <a:pPr lvl="1" algn="just"/>
            <a:r>
              <a:rPr lang="pt-BR" dirty="0"/>
              <a:t>Sem Fio </a:t>
            </a:r>
          </a:p>
          <a:p>
            <a:endParaRPr lang="pt-BR" dirty="0"/>
          </a:p>
        </p:txBody>
      </p:sp>
    </p:spTree>
    <p:extLst>
      <p:ext uri="{BB962C8B-B14F-4D97-AF65-F5344CB8AC3E}">
        <p14:creationId xmlns:p14="http://schemas.microsoft.com/office/powerpoint/2010/main" val="1627719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br>
              <a:rPr lang="pt-BR" dirty="0"/>
            </a:br>
            <a:r>
              <a:rPr lang="pt-BR" b="1" dirty="0"/>
              <a:t>Barramento </a:t>
            </a:r>
            <a:endParaRPr lang="pt-BR" dirty="0"/>
          </a:p>
        </p:txBody>
      </p:sp>
      <p:sp>
        <p:nvSpPr>
          <p:cNvPr id="3" name="Espaço Reservado para Conteúdo 2"/>
          <p:cNvSpPr>
            <a:spLocks noGrp="1"/>
          </p:cNvSpPr>
          <p:nvPr>
            <p:ph sz="quarter" idx="1"/>
          </p:nvPr>
        </p:nvSpPr>
        <p:spPr/>
        <p:txBody>
          <a:bodyPr/>
          <a:lstStyle/>
          <a:p>
            <a:endParaRPr lang="pt-BR" dirty="0"/>
          </a:p>
          <a:p>
            <a:pPr algn="just"/>
            <a:r>
              <a:rPr lang="pt-BR" dirty="0"/>
              <a:t>Na topologia de barramento os computadores ficam conectados em um único segmento denominado </a:t>
            </a:r>
            <a:r>
              <a:rPr lang="pt-BR"/>
              <a:t>barramento central. </a:t>
            </a:r>
            <a:r>
              <a:rPr lang="pt-BR" dirty="0"/>
              <a:t>Esse segmento conecta todos os computadores daquele segmento em uma única linha. Pode ser o caso de que este barramento central do ponto de vista físico, ser formado de pequenos trechos interligados, mas em termos de transmissão de sinal ser considerado apenas um trecho único. </a:t>
            </a:r>
          </a:p>
          <a:p>
            <a:endParaRPr lang="pt-BR" dirty="0"/>
          </a:p>
          <a:p>
            <a:endParaRPr lang="pt-BR" dirty="0"/>
          </a:p>
        </p:txBody>
      </p:sp>
    </p:spTree>
    <p:extLst>
      <p:ext uri="{BB962C8B-B14F-4D97-AF65-F5344CB8AC3E}">
        <p14:creationId xmlns:p14="http://schemas.microsoft.com/office/powerpoint/2010/main" val="4140760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exemplo</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761738"/>
            <a:ext cx="4510236" cy="2486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4273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comunicação</a:t>
            </a:r>
          </a:p>
        </p:txBody>
      </p:sp>
      <p:sp>
        <p:nvSpPr>
          <p:cNvPr id="3" name="Espaço Reservado para Conteúdo 2"/>
          <p:cNvSpPr>
            <a:spLocks noGrp="1"/>
          </p:cNvSpPr>
          <p:nvPr>
            <p:ph sz="quarter" idx="1"/>
          </p:nvPr>
        </p:nvSpPr>
        <p:spPr/>
        <p:txBody>
          <a:bodyPr/>
          <a:lstStyle/>
          <a:p>
            <a:endParaRPr lang="pt-BR" dirty="0"/>
          </a:p>
          <a:p>
            <a:pPr algn="just"/>
            <a:r>
              <a:rPr lang="pt-BR" dirty="0"/>
              <a:t>Os computadores na topologia de barramento enviam o sinal para o barramento que é transmitido em ambas as direções para todos os computadores do barramento. </a:t>
            </a:r>
          </a:p>
          <a:p>
            <a:endParaRPr lang="pt-BR" dirty="0"/>
          </a:p>
        </p:txBody>
      </p:sp>
    </p:spTree>
    <p:extLst>
      <p:ext uri="{BB962C8B-B14F-4D97-AF65-F5344CB8AC3E}">
        <p14:creationId xmlns:p14="http://schemas.microsoft.com/office/powerpoint/2010/main" val="1722836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implementação</a:t>
            </a:r>
          </a:p>
        </p:txBody>
      </p:sp>
      <p:sp>
        <p:nvSpPr>
          <p:cNvPr id="3" name="Espaço Reservado para Conteúdo 2"/>
          <p:cNvSpPr>
            <a:spLocks noGrp="1"/>
          </p:cNvSpPr>
          <p:nvPr>
            <p:ph sz="quarter" idx="1"/>
          </p:nvPr>
        </p:nvSpPr>
        <p:spPr/>
        <p:txBody>
          <a:bodyPr/>
          <a:lstStyle/>
          <a:p>
            <a:endParaRPr lang="pt-BR" dirty="0"/>
          </a:p>
          <a:p>
            <a:pPr algn="just"/>
            <a:r>
              <a:rPr lang="pt-BR" dirty="0"/>
              <a:t>As implementações mais comuns deste tipo de tecnologia foram as que utilizam cabos de tipo coaxial em duas formas: </a:t>
            </a:r>
          </a:p>
          <a:p>
            <a:pPr marL="0" indent="0" algn="just">
              <a:buNone/>
            </a:pPr>
            <a:r>
              <a:rPr lang="pt-BR" dirty="0"/>
              <a:t>	1. Um cabo coaxial fino unindo cada computador aos seus parceiros da esquerda ou da direita através de um conector  tipo T permitindo o barramento ser mantido pela junção dos vários trechos entre os computadores. </a:t>
            </a:r>
          </a:p>
          <a:p>
            <a:pPr marL="0" indent="0">
              <a:buNone/>
            </a:pPr>
            <a:endParaRPr lang="pt-B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5085184"/>
            <a:ext cx="3736454" cy="163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7579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implementação</a:t>
            </a:r>
          </a:p>
        </p:txBody>
      </p:sp>
      <p:sp>
        <p:nvSpPr>
          <p:cNvPr id="3" name="Espaço Reservado para Conteúdo 2"/>
          <p:cNvSpPr>
            <a:spLocks noGrp="1"/>
          </p:cNvSpPr>
          <p:nvPr>
            <p:ph sz="quarter" idx="1"/>
          </p:nvPr>
        </p:nvSpPr>
        <p:spPr/>
        <p:txBody>
          <a:bodyPr>
            <a:normAutofit fontScale="77500" lnSpcReduction="20000"/>
          </a:bodyPr>
          <a:lstStyle/>
          <a:p>
            <a:endParaRPr lang="pt-BR" dirty="0"/>
          </a:p>
          <a:p>
            <a:pPr algn="just"/>
            <a:r>
              <a:rPr lang="pt-BR" dirty="0"/>
              <a:t>2. Um cabo especial ligando cada computador a um conector preso a um cabo coaxial mais grosso que representa o barramento. </a:t>
            </a:r>
          </a:p>
          <a:p>
            <a:pPr algn="just"/>
            <a:endParaRPr lang="pt-BR" dirty="0"/>
          </a:p>
          <a:p>
            <a:pPr algn="just"/>
            <a:endParaRPr lang="pt-BR" dirty="0"/>
          </a:p>
          <a:p>
            <a:pPr algn="just"/>
            <a:endParaRPr lang="pt-BR" dirty="0"/>
          </a:p>
          <a:p>
            <a:pPr algn="just"/>
            <a:endParaRPr lang="pt-BR" dirty="0"/>
          </a:p>
          <a:p>
            <a:pPr algn="just"/>
            <a:endParaRPr lang="pt-BR" dirty="0"/>
          </a:p>
          <a:p>
            <a:pPr algn="just"/>
            <a:endParaRPr lang="pt-BR" dirty="0"/>
          </a:p>
          <a:p>
            <a:endParaRPr lang="pt-BR" dirty="0"/>
          </a:p>
          <a:p>
            <a:pPr algn="just"/>
            <a:r>
              <a:rPr lang="pt-BR" dirty="0"/>
              <a:t>Nas duas implementações há a necessidade de que em cada ponta do barramento exista um terminador que é utilizado para fechar as extremidades do cabo e também para evitar que o sinal sofra um processo de retorno ao encontrar o final do cabo, anulando assim toda a transmissão no barramento.</a:t>
            </a:r>
          </a:p>
          <a:p>
            <a:pPr algn="just"/>
            <a:endParaRPr lang="pt-BR" dirty="0"/>
          </a:p>
          <a:p>
            <a:endParaRPr lang="pt-B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636912"/>
            <a:ext cx="3384376" cy="1944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67519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lcão Envidraçado">
  <a:themeElements>
    <a:clrScheme name="Balcão Envidraçado">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Balcão Envidraçado">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alcão Envidraçado">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4CD90986086A7B4D862F57D7D5AFC056" ma:contentTypeVersion="2" ma:contentTypeDescription="Crie um novo documento." ma:contentTypeScope="" ma:versionID="761ea93d34535cc3b4a00cc84c6da9f4">
  <xsd:schema xmlns:xsd="http://www.w3.org/2001/XMLSchema" xmlns:xs="http://www.w3.org/2001/XMLSchema" xmlns:p="http://schemas.microsoft.com/office/2006/metadata/properties" xmlns:ns2="1ec55f11-ae45-443c-9e71-d174ec8fa030" targetNamespace="http://schemas.microsoft.com/office/2006/metadata/properties" ma:root="true" ma:fieldsID="1508a13f9325ae21edc55204d86f3e28" ns2:_="">
    <xsd:import namespace="1ec55f11-ae45-443c-9e71-d174ec8fa03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c55f11-ae45-443c-9e71-d174ec8fa0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A7DC02B-A81E-4218-B7B6-ADBA822A0581}"/>
</file>

<file path=customXml/itemProps2.xml><?xml version="1.0" encoding="utf-8"?>
<ds:datastoreItem xmlns:ds="http://schemas.openxmlformats.org/officeDocument/2006/customXml" ds:itemID="{1F2737C2-562F-4B4A-A09F-21EF58CC553D}"/>
</file>

<file path=customXml/itemProps3.xml><?xml version="1.0" encoding="utf-8"?>
<ds:datastoreItem xmlns:ds="http://schemas.openxmlformats.org/officeDocument/2006/customXml" ds:itemID="{87A2CF14-1422-4776-9AB6-1D9ECE33B091}"/>
</file>

<file path=docProps/app.xml><?xml version="1.0" encoding="utf-8"?>
<Properties xmlns="http://schemas.openxmlformats.org/officeDocument/2006/extended-properties" xmlns:vt="http://schemas.openxmlformats.org/officeDocument/2006/docPropsVTypes">
  <Template>Oriel</Template>
  <TotalTime>825</TotalTime>
  <Words>1751</Words>
  <Application>Microsoft Office PowerPoint</Application>
  <PresentationFormat>Apresentação na tela (4:3)</PresentationFormat>
  <Paragraphs>128</Paragraphs>
  <Slides>30</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30</vt:i4>
      </vt:variant>
    </vt:vector>
  </HeadingPairs>
  <TitlesOfParts>
    <vt:vector size="34" baseType="lpstr">
      <vt:lpstr>Century Schoolbook</vt:lpstr>
      <vt:lpstr>Wingdings</vt:lpstr>
      <vt:lpstr>Wingdings 2</vt:lpstr>
      <vt:lpstr>Balcão Envidraçado</vt:lpstr>
      <vt:lpstr>Tipos de topologias</vt:lpstr>
      <vt:lpstr> O que é topologia física da rede </vt:lpstr>
      <vt:lpstr>vantagens</vt:lpstr>
      <vt:lpstr>definições</vt:lpstr>
      <vt:lpstr> Barramento </vt:lpstr>
      <vt:lpstr>exemplo</vt:lpstr>
      <vt:lpstr>comunicação</vt:lpstr>
      <vt:lpstr>implementação</vt:lpstr>
      <vt:lpstr>implementação</vt:lpstr>
      <vt:lpstr>Problemas</vt:lpstr>
      <vt:lpstr> Situação atual  </vt:lpstr>
      <vt:lpstr> Estrela </vt:lpstr>
      <vt:lpstr> Comunicação </vt:lpstr>
      <vt:lpstr> Implementação </vt:lpstr>
      <vt:lpstr> Problemas </vt:lpstr>
      <vt:lpstr> Vantagens </vt:lpstr>
      <vt:lpstr> Situação atual </vt:lpstr>
      <vt:lpstr> Anel </vt:lpstr>
      <vt:lpstr> Comunicação </vt:lpstr>
      <vt:lpstr> Implementação </vt:lpstr>
      <vt:lpstr> Problemas </vt:lpstr>
      <vt:lpstr> Vantagens </vt:lpstr>
      <vt:lpstr> Situação atual </vt:lpstr>
      <vt:lpstr> Malha </vt:lpstr>
      <vt:lpstr> Implementação </vt:lpstr>
      <vt:lpstr> Vantagens </vt:lpstr>
      <vt:lpstr>   Em relação a dispersão geográfica podemos classifica-las como: </vt:lpstr>
      <vt:lpstr> Rede Local - LAN (Local Area Network) </vt:lpstr>
      <vt:lpstr> Rede Metropolitana - MAN (Metropolitan Area Network) </vt:lpstr>
      <vt:lpstr> Rede de Longa Distância -WAN (Wide Area Network) </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REDE</dc:title>
  <dc:creator>CLODOALDO</dc:creator>
  <cp:lastModifiedBy>Clodoaldo Bastos</cp:lastModifiedBy>
  <cp:revision>54</cp:revision>
  <dcterms:created xsi:type="dcterms:W3CDTF">2013-07-31T14:24:19Z</dcterms:created>
  <dcterms:modified xsi:type="dcterms:W3CDTF">2021-02-24T01:16:13Z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0x0101004CD90986086A7B4D862F57D7D5AFC056</vt:lpwstr>
  </property>
</Properties>
</file>