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1D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52354-2FD5-4A4B-82C1-E26EA072A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EB8B97-3008-49BD-A14D-CDDF66827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197224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B2D6E7-AEB0-4456-ABBD-870B3FC61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7FC9C1F-D981-4B59-BCCA-1648E9E05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9F38E0-20CB-471D-8815-A9D4179FCE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B397CF-5BCF-4DB8-A793-A81B93785342}" type="datetimeFigureOut">
              <a:rPr lang="pt-BR" smtClean="0"/>
              <a:t>23/04/2021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E52A02-9198-4456-A556-4A5B927B9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C611F9-2A40-4505-B063-D851771C1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4029" y="6324963"/>
            <a:ext cx="2743200" cy="365125"/>
          </a:xfrm>
          <a:prstGeom prst="rect">
            <a:avLst/>
          </a:prstGeom>
        </p:spPr>
        <p:txBody>
          <a:bodyPr/>
          <a:lstStyle/>
          <a:p>
            <a:fld id="{49A2F2E6-A63B-4BE5-B36C-106ACC60C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4132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583349-BFAA-401E-87ED-E9A3EDF451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3DF8A3B-E887-47D2-B28A-2E101C4DD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744BA3-4287-4849-9B3B-26289BAEA1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B397CF-5BCF-4DB8-A793-A81B93785342}" type="datetimeFigureOut">
              <a:rPr lang="pt-BR" smtClean="0"/>
              <a:t>23/04/2021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DEA0FA-F8B3-4B5D-A219-33A7D8DB0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D03B9A-9B79-4765-B7D4-8045A3F75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4029" y="6324963"/>
            <a:ext cx="2743200" cy="365125"/>
          </a:xfrm>
          <a:prstGeom prst="rect">
            <a:avLst/>
          </a:prstGeom>
        </p:spPr>
        <p:txBody>
          <a:bodyPr/>
          <a:lstStyle/>
          <a:p>
            <a:fld id="{49A2F2E6-A63B-4BE5-B36C-106ACC60C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0551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33776D-3967-4E6F-9123-D291D6AF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7CA3A9-6CBB-48E2-9D8D-924B4FF21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551054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F9015-C8D5-4F67-BEF9-31F97584B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52FE00-F9BC-4457-8566-F719899BF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26119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4185B-6D7D-4B16-AF32-FFC49A200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CA70C9-EBA9-4C6F-A672-0F3DCFCB6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E348FF-12AA-4E9F-A678-FE7F514B0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862617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3A238-26D4-492E-B1B8-324EB11AA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2AE71F-93C6-42C2-8181-FA1158E6F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B4FFFDB-84B5-4195-B3E4-995ABB96F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D36F027-BA53-4A7C-8D01-E60F961C1F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37C8D74-66BF-4B00-8FD9-4D6C4DA186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E7D5E9D-5395-4871-832C-87226AEF14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B397CF-5BCF-4DB8-A793-A81B93785342}" type="datetimeFigureOut">
              <a:rPr lang="pt-BR" smtClean="0"/>
              <a:t>23/04/2021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66CAAEC-C2FB-4AA4-B9E6-1E0A1BB5E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991685B-A6CB-40EA-8F8C-E98AB32AC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4029" y="6324963"/>
            <a:ext cx="2743200" cy="365125"/>
          </a:xfrm>
          <a:prstGeom prst="rect">
            <a:avLst/>
          </a:prstGeom>
        </p:spPr>
        <p:txBody>
          <a:bodyPr/>
          <a:lstStyle/>
          <a:p>
            <a:fld id="{49A2F2E6-A63B-4BE5-B36C-106ACC60C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222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EA0AAD-BF8F-47F3-9961-FFE5FE6BB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236F7DF-1ECF-4D1D-BE17-548CC8DC73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B397CF-5BCF-4DB8-A793-A81B93785342}" type="datetimeFigureOut">
              <a:rPr lang="pt-BR" smtClean="0"/>
              <a:t>23/04/2021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2CF9013-4256-4B4D-8565-AE7B0A2C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B1E130-DA6F-41F6-8A09-7D53ECF20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4029" y="6324963"/>
            <a:ext cx="2743200" cy="365125"/>
          </a:xfrm>
          <a:prstGeom prst="rect">
            <a:avLst/>
          </a:prstGeom>
        </p:spPr>
        <p:txBody>
          <a:bodyPr/>
          <a:lstStyle/>
          <a:p>
            <a:fld id="{49A2F2E6-A63B-4BE5-B36C-106ACC60C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439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BD1AAF0-F9FA-4ED9-89D2-6E032CF9E0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B397CF-5BCF-4DB8-A793-A81B93785342}" type="datetimeFigureOut">
              <a:rPr lang="pt-BR" smtClean="0"/>
              <a:t>23/04/2021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CDC9F79-7628-43E8-85BD-082DA2002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127E714-4AF9-484E-BEFE-12F3B26D9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4029" y="6324963"/>
            <a:ext cx="2743200" cy="365125"/>
          </a:xfrm>
          <a:prstGeom prst="rect">
            <a:avLst/>
          </a:prstGeom>
        </p:spPr>
        <p:txBody>
          <a:bodyPr/>
          <a:lstStyle/>
          <a:p>
            <a:fld id="{49A2F2E6-A63B-4BE5-B36C-106ACC60C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524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FA5C4-9B57-4D9E-8CDD-2E50106C5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F1E451-2F78-485B-8641-2CC74BC88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EE52128-8BF5-4AEB-B940-51F119C08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26EBA3-49AC-4247-95F9-1D2F0B0A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B397CF-5BCF-4DB8-A793-A81B93785342}" type="datetimeFigureOut">
              <a:rPr lang="pt-BR" smtClean="0"/>
              <a:t>23/04/2021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0D717C-9DD8-44AE-958B-752C0685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924A16-BDA5-442E-BC3F-8E1995E59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4029" y="6324963"/>
            <a:ext cx="2743200" cy="365125"/>
          </a:xfrm>
          <a:prstGeom prst="rect">
            <a:avLst/>
          </a:prstGeom>
        </p:spPr>
        <p:txBody>
          <a:bodyPr/>
          <a:lstStyle/>
          <a:p>
            <a:fld id="{49A2F2E6-A63B-4BE5-B36C-106ACC60C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45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555D4-8B5B-4290-A588-36253B7D2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A7A48DB-D7A2-4466-A343-DAFA96D688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F1E4DBE-33C7-4BAA-BE78-CD71679B1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F583A4-F1AC-49CA-A279-8D366F16D9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B397CF-5BCF-4DB8-A793-A81B93785342}" type="datetimeFigureOut">
              <a:rPr lang="pt-BR" smtClean="0"/>
              <a:t>23/04/2021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6C7048-1DB6-43D0-BCC9-F522E5448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337D1E-2DD6-49BC-9C06-94A427BD4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4029" y="6324963"/>
            <a:ext cx="2743200" cy="365125"/>
          </a:xfrm>
          <a:prstGeom prst="rect">
            <a:avLst/>
          </a:prstGeom>
        </p:spPr>
        <p:txBody>
          <a:bodyPr/>
          <a:lstStyle/>
          <a:p>
            <a:fld id="{49A2F2E6-A63B-4BE5-B36C-106ACC60CB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6394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60000"/>
                <a:lumOff val="40000"/>
              </a:schemeClr>
            </a:gs>
            <a:gs pos="100000">
              <a:schemeClr val="bg2">
                <a:tint val="98000"/>
                <a:satMod val="130000"/>
                <a:shade val="90000"/>
                <a:lumMod val="103000"/>
              </a:schemeClr>
            </a:gs>
            <a:gs pos="73000">
              <a:schemeClr val="tx2">
                <a:lumMod val="40000"/>
                <a:lumOff val="6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6DBC745-6533-40D9-9BBC-06694111D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14BAEC-5D6E-46C9-BD26-572551D48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8630E77A-8A08-425F-AFC4-6DD204A77E6E}"/>
              </a:ext>
            </a:extLst>
          </p:cNvPr>
          <p:cNvSpPr txBox="1">
            <a:spLocks/>
          </p:cNvSpPr>
          <p:nvPr userDrawn="1"/>
        </p:nvSpPr>
        <p:spPr>
          <a:xfrm>
            <a:off x="92964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3200" kern="1200">
                <a:solidFill>
                  <a:srgbClr val="371DF5"/>
                </a:solidFill>
                <a:latin typeface="Blackadder ITC" panose="04020505051007020D02" pitchFamily="8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/>
              <a:t>Clodoaldo Bastos</a:t>
            </a:r>
            <a:endParaRPr lang="pt-BR" dirty="0"/>
          </a:p>
        </p:txBody>
      </p:sp>
      <p:sp>
        <p:nvSpPr>
          <p:cNvPr id="8" name="Paralelogramo 7">
            <a:extLst>
              <a:ext uri="{FF2B5EF4-FFF2-40B4-BE49-F238E27FC236}">
                <a16:creationId xmlns:a16="http://schemas.microsoft.com/office/drawing/2014/main" id="{5C452AEF-8D45-4C34-94F0-692EA77EBB1C}"/>
              </a:ext>
            </a:extLst>
          </p:cNvPr>
          <p:cNvSpPr/>
          <p:nvPr userDrawn="1"/>
        </p:nvSpPr>
        <p:spPr>
          <a:xfrm rot="1966956">
            <a:off x="9373919" y="6181717"/>
            <a:ext cx="45719" cy="696211"/>
          </a:xfrm>
          <a:prstGeom prst="parallelogram">
            <a:avLst/>
          </a:prstGeom>
          <a:solidFill>
            <a:srgbClr val="371D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Paralelogramo 8">
            <a:extLst>
              <a:ext uri="{FF2B5EF4-FFF2-40B4-BE49-F238E27FC236}">
                <a16:creationId xmlns:a16="http://schemas.microsoft.com/office/drawing/2014/main" id="{F3777E8F-7C1C-4BF1-A156-7EC66906B2FF}"/>
              </a:ext>
            </a:extLst>
          </p:cNvPr>
          <p:cNvSpPr/>
          <p:nvPr userDrawn="1"/>
        </p:nvSpPr>
        <p:spPr>
          <a:xfrm rot="1966956">
            <a:off x="9159021" y="6181716"/>
            <a:ext cx="45719" cy="696211"/>
          </a:xfrm>
          <a:prstGeom prst="parallelogram">
            <a:avLst/>
          </a:prstGeom>
          <a:solidFill>
            <a:srgbClr val="371D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2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BB6221-22CB-43D8-A100-D6D2FC4D0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2221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AULA X – ENDEREÇAMENTO TCP/IP</a:t>
            </a:r>
          </a:p>
        </p:txBody>
      </p:sp>
    </p:spTree>
    <p:extLst>
      <p:ext uri="{BB962C8B-B14F-4D97-AF65-F5344CB8AC3E}">
        <p14:creationId xmlns:p14="http://schemas.microsoft.com/office/powerpoint/2010/main" val="3814138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20DB4D-0C2E-4915-9E7D-9903D1A932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FIM DA AULA DE ENDEREÇAMENTO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79638F-8795-4AE5-85C3-B836507852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r>
              <a:rPr lang="pt-BR" dirty="0"/>
              <a:t>MUITO OBRIGADO</a:t>
            </a:r>
          </a:p>
        </p:txBody>
      </p:sp>
    </p:spTree>
    <p:extLst>
      <p:ext uri="{BB962C8B-B14F-4D97-AF65-F5344CB8AC3E}">
        <p14:creationId xmlns:p14="http://schemas.microsoft.com/office/powerpoint/2010/main" val="372486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E5353-2C5C-4EEC-9B04-509A34BF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ENDEREÇAMENTO TCP/IP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4DE76B-91A6-4E3A-9304-28E15B5BB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Em um ambiente de uma ou várias redes de computadores, cada rede e cada equipamento ligado a ela necessita ter um </a:t>
            </a:r>
            <a:r>
              <a:rPr lang="pt-BR" b="1" dirty="0"/>
              <a:t>ENDEREÇO</a:t>
            </a:r>
            <a:r>
              <a:rPr lang="pt-BR" dirty="0"/>
              <a:t> (uma identificação) para receber e enviar dados de outras redes de computadores.</a:t>
            </a:r>
          </a:p>
        </p:txBody>
      </p:sp>
    </p:spTree>
    <p:extLst>
      <p:ext uri="{BB962C8B-B14F-4D97-AF65-F5344CB8AC3E}">
        <p14:creationId xmlns:p14="http://schemas.microsoft.com/office/powerpoint/2010/main" val="2204375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14FE23-C86D-4122-AA34-8A87A0218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753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SITUAÇÃO I</a:t>
            </a:r>
          </a:p>
        </p:txBody>
      </p:sp>
      <p:pic>
        <p:nvPicPr>
          <p:cNvPr id="2050" name="Picture 2" descr="Pessoa Sem Rosto Demonstrando Tela Vazia No Smartphone">
            <a:extLst>
              <a:ext uri="{FF2B5EF4-FFF2-40B4-BE49-F238E27FC236}">
                <a16:creationId xmlns:a16="http://schemas.microsoft.com/office/drawing/2014/main" id="{2F8390E2-CCD4-4AFF-92C7-34C5F7501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931" y="1154395"/>
            <a:ext cx="7545346" cy="544199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B7C7345-BDED-4D92-AF7D-C5779DC905CD}"/>
              </a:ext>
            </a:extLst>
          </p:cNvPr>
          <p:cNvSpPr txBox="1"/>
          <p:nvPr/>
        </p:nvSpPr>
        <p:spPr>
          <a:xfrm rot="20872968">
            <a:off x="3837376" y="3152118"/>
            <a:ext cx="194445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accent1">
                    <a:lumMod val="75000"/>
                  </a:schemeClr>
                </a:solidFill>
              </a:rPr>
              <a:t>SEU CELULAR ESTAVA CARREGANDO E DESLIGADO AO LIGAR O EQUIPMENTO PARA QUE ELE ACESSE A REDE (INTERNET) É NECESSÁRIO QUE ELE TENHA UM </a:t>
            </a:r>
            <a:r>
              <a:rPr lang="pt-BR" sz="1600" b="1" dirty="0">
                <a:solidFill>
                  <a:schemeClr val="accent1">
                    <a:lumMod val="75000"/>
                  </a:schemeClr>
                </a:solidFill>
              </a:rPr>
              <a:t>ENDEREÇO</a:t>
            </a:r>
            <a:r>
              <a:rPr lang="pt-BR" sz="12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4C63CD5-4953-404F-AF50-576F6834EBB4}"/>
              </a:ext>
            </a:extLst>
          </p:cNvPr>
          <p:cNvSpPr txBox="1"/>
          <p:nvPr/>
        </p:nvSpPr>
        <p:spPr>
          <a:xfrm>
            <a:off x="1036931" y="6362070"/>
            <a:ext cx="2265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CRÉDITOS DA IMAGEM PEXELS.COM</a:t>
            </a:r>
          </a:p>
        </p:txBody>
      </p:sp>
    </p:spTree>
    <p:extLst>
      <p:ext uri="{BB962C8B-B14F-4D97-AF65-F5344CB8AC3E}">
        <p14:creationId xmlns:p14="http://schemas.microsoft.com/office/powerpoint/2010/main" val="1961720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06A84D-4956-4133-9DE1-4C45F55D9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ENDEREÇAMENTO TCP/IP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06F826-2D08-49A6-A0CC-74EE71160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O ENDEREÇAMENTO de rede é importantíssimo para que os dados trafeguem na rede, sem o endereçamento é impossível um dado (informação) trafegar na rede.</a:t>
            </a: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4222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43124-B61B-4E22-AB42-1555D1C98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SITUAÇÃO II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6D3701-9B9C-4645-92EC-2F8D2C401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Imagine você tentado enviar uma carta ou uma encomenda via correio e não colocar o endereço de origem e o de destino.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F94B0F2-1A24-452D-A8E5-2543667EE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277" y="4176200"/>
            <a:ext cx="2665585" cy="23166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92B01EE-8D22-4A5A-B53E-C649396D1D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89778" l="4000" r="97778">
                        <a14:foregroundMark x1="4444" y1="38667" x2="4444" y2="38667"/>
                        <a14:foregroundMark x1="88444" y1="49778" x2="88444" y2="49778"/>
                        <a14:foregroundMark x1="92889" y1="38222" x2="92889" y2="38222"/>
                        <a14:foregroundMark x1="97778" y1="39111" x2="97778" y2="39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10675" y="365125"/>
            <a:ext cx="2143125" cy="21431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709FEC1-2925-4B98-B6CA-4CCBA4371A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7917" r="90000">
                        <a14:foregroundMark x1="7917" y1="32381" x2="7917" y2="3238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1308" y="365125"/>
            <a:ext cx="2468753" cy="216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941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6B33D8-0D05-4D6A-9636-876DC4769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ENDEREÇAMENTO TCP/IP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4B5CF2-6715-46A2-A2CE-EFEB9F1C5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287" y="1825625"/>
            <a:ext cx="11834191" cy="4351338"/>
          </a:xfrm>
        </p:spPr>
        <p:txBody>
          <a:bodyPr/>
          <a:lstStyle/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O endereço TCP/IP é composto por 32 bits, sendo 4 bytes representados por 4 números decimais separados por pontos.</a:t>
            </a:r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EXEMPLO: 192.168.1.10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Parte do endereço representa o endereço da rede e outra parte o endereço do computador dentro da rede.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1942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EF25C7-4136-4F82-81FC-00FBEFC05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ENDEREÇAMENTO TCP/IP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79BA85-C6B9-4636-BA9A-88B0D1762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O número decimal é utilizado para compreensão humana, já para efeito de transmissão e recepção o número trafegado é por byte.</a:t>
            </a:r>
          </a:p>
          <a:p>
            <a:pPr marL="0" indent="0" algn="just">
              <a:buNone/>
            </a:pPr>
            <a:r>
              <a:rPr lang="pt-BR" dirty="0"/>
              <a:t>Exemplo:</a:t>
            </a:r>
          </a:p>
          <a:p>
            <a:pPr marL="0" indent="0" algn="ctr">
              <a:buNone/>
            </a:pPr>
            <a:r>
              <a:rPr lang="pt-BR" sz="6600" dirty="0">
                <a:solidFill>
                  <a:schemeClr val="accent1">
                    <a:lumMod val="75000"/>
                  </a:schemeClr>
                </a:solidFill>
              </a:rPr>
              <a:t>192.168.1.10</a:t>
            </a:r>
          </a:p>
          <a:p>
            <a:pPr marL="0" indent="0" algn="ctr">
              <a:buNone/>
            </a:pPr>
            <a:endParaRPr lang="pt-BR" sz="66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11000000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.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10101000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.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00000001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.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00001010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A368CEF5-AD34-4B2E-9A82-A60CBE450FCE}"/>
              </a:ext>
            </a:extLst>
          </p:cNvPr>
          <p:cNvCxnSpPr>
            <a:cxnSpLocks/>
          </p:cNvCxnSpPr>
          <p:nvPr/>
        </p:nvCxnSpPr>
        <p:spPr>
          <a:xfrm flipH="1">
            <a:off x="3684104" y="4001294"/>
            <a:ext cx="749581" cy="131772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575FE273-983A-42D3-894C-7AEE09E149F6}"/>
              </a:ext>
            </a:extLst>
          </p:cNvPr>
          <p:cNvCxnSpPr>
            <a:cxnSpLocks/>
          </p:cNvCxnSpPr>
          <p:nvPr/>
        </p:nvCxnSpPr>
        <p:spPr>
          <a:xfrm flipH="1">
            <a:off x="5339798" y="3980553"/>
            <a:ext cx="497786" cy="133847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E6DF7246-B734-45C2-8676-06A17ABDBDE5}"/>
              </a:ext>
            </a:extLst>
          </p:cNvPr>
          <p:cNvCxnSpPr>
            <a:cxnSpLocks/>
          </p:cNvCxnSpPr>
          <p:nvPr/>
        </p:nvCxnSpPr>
        <p:spPr>
          <a:xfrm flipH="1">
            <a:off x="6968987" y="4001294"/>
            <a:ext cx="120929" cy="131772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AF842C1F-A7DC-4A51-8995-03C1E9B8E153}"/>
              </a:ext>
            </a:extLst>
          </p:cNvPr>
          <p:cNvCxnSpPr>
            <a:cxnSpLocks/>
          </p:cNvCxnSpPr>
          <p:nvPr/>
        </p:nvCxnSpPr>
        <p:spPr>
          <a:xfrm>
            <a:off x="7969526" y="3980553"/>
            <a:ext cx="458857" cy="133847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887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86485A-4382-441A-B0E8-670948D59257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pt-BR" dirty="0"/>
              <a:t>Todo dispositivo conectado a rede vai ter um endereço único na rede </a:t>
            </a:r>
            <a:r>
              <a:rPr lang="pt-BR" sz="3200" b="1" dirty="0">
                <a:solidFill>
                  <a:schemeClr val="accent2">
                    <a:lumMod val="75000"/>
                  </a:schemeClr>
                </a:solidFill>
              </a:rPr>
              <a:t>(IP)</a:t>
            </a:r>
            <a:r>
              <a:rPr lang="pt-BR" dirty="0"/>
              <a:t>, sendo que esse número poderá ser configurado diretamente no seu sistema operacional através de software ou ainda ser adicionado pelo administrador de rede.					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83A4976-8DBC-4A18-9D11-65217B349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ENDEREÇAMENTO TCP/IP</a:t>
            </a:r>
          </a:p>
        </p:txBody>
      </p:sp>
      <p:pic>
        <p:nvPicPr>
          <p:cNvPr id="6" name="Imagem 5" descr="Teclado de computador&#10;&#10;Descrição gerada automaticamente">
            <a:extLst>
              <a:ext uri="{FF2B5EF4-FFF2-40B4-BE49-F238E27FC236}">
                <a16:creationId xmlns:a16="http://schemas.microsoft.com/office/drawing/2014/main" id="{33ADBC8D-CC56-48C5-8111-9D6C1B07D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14203"/>
            <a:ext cx="9972253" cy="1019176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ACCD5A24-5E2D-476D-9843-068011B528D9}"/>
              </a:ext>
            </a:extLst>
          </p:cNvPr>
          <p:cNvSpPr/>
          <p:nvPr/>
        </p:nvSpPr>
        <p:spPr>
          <a:xfrm>
            <a:off x="6904383" y="4723752"/>
            <a:ext cx="1828800" cy="28135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3A87C755-00A2-4548-A07A-604CB71C1783}"/>
              </a:ext>
            </a:extLst>
          </p:cNvPr>
          <p:cNvCxnSpPr/>
          <p:nvPr/>
        </p:nvCxnSpPr>
        <p:spPr>
          <a:xfrm flipV="1">
            <a:off x="7818783" y="4001294"/>
            <a:ext cx="609600" cy="67876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AD633E53-4FBA-4F2C-96FA-C6A3D08BDBE4}"/>
              </a:ext>
            </a:extLst>
          </p:cNvPr>
          <p:cNvSpPr/>
          <p:nvPr/>
        </p:nvSpPr>
        <p:spPr>
          <a:xfrm>
            <a:off x="7825409" y="3526322"/>
            <a:ext cx="2054087" cy="4075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58A5B7B-1666-4869-8CAC-ECEC4242BA90}"/>
              </a:ext>
            </a:extLst>
          </p:cNvPr>
          <p:cNvSpPr txBox="1"/>
          <p:nvPr/>
        </p:nvSpPr>
        <p:spPr>
          <a:xfrm>
            <a:off x="8123583" y="3570707"/>
            <a:ext cx="1438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ENDEREÇO IP</a:t>
            </a:r>
          </a:p>
        </p:txBody>
      </p:sp>
    </p:spTree>
    <p:extLst>
      <p:ext uri="{BB962C8B-B14F-4D97-AF65-F5344CB8AC3E}">
        <p14:creationId xmlns:p14="http://schemas.microsoft.com/office/powerpoint/2010/main" val="2374686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863448-1D41-479B-A2D9-A1655F239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 TCP/IP é divido em 5 (cinco) classes, sendo elas:</a:t>
            </a:r>
          </a:p>
          <a:p>
            <a:pPr marL="0" indent="0">
              <a:buNone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Classe A</a:t>
            </a:r>
          </a:p>
          <a:p>
            <a:pPr marL="0" indent="0">
              <a:buNone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Classe B</a:t>
            </a:r>
          </a:p>
          <a:p>
            <a:pPr marL="0" indent="0">
              <a:buNone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Classe C</a:t>
            </a:r>
          </a:p>
          <a:p>
            <a:pPr marL="0" indent="0">
              <a:buNone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Classe D e </a:t>
            </a:r>
            <a:r>
              <a:rPr lang="pt-BR" dirty="0" err="1"/>
              <a:t>E</a:t>
            </a:r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73EDF2F-1646-4395-B708-52F2B9A62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ENDEREÇAMENTO TCP/IP</a:t>
            </a:r>
          </a:p>
        </p:txBody>
      </p:sp>
    </p:spTree>
    <p:extLst>
      <p:ext uri="{BB962C8B-B14F-4D97-AF65-F5344CB8AC3E}">
        <p14:creationId xmlns:p14="http://schemas.microsoft.com/office/powerpoint/2010/main" val="23627493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CD90986086A7B4D862F57D7D5AFC056" ma:contentTypeVersion="2" ma:contentTypeDescription="Crie um novo documento." ma:contentTypeScope="" ma:versionID="761ea93d34535cc3b4a00cc84c6da9f4">
  <xsd:schema xmlns:xsd="http://www.w3.org/2001/XMLSchema" xmlns:xs="http://www.w3.org/2001/XMLSchema" xmlns:p="http://schemas.microsoft.com/office/2006/metadata/properties" xmlns:ns2="1ec55f11-ae45-443c-9e71-d174ec8fa030" targetNamespace="http://schemas.microsoft.com/office/2006/metadata/properties" ma:root="true" ma:fieldsID="1508a13f9325ae21edc55204d86f3e28" ns2:_="">
    <xsd:import namespace="1ec55f11-ae45-443c-9e71-d174ec8fa0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c55f11-ae45-443c-9e71-d174ec8fa0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7C910B6-FA45-4E79-9A92-B704CF201250}"/>
</file>

<file path=customXml/itemProps2.xml><?xml version="1.0" encoding="utf-8"?>
<ds:datastoreItem xmlns:ds="http://schemas.openxmlformats.org/officeDocument/2006/customXml" ds:itemID="{4246D0B6-86EE-4AFF-A6ED-52408F0E7E66}"/>
</file>

<file path=customXml/itemProps3.xml><?xml version="1.0" encoding="utf-8"?>
<ds:datastoreItem xmlns:ds="http://schemas.openxmlformats.org/officeDocument/2006/customXml" ds:itemID="{DBDBBB5D-C038-49FA-B2E4-4ADAD0BC9ACF}"/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314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Blackadder ITC</vt:lpstr>
      <vt:lpstr>Calibri</vt:lpstr>
      <vt:lpstr>Calibri Light</vt:lpstr>
      <vt:lpstr>Wingdings</vt:lpstr>
      <vt:lpstr>Tema do Office</vt:lpstr>
      <vt:lpstr>AULA X – ENDEREÇAMENTO TCP/IP</vt:lpstr>
      <vt:lpstr>ENDEREÇAMENTO TCP/IP</vt:lpstr>
      <vt:lpstr>SITUAÇÃO I</vt:lpstr>
      <vt:lpstr>ENDEREÇAMENTO TCP/IP</vt:lpstr>
      <vt:lpstr>SITUAÇÃO II</vt:lpstr>
      <vt:lpstr>ENDEREÇAMENTO TCP/IP</vt:lpstr>
      <vt:lpstr>ENDEREÇAMENTO TCP/IP</vt:lpstr>
      <vt:lpstr>ENDEREÇAMENTO TCP/IP</vt:lpstr>
      <vt:lpstr>ENDEREÇAMENTO TCP/IP</vt:lpstr>
      <vt:lpstr>FIM DA AULA DE ENDEREÇAMENTO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Clodoaldo Pinheiro Bastos</dc:creator>
  <cp:lastModifiedBy>Clodoaldo Pinheiro Bastos</cp:lastModifiedBy>
  <cp:revision>29</cp:revision>
  <dcterms:created xsi:type="dcterms:W3CDTF">2021-03-18T20:49:15Z</dcterms:created>
  <dcterms:modified xsi:type="dcterms:W3CDTF">2021-04-23T16:48:40Z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0x0101004CD90986086A7B4D862F57D7D5AFC056</vt:lpwstr>
  </property>
</Properties>
</file>