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9" r:id="rId4"/>
    <p:sldId id="262" r:id="rId5"/>
    <p:sldId id="264" r:id="rId6"/>
    <p:sldId id="282" r:id="rId7"/>
    <p:sldId id="291" r:id="rId8"/>
    <p:sldId id="292" r:id="rId9"/>
    <p:sldId id="293" r:id="rId10"/>
    <p:sldId id="294" r:id="rId11"/>
    <p:sldId id="295" r:id="rId12"/>
    <p:sldId id="298" r:id="rId13"/>
    <p:sldId id="299" r:id="rId14"/>
    <p:sldId id="300" r:id="rId15"/>
    <p:sldId id="301" r:id="rId16"/>
    <p:sldId id="315" r:id="rId17"/>
    <p:sldId id="303" r:id="rId18"/>
    <p:sldId id="316" r:id="rId19"/>
    <p:sldId id="317" r:id="rId20"/>
    <p:sldId id="320" r:id="rId21"/>
    <p:sldId id="318" r:id="rId22"/>
    <p:sldId id="321" r:id="rId23"/>
    <p:sldId id="31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C7F7A4-164C-428B-A58C-3FA4CB80E269}">
  <a:tblStyle styleId="{FDC7F7A4-164C-428B-A58C-3FA4CB80E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816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398CCAB-835E-457E-A061-E6E90D02A8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88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2DEC8CE-C429-44C8-86CE-E3FC349DF7F6}" type="datetimeFigureOut">
              <a:rPr lang="pt-BR" smtClean="0"/>
              <a:pPr/>
              <a:t>16/02/2021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9758-7E7B-4FDE-A516-9EB1EEFF5E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8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9" r:id="rId5"/>
    <p:sldLayoutId id="2147483661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</a:t>
            </a:r>
            <a:br>
              <a:rPr lang="en" dirty="0"/>
            </a:br>
            <a:r>
              <a:rPr lang="en" dirty="0"/>
              <a:t>DE</a:t>
            </a:r>
            <a:br>
              <a:rPr lang="en" dirty="0"/>
            </a:br>
            <a:r>
              <a:rPr lang="en" dirty="0"/>
              <a:t>COMPUTADORES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411257"/>
            <a:ext cx="6455700" cy="668100"/>
          </a:xfrm>
        </p:spPr>
        <p:txBody>
          <a:bodyPr/>
          <a:lstStyle/>
          <a:p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STORAGE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81" y="1059583"/>
            <a:ext cx="5483480" cy="38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9897" y="123478"/>
            <a:ext cx="6455700" cy="668100"/>
          </a:xfrm>
        </p:spPr>
        <p:txBody>
          <a:bodyPr/>
          <a:lstStyle/>
          <a:p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RACK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113588"/>
            <a:ext cx="6204181" cy="3489852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827584" y="771550"/>
            <a:ext cx="2376000" cy="169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8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400"/>
                </a:solidFill>
              </a:rPr>
              <a:t>1.</a:t>
            </a:r>
            <a:endParaRPr sz="2400"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NÓ</a:t>
            </a:r>
            <a:endParaRPr sz="2000" b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467544" y="1995686"/>
            <a:ext cx="540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Cada um dos computadores ou outros dispositivos que se interligam em uma rede.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Estes dispositivos podem ser, entre outros: impressora, fax, telefone, hub, roteador, chave ou switch, bridge ou ponte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utoShape 2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Resultado de imagem para NÃ DE REDE DE COMPUTAD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0338"/>
            <a:ext cx="30861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400"/>
                </a:solidFill>
              </a:rPr>
              <a:t>1.</a:t>
            </a:r>
            <a:endParaRPr sz="2400"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MEIO FÍSICO</a:t>
            </a:r>
            <a:endParaRPr sz="2000" b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467544" y="1995686"/>
            <a:ext cx="540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sym typeface="Montserrat"/>
              </a:rPr>
              <a:t>É o sistema de comunicação que une os nós de uma rede. </a:t>
            </a:r>
          </a:p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sym typeface="Montserrat"/>
              </a:rPr>
              <a:t>É qualquer meio capaz de transportar informações eletromagnéticas. </a:t>
            </a:r>
          </a:p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sym typeface="Montserrat"/>
            </a:endParaRPr>
          </a:p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sym typeface="Montserrat"/>
              </a:rPr>
              <a:t>Pode ser fio, cabo coaxial, fibra óptica e o próprio ar.</a:t>
            </a:r>
          </a:p>
          <a:p>
            <a:pPr algn="just"/>
            <a:r>
              <a:rPr lang="pt-BR" sz="2000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utoShape 2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Resultado de imagem para cabo de re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cabo de re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cabo de red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79" y="160338"/>
            <a:ext cx="1213738" cy="1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8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11560" y="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400"/>
                </a:solidFill>
              </a:rPr>
              <a:t>1.</a:t>
            </a:r>
            <a:endParaRPr sz="2400"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PROTOCOLO</a:t>
            </a:r>
            <a:endParaRPr sz="2000" b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467544" y="1995686"/>
            <a:ext cx="540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Conjunto estabelecido ou aceito de procedimentos, regras ou especificações formais que governam a comunicação entre os nós de uma rede</a:t>
            </a:r>
            <a:r>
              <a:rPr lang="pt-BR" sz="20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utoShape 2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NÃ DE REDE DE COMPUT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Resultado de imagem para cabo de re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cabo de re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cabo de red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33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18528" y="419365"/>
            <a:ext cx="5219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OBSERVE O DESENHO</a:t>
            </a: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04140"/>
            <a:ext cx="5251534" cy="3239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15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1907704" y="1131590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</a:rPr>
              <a:t>NOS DIAS DE HOJE É IMPOSSÍVEL NÃO TERMOS UMA REDE DE COMPUTADORES EM CASA OU NO TRABALHO.</a:t>
            </a:r>
          </a:p>
          <a:p>
            <a:pPr>
              <a:buNone/>
            </a:pPr>
            <a:endParaRPr lang="pt-BR" sz="1800" b="1" dirty="0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3134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 Light"/>
              </a:rPr>
              <a:t>DIAS ATUAIS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80722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843558"/>
            <a:ext cx="6455700" cy="668100"/>
          </a:xfrm>
        </p:spPr>
        <p:txBody>
          <a:bodyPr/>
          <a:lstStyle/>
          <a:p>
            <a:r>
              <a:rPr lang="pt-BR" sz="4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  <a:sym typeface="Arial"/>
              </a:rPr>
              <a:t>DIAS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EXEMPLOS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9702"/>
            <a:ext cx="2286000" cy="1285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2139702"/>
            <a:ext cx="2167647" cy="12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2123728" y="843558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Os</a:t>
            </a:r>
            <a:r>
              <a:rPr lang="pt-BR" dirty="0"/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principais motivos que levam a implantação de uma rede de computadores são: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Possibilitar o compartilhamento de informações (programas e dados) armazenadas nos computadores da rede;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Permitir o compartilhamento de recursos associados às máquinas interligadas;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Permitir a troca de informações entre os computadores e usuários;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Possibilitar a utilização de computadores localizados remotamente;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Permitir o gerenciamento centralizado de recursos e dados;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Melhorar a segurança de dados e recursos compartilhados.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A400"/>
                </a:solidFill>
              </a:rPr>
              <a:t>RESUMINDO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80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TIPOS DE REDES</a:t>
            </a:r>
            <a:endParaRPr sz="2400" b="0" dirty="0">
              <a:solidFill>
                <a:srgbClr val="FF0000"/>
              </a:solidFill>
              <a:latin typeface="Arial Black" panose="020B0A04020102020204" pitchFamily="34" charset="0"/>
              <a:ea typeface="Adobe Heiti Std R" pitchFamily="34" charset="-128"/>
              <a:cs typeface="Montserrat Light"/>
            </a:endParaRPr>
          </a:p>
        </p:txBody>
      </p:sp>
      <p:sp>
        <p:nvSpPr>
          <p:cNvPr id="787" name="Google Shape;7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2" name="Google Shape;788;p31"/>
          <p:cNvGrpSpPr/>
          <p:nvPr/>
        </p:nvGrpSpPr>
        <p:grpSpPr>
          <a:xfrm>
            <a:off x="5632317" y="555526"/>
            <a:ext cx="3305700" cy="3483050"/>
            <a:chOff x="5632317" y="1189775"/>
            <a:chExt cx="3305700" cy="3483050"/>
          </a:xfrm>
        </p:grpSpPr>
        <p:sp>
          <p:nvSpPr>
            <p:cNvPr id="789" name="Google Shape;789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CLIENTE/SERVIDOR</a:t>
              </a: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pt-BR" sz="1200" dirty="0"/>
                <a:t>O servidor é um computador que oferece recursos especializados, para os demais micros da rede, ao contrário do que acontece com a rede </a:t>
              </a:r>
              <a:r>
                <a:rPr lang="pt-BR" sz="1200" dirty="0" err="1"/>
                <a:t>ponto-a-ponto</a:t>
              </a:r>
              <a:r>
                <a:rPr lang="pt-BR" sz="1200" dirty="0"/>
                <a:t> onde os computadores compartilham arquivos entre si e também podem estar fazendo um outro processamento em conjunto. 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3" name="Google Shape;791;p31"/>
          <p:cNvGrpSpPr/>
          <p:nvPr/>
        </p:nvGrpSpPr>
        <p:grpSpPr>
          <a:xfrm>
            <a:off x="0" y="555740"/>
            <a:ext cx="3546900" cy="3482836"/>
            <a:chOff x="0" y="1189989"/>
            <a:chExt cx="3546900" cy="3482836"/>
          </a:xfrm>
        </p:grpSpPr>
        <p:sp>
          <p:nvSpPr>
            <p:cNvPr id="792" name="Google Shape;792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PONTO-A-PONTO</a:t>
              </a:r>
              <a:endParaRPr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/>
              <a:r>
                <a:rPr lang="pt-BR" sz="1200" dirty="0"/>
                <a:t>Nesse tipo de rede, dados e periféricos podem ser compartilhados sem muita burocracia, qualquer micro pode facilmente ler e escrever arquivos armazenados em outros micros e também usar os periféricos instalados em outros PC‘s.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PERGUNTA????</a:t>
            </a:r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1320024" y="1582625"/>
            <a:ext cx="5772255" cy="192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Você sabe o que é uma rede???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Você sabe para que serve uma rede???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75806"/>
            <a:ext cx="23050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2123728" y="843558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REDE PONTO-A-PONTO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Usada em redes pequenas (normalmente até 10 micros);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Baixo Custo;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Fácil implementação;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Baixa segurança;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Sistema simples de cabeamento;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54227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DE REDE PONTO-A-PONTO</a:t>
            </a:r>
            <a:endParaRPr dirty="0"/>
          </a:p>
        </p:txBody>
      </p:sp>
      <p:sp>
        <p:nvSpPr>
          <p:cNvPr id="757" name="Google Shape;75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38914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771550"/>
            <a:ext cx="4714875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2123728" y="843558"/>
            <a:ext cx="4779726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CLIENTE/SERVIDOR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Usada em redes de médio e grande porte;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Custo inicial caro;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Profissional qualidade para implementação;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Ótima segurança;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400" dirty="0"/>
              <a:t>Sistema de cabeamento estrutura;</a:t>
            </a:r>
          </a:p>
          <a:p>
            <a:pPr algn="just"/>
            <a:endParaRPr lang="pt-BR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75856" y="267494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41737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DE CLIENTE/SERVIDOR</a:t>
            </a:r>
            <a:endParaRPr dirty="0"/>
          </a:p>
        </p:txBody>
      </p:sp>
      <p:sp>
        <p:nvSpPr>
          <p:cNvPr id="757" name="Google Shape;75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70658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771550"/>
            <a:ext cx="2857500" cy="3000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"/>
          <p:cNvSpPr txBox="1">
            <a:spLocks noGrp="1"/>
          </p:cNvSpPr>
          <p:nvPr>
            <p:ph type="body" idx="2"/>
          </p:nvPr>
        </p:nvSpPr>
        <p:spPr>
          <a:xfrm>
            <a:off x="2702511" y="1491630"/>
            <a:ext cx="4608512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Arial Black" pitchFamily="34" charset="0"/>
              </a:rPr>
              <a:t>É um conjunto de computadores e outros dispositivos capazes de trocar informações e compartilhar </a:t>
            </a:r>
            <a:r>
              <a:rPr lang="pt-BR" sz="2000">
                <a:solidFill>
                  <a:schemeClr val="tx1"/>
                </a:solidFill>
                <a:latin typeface="Arial Black" pitchFamily="34" charset="0"/>
              </a:rPr>
              <a:t>recursos., interligados por um sistema de comunicação constituído de enlaces e regras que disciplinam esta comunicação.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 Black" pitchFamily="34" charset="0"/>
            </a:endParaRP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pt-BR" sz="2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REDE</a:t>
            </a:r>
            <a:r>
              <a:rPr lang="pt-BR" dirty="0"/>
              <a:t> </a:t>
            </a:r>
            <a:r>
              <a:rPr lang="pt-BR" sz="2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DE</a:t>
            </a:r>
            <a:r>
              <a:rPr lang="pt-BR" dirty="0"/>
              <a:t> </a:t>
            </a:r>
            <a:r>
              <a:rPr lang="pt-BR" sz="20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  <a:sym typeface="Montserrat Light"/>
              </a:rPr>
              <a:t>COMPUTADORES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23478"/>
            <a:ext cx="2286000" cy="1714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15766"/>
            <a:ext cx="2167647" cy="1652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3568" y="2355726"/>
            <a:ext cx="48223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sz="4400" dirty="0">
                <a:solidFill>
                  <a:srgbClr val="FFA400"/>
                </a:solidFill>
              </a:rPr>
              <a:t>O</a:t>
            </a:r>
            <a:r>
              <a:rPr lang="en" sz="4400" dirty="0">
                <a:solidFill>
                  <a:srgbClr val="FFA400"/>
                </a:solidFill>
              </a:rPr>
              <a:t> que é necessário para se ter uma rede?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20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Google Shape;672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20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Google Shape;675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20"/>
          <p:cNvSpPr/>
          <p:nvPr/>
        </p:nvSpPr>
        <p:spPr>
          <a:xfrm rot="2466753">
            <a:off x="5604599" y="1640213"/>
            <a:ext cx="447786" cy="4275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1304442" y="1059582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 algn="just">
              <a:buFont typeface="+mj-lt"/>
              <a:buAutoNum type="arabicPeriod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Emissor: transmite informações;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698" name="Google Shape;698;p22"/>
          <p:cNvSpPr txBox="1">
            <a:spLocks noGrp="1"/>
          </p:cNvSpPr>
          <p:nvPr>
            <p:ph type="body" idx="2"/>
          </p:nvPr>
        </p:nvSpPr>
        <p:spPr>
          <a:xfrm>
            <a:off x="3491880" y="1059582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 algn="just">
              <a:buFont typeface="+mj-lt"/>
              <a:buAutoNum type="arabicPeriod" startAt="2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Receptor: que recebe as informações do emissor;</a:t>
            </a:r>
          </a:p>
          <a:p>
            <a:pPr marL="127000" indent="0" algn="just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469900" indent="-342900" algn="just">
              <a:buFont typeface="+mj-lt"/>
              <a:buAutoNum type="arabicPeriod" startAt="4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Sinal: um sinal contém uma mensagem composta de dados e informações. </a:t>
            </a:r>
          </a:p>
          <a:p>
            <a:pPr>
              <a:buNone/>
            </a:pPr>
            <a:r>
              <a:rPr lang="pt-BR" dirty="0"/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9" name="Google Shape;699;p22"/>
          <p:cNvSpPr txBox="1">
            <a:spLocks noGrp="1"/>
          </p:cNvSpPr>
          <p:nvPr>
            <p:ph type="body" idx="3"/>
          </p:nvPr>
        </p:nvSpPr>
        <p:spPr>
          <a:xfrm>
            <a:off x="5679318" y="1059582"/>
            <a:ext cx="2421074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 algn="just">
              <a:buFont typeface="+mj-lt"/>
              <a:buAutoNum type="arabicPeriod" startAt="3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Meio de transmissão: interface ou caminho entre o emissor e receptor que transporta o sinal;</a:t>
            </a:r>
            <a:r>
              <a:rPr lang="pt-BR" dirty="0"/>
              <a:t>	</a:t>
            </a:r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33950"/>
            <a:ext cx="4680520" cy="881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75606"/>
            <a:ext cx="4203024" cy="336576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555776" y="419366"/>
            <a:ext cx="4926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MAINFRAME ANTIGO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218528" y="419365"/>
            <a:ext cx="298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MAINFRAME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31590"/>
            <a:ext cx="5323539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47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51470"/>
            <a:ext cx="6455700" cy="668100"/>
          </a:xfrm>
        </p:spPr>
        <p:txBody>
          <a:bodyPr/>
          <a:lstStyle/>
          <a:p>
            <a:pPr algn="ctr"/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  <a:sym typeface="Arial"/>
              </a:rPr>
              <a:t>SERVIDORES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7906"/>
            <a:ext cx="5472608" cy="37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dirty="0">
                <a:solidFill>
                  <a:srgbClr val="FF0000"/>
                </a:solidFill>
                <a:latin typeface="Arial Black" panose="020B0A04020102020204" pitchFamily="34" charset="0"/>
                <a:ea typeface="Adobe Heiti Std R" pitchFamily="34" charset="-128"/>
                <a:cs typeface="Montserrat Light"/>
              </a:rPr>
              <a:t>SERVIDOR DE RACK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977684"/>
            <a:ext cx="6732771" cy="1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95609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2F61005B036C40BCB93AA91B18F259" ma:contentTypeVersion="1" ma:contentTypeDescription="Create a new document." ma:contentTypeScope="" ma:versionID="0ded210a6996b37eadc81d984d05bc1e">
  <xsd:schema xmlns:xsd="http://www.w3.org/2001/XMLSchema" xmlns:xs="http://www.w3.org/2001/XMLSchema" xmlns:p="http://schemas.microsoft.com/office/2006/metadata/properties" xmlns:ns2="6aa219f9-9076-4a9a-98e5-f8c34aef3a54" targetNamespace="http://schemas.microsoft.com/office/2006/metadata/properties" ma:root="true" ma:fieldsID="10b45c6661a33db2579bba37ec87d38a" ns2:_="">
    <xsd:import namespace="6aa219f9-9076-4a9a-98e5-f8c34aef3a5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219f9-9076-4a9a-98e5-f8c34aef3a5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aa219f9-9076-4a9a-98e5-f8c34aef3a54" xsi:nil="true"/>
  </documentManagement>
</p:properties>
</file>

<file path=customXml/itemProps1.xml><?xml version="1.0" encoding="utf-8"?>
<ds:datastoreItem xmlns:ds="http://schemas.openxmlformats.org/officeDocument/2006/customXml" ds:itemID="{72D1C669-9CB6-4821-A52F-9D8121D80323}"/>
</file>

<file path=customXml/itemProps2.xml><?xml version="1.0" encoding="utf-8"?>
<ds:datastoreItem xmlns:ds="http://schemas.openxmlformats.org/officeDocument/2006/customXml" ds:itemID="{7AAE2930-EF3D-4469-9B08-0176835E7B68}"/>
</file>

<file path=customXml/itemProps3.xml><?xml version="1.0" encoding="utf-8"?>
<ds:datastoreItem xmlns:ds="http://schemas.openxmlformats.org/officeDocument/2006/customXml" ds:itemID="{CAA9465E-04B1-457B-9A36-74DC70922CFA}"/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512</Words>
  <Application>Microsoft Office PowerPoint</Application>
  <PresentationFormat>Apresentação na tela (16:9)</PresentationFormat>
  <Paragraphs>90</Paragraphs>
  <Slides>23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Montserrat</vt:lpstr>
      <vt:lpstr>Montserrat ExtraBold</vt:lpstr>
      <vt:lpstr>Montserrat Light</vt:lpstr>
      <vt:lpstr>Wingdings</vt:lpstr>
      <vt:lpstr>Wart template</vt:lpstr>
      <vt:lpstr>REDES  DE COMPUTADORES</vt:lpstr>
      <vt:lpstr>PERGUNTA????</vt:lpstr>
      <vt:lpstr>REDE DE COMPUTADORES</vt:lpstr>
      <vt:lpstr>O que é necessário para se ter uma rede?</vt:lpstr>
      <vt:lpstr>Apresentação do PowerPoint</vt:lpstr>
      <vt:lpstr>Apresentação do PowerPoint</vt:lpstr>
      <vt:lpstr>Apresentação do PowerPoint</vt:lpstr>
      <vt:lpstr>SERVIDORES</vt:lpstr>
      <vt:lpstr>SERVIDOR DE RACK</vt:lpstr>
      <vt:lpstr>STORAGE</vt:lpstr>
      <vt:lpstr>RACK</vt:lpstr>
      <vt:lpstr>1. NÓ</vt:lpstr>
      <vt:lpstr>1. MEIO FÍSICO</vt:lpstr>
      <vt:lpstr>1. PROTOCOLO</vt:lpstr>
      <vt:lpstr>Apresentação do PowerPoint</vt:lpstr>
      <vt:lpstr>Apresentação do PowerPoint</vt:lpstr>
      <vt:lpstr>DIAS ATUAIS</vt:lpstr>
      <vt:lpstr>Apresentação do PowerPoint</vt:lpstr>
      <vt:lpstr>TIPOS DE REDES</vt:lpstr>
      <vt:lpstr>Apresentação do PowerPoint</vt:lpstr>
      <vt:lpstr>EXEMPLO DE REDE PONTO-A-PONTO</vt:lpstr>
      <vt:lpstr>Apresentação do PowerPoint</vt:lpstr>
      <vt:lpstr>EXEMPLO DE CLIENTE/SERVIDOR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 DE  INFORMÁTICA</dc:title>
  <dc:creator>Clodoaldo Bastos</dc:creator>
  <cp:lastModifiedBy>Clodoaldo Bastos</cp:lastModifiedBy>
  <cp:revision>18</cp:revision>
  <dcterms:modified xsi:type="dcterms:W3CDTF">2021-02-17T02:08:15Z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0x010100EF2F61005B036C40BCB93AA91B18F259</vt:lpwstr>
  </property>
</Properties>
</file>