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9" r:id="rId11"/>
    <p:sldId id="257" r:id="rId12"/>
    <p:sldId id="258" r:id="rId13"/>
    <p:sldId id="262" r:id="rId14"/>
    <p:sldId id="263" r:id="rId15"/>
    <p:sldId id="260" r:id="rId16"/>
    <p:sldId id="279" r:id="rId17"/>
    <p:sldId id="278" r:id="rId18"/>
    <p:sldId id="277" r:id="rId19"/>
    <p:sldId id="274" r:id="rId20"/>
    <p:sldId id="275" r:id="rId21"/>
    <p:sldId id="276" r:id="rId22"/>
    <p:sldId id="26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92F71-6549-4F1A-8649-FA78BE1F9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2CE1-20B0-45AA-91D4-F60256825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DB660-8B60-46D0-A696-A56968D0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6A77E-1B95-4A8E-9EBB-F2DBB181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E835C-EE6A-46D1-8873-A368720E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B2BD4-1252-4C1A-BCC0-D19B8E87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6A2376-C13F-42DD-82BE-A5F61F75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B5E1F-9BB1-478C-B1CF-4E4F453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62955-F365-4C39-8403-E1599B99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30BBB7-C0CC-456F-845D-B0736421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8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542268-E031-4268-8400-93DE0F145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B93F0-53E2-4018-80D8-0FAA9EA0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F00CF-754D-4BE2-97D9-921F8EC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01A068-D59D-4D84-906B-DFEFA02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25956-736C-4379-8C2D-A274512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4A3B-9E01-45A7-A318-D5425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B0AC7-D0AD-417E-BA7F-A3811CD8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F64DB-94B2-4864-B76F-EA663228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177B1-27A8-491B-B465-0299EE5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9E80E-369D-4CD0-A17C-F8F59A76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2602A-80A5-4D89-A575-77648974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EB5E5-0C11-4504-84B2-8E11F247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F5D0F-9C1E-4684-88E2-B4820D29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F7A18-9ACE-483C-BFFF-FCE87123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13E70-F78F-4E35-AB12-7526061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1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7249-E0AC-4AEE-A0E9-E64A33CB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CA4D2-9DC6-430B-A801-1416468F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FB2985-88BB-47CB-8392-4ABCEC9E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0BF41E-B949-43F4-85F6-F8F66C31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7DEC30-EB38-4C2A-A751-8608E971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EBC49F-BBC8-4653-A336-D80AD1E5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1385D-79AF-400C-B936-789DB2BC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8F250-3B4D-475E-A3D3-AF4ACD9D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3362A6-7CD9-4C8E-98E5-B2829F10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C672CC-D528-4984-B3EE-068D24A32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C02DF3-84B5-4849-9B64-91510F6A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7E13ED-D87B-4A43-9C5D-D53E2BB0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205F4D-8A21-45E9-8377-D2AEB43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150B22-1AD7-4F06-A05D-149EC66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9B461-05C5-4F8B-AABB-87248A0C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1DAB2-8B46-47A4-A758-477F331B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10BE-B8CF-4DFB-A832-6AEFE489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A9934-6668-4A49-B3F8-903BA2E8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85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05C8B-F45D-43A7-A266-7E097FD5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FF2669-B4D2-4FD3-90B8-102A3216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826B45-4E42-4A1E-82DD-72768A7F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6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6342B-4D12-4D19-AD1C-4A1BD40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65297-6336-4980-91ED-126957F7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62555-F80D-4B86-B52F-89568C08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99395A-2E1D-4AC8-B9D6-447C03FB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B0588-9C85-4060-BC53-81DD1BEB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AF661-BD1B-4EB7-87BC-F5F5ED6F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0FC9F-ADC3-4D74-81EE-B82E126A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DBD74E-AA76-4C76-9BE9-7E8E1CB38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B0025C-CFB6-40F6-A28F-44EDE3CF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9BA31-E561-405B-B244-74457F56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58596-F279-43EC-B172-79245B40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50941-BBCE-47E1-ABCB-09D580DA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0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211D59-F1DE-4453-BF74-48FDA68D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6C163-200D-43B7-8465-F4105EEE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BCE486-F735-48FC-A0B3-7C512FC99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EB11-07C4-4A31-9864-2ECDAE4F393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5ADAF-3ACC-464B-AE72-42A7D9638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0A934-066F-456C-9058-7FAF3B2D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3505-C8AA-4983-A626-0E52F8093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lgpd-e-a-cyber-seguranca:-como-a-lei-abre-caminho-para-um-novo-mercado" TargetMode="External"/><Relationship Id="rId2" Type="http://schemas.openxmlformats.org/officeDocument/2006/relationships/hyperlink" Target="https://www.digitalhouse.com/br/blog/linguagens-de-programacao-mais-procurada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D90B1-4001-4D8F-9461-47AF0075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DS – Programação Orientada a Objetos (P.O.O)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2DA7D-AE1A-4584-AF25-E3DF7E793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Professores: Carlos / Clodoaldo</a:t>
            </a:r>
          </a:p>
          <a:p>
            <a:r>
              <a:rPr lang="pt-BR" dirty="0"/>
              <a:t>Aula:1</a:t>
            </a:r>
          </a:p>
        </p:txBody>
      </p:sp>
    </p:spTree>
    <p:extLst>
      <p:ext uri="{BB962C8B-B14F-4D97-AF65-F5344CB8AC3E}">
        <p14:creationId xmlns:p14="http://schemas.microsoft.com/office/powerpoint/2010/main" val="14965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F13D-9FD1-4AA4-87AA-374130A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1A3DD-B840-43C2-9774-219BCCDA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825625"/>
            <a:ext cx="11030243" cy="4351338"/>
          </a:xfrm>
        </p:spPr>
        <p:txBody>
          <a:bodyPr>
            <a:normAutofit/>
          </a:bodyPr>
          <a:lstStyle/>
          <a:p>
            <a:r>
              <a:rPr lang="pt-BR" dirty="0"/>
              <a:t>Objetos  são instâncias de classes. É através deles que (praticamente) todo o processamento ocorre em sistemas implementados com linguagens de programação orientadas a objetos. </a:t>
            </a:r>
          </a:p>
          <a:p>
            <a:r>
              <a:rPr lang="pt-BR"/>
              <a:t>Objetos , </a:t>
            </a:r>
            <a:r>
              <a:rPr lang="pt-BR" dirty="0"/>
              <a:t>obedecendo aos princípios associados à sua definição conforme estabelecido no paradigma de desenvolvimento orientado a objetos, é chave para o desenvolvimento de sistemas complexos e eficientes. </a:t>
            </a:r>
          </a:p>
          <a:p>
            <a:r>
              <a:rPr lang="pt-BR" b="1" dirty="0"/>
              <a:t>Um objeto é um elemento que representa, no domínio da solução, alguma entidade (abstrata ou concreta) do domínio de interesse do problema sob análise. Objetos similares são agrupados em classes.</a:t>
            </a:r>
          </a:p>
        </p:txBody>
      </p:sp>
    </p:spTree>
    <p:extLst>
      <p:ext uri="{BB962C8B-B14F-4D97-AF65-F5344CB8AC3E}">
        <p14:creationId xmlns:p14="http://schemas.microsoft.com/office/powerpoint/2010/main" val="90183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E0AA-7394-4114-891A-87CB3876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28EC6-8FB0-4C35-87CC-8E07C0E9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5" y="1510748"/>
            <a:ext cx="10903226" cy="466621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definição de classes e seus inter-relacionamentos é o principal resultado da etapa de projeto de software. </a:t>
            </a:r>
          </a:p>
          <a:p>
            <a:pPr marL="0" indent="0">
              <a:buNone/>
            </a:pPr>
            <a:r>
              <a:rPr lang="pt-BR" dirty="0"/>
              <a:t>Em geral, esse resultado é expresso em termos de alguma linguagem de modelagem, tal como UML. Uma classe é um gabarito para a definição de objetos. </a:t>
            </a:r>
          </a:p>
          <a:p>
            <a:pPr marL="0" indent="0">
              <a:buNone/>
            </a:pPr>
            <a:r>
              <a:rPr lang="pt-BR" b="1" dirty="0"/>
              <a:t>Através da definição de uma classe, descreve-se que propriedades — ou atributos — o objeto terá. Além da especificação de atributos, a definição de uma classe descreve também qual o comportamento de objetos da classe, ou seja, que funcionalidades podem ser aplicadas a objetos da classe.</a:t>
            </a:r>
          </a:p>
        </p:txBody>
      </p:sp>
    </p:spTree>
    <p:extLst>
      <p:ext uri="{BB962C8B-B14F-4D97-AF65-F5344CB8AC3E}">
        <p14:creationId xmlns:p14="http://schemas.microsoft.com/office/powerpoint/2010/main" val="122501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E0AA-7394-4114-891A-87CB3876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DEEB9E-51C3-4D93-84F2-00B017C8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3" y="1513042"/>
            <a:ext cx="9843085" cy="49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24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0CC60-FF97-4229-8BD9-006A67FA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7AB65-C157-4B9B-BC04-94C2E0EE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b="1" i="1" dirty="0"/>
              <a:t>Atributos </a:t>
            </a:r>
            <a:r>
              <a:rPr lang="pt-BR" dirty="0"/>
              <a:t>são as características de um objeto, essas características também são conhecidas como variáveis, utilizando o exemplo dos cães, temos alguns atributos, tais como: cor, peso, altura e nome.</a:t>
            </a:r>
          </a:p>
        </p:txBody>
      </p:sp>
    </p:spTree>
    <p:extLst>
      <p:ext uri="{BB962C8B-B14F-4D97-AF65-F5344CB8AC3E}">
        <p14:creationId xmlns:p14="http://schemas.microsoft.com/office/powerpoint/2010/main" val="25718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0CC60-FF97-4229-8BD9-006A67FA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7AB65-C157-4B9B-BC04-94C2E0EE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t-BR" b="1" i="1" dirty="0"/>
              <a:t>Métodos </a:t>
            </a:r>
            <a:r>
              <a:rPr lang="pt-BR" dirty="0"/>
              <a:t>são as ações que os objetos podem exercer quando solicitados, onde podem interagir e se comunicarem com outros objetos, utilizando o exemplo dos cães, temos alguns exemplos: latir, correr, pular.</a:t>
            </a:r>
          </a:p>
        </p:txBody>
      </p:sp>
    </p:spTree>
    <p:extLst>
      <p:ext uri="{BB962C8B-B14F-4D97-AF65-F5344CB8AC3E}">
        <p14:creationId xmlns:p14="http://schemas.microsoft.com/office/powerpoint/2010/main" val="312694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E0AA-7394-4114-891A-87CB3876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pic>
        <p:nvPicPr>
          <p:cNvPr id="2050" name="Picture 2" descr="Fábrica de Software » Classes, Objetos, Atributos e Métodos em Java">
            <a:extLst>
              <a:ext uri="{FF2B5EF4-FFF2-40B4-BE49-F238E27FC236}">
                <a16:creationId xmlns:a16="http://schemas.microsoft.com/office/drawing/2014/main" id="{9062238B-BE5C-4F96-A8A4-1E714723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" y="1476374"/>
            <a:ext cx="9551963" cy="50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9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A595C-0E25-4BBA-9449-D56DF02F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8470"/>
            <a:ext cx="10515600" cy="510208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  </a:t>
            </a:r>
          </a:p>
          <a:p>
            <a:r>
              <a:rPr lang="pt-BR" dirty="0"/>
              <a:t>  </a:t>
            </a:r>
            <a:r>
              <a:rPr lang="pt-BR" dirty="0" err="1"/>
              <a:t>Passaro</a:t>
            </a:r>
            <a:r>
              <a:rPr lang="pt-BR" dirty="0"/>
              <a:t>  - Classe</a:t>
            </a:r>
          </a:p>
          <a:p>
            <a:endParaRPr lang="pt-BR" dirty="0"/>
          </a:p>
          <a:p>
            <a:r>
              <a:rPr lang="pt-BR" dirty="0"/>
              <a:t>Passarinho 1   </a:t>
            </a:r>
          </a:p>
          <a:p>
            <a:r>
              <a:rPr lang="pt-BR" dirty="0"/>
              <a:t>Atributos (</a:t>
            </a:r>
            <a:r>
              <a:rPr lang="pt-BR" dirty="0" err="1"/>
              <a:t>Caracteristicas</a:t>
            </a:r>
            <a:r>
              <a:rPr lang="pt-BR" dirty="0"/>
              <a:t> do meu objeto)</a:t>
            </a:r>
          </a:p>
          <a:p>
            <a:r>
              <a:rPr lang="pt-BR" dirty="0"/>
              <a:t>Cor</a:t>
            </a:r>
          </a:p>
          <a:p>
            <a:r>
              <a:rPr lang="pt-BR" dirty="0"/>
              <a:t>Tamanho</a:t>
            </a:r>
          </a:p>
          <a:p>
            <a:r>
              <a:rPr lang="pt-BR" dirty="0" err="1"/>
              <a:t>Especie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------</a:t>
            </a:r>
          </a:p>
          <a:p>
            <a:r>
              <a:rPr lang="pt-BR" dirty="0" err="1"/>
              <a:t>Metodo</a:t>
            </a:r>
            <a:r>
              <a:rPr lang="pt-BR" dirty="0"/>
              <a:t>(Ação  objeto executa)</a:t>
            </a:r>
          </a:p>
          <a:p>
            <a:r>
              <a:rPr lang="pt-BR" dirty="0"/>
              <a:t>Cantar</a:t>
            </a:r>
          </a:p>
          <a:p>
            <a:r>
              <a:rPr lang="pt-BR" dirty="0"/>
              <a:t>voar</a:t>
            </a:r>
          </a:p>
        </p:txBody>
      </p:sp>
    </p:spTree>
    <p:extLst>
      <p:ext uri="{BB962C8B-B14F-4D97-AF65-F5344CB8AC3E}">
        <p14:creationId xmlns:p14="http://schemas.microsoft.com/office/powerpoint/2010/main" val="156606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98E5-D79B-4392-91EB-521ED1B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Linguagens Orientadas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02D2A-CD01-4B5B-9FD5-13495686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81809"/>
            <a:ext cx="11463129" cy="4757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900" b="1" dirty="0">
                <a:solidFill>
                  <a:srgbClr val="FF0000"/>
                </a:solidFill>
              </a:rPr>
              <a:t>Diagrama de Classe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Um diagrama de classes é uma representação da estrutura e relações das classes que servem de modelo para objetos.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Na </a:t>
            </a:r>
            <a:r>
              <a:rPr lang="pt-BR" b="1" dirty="0" err="1"/>
              <a:t>Unified</a:t>
            </a:r>
            <a:r>
              <a:rPr lang="pt-BR" b="1" dirty="0"/>
              <a:t> </a:t>
            </a:r>
            <a:r>
              <a:rPr lang="pt-BR" b="1" dirty="0" err="1"/>
              <a:t>Modeling</a:t>
            </a:r>
            <a:r>
              <a:rPr lang="pt-BR" b="1" dirty="0"/>
              <a:t> </a:t>
            </a:r>
            <a:r>
              <a:rPr lang="pt-BR" b="1" dirty="0" err="1"/>
              <a:t>Language</a:t>
            </a:r>
            <a:r>
              <a:rPr lang="pt-BR" b="1" dirty="0"/>
              <a:t> (UML) </a:t>
            </a:r>
            <a:r>
              <a:rPr lang="pt-BR" dirty="0"/>
              <a:t>em diagrama de classe, uma classe é representada por um retângulo com três divisões, são elas: O nome da classe, seus atributos e por fim os métodos.</a:t>
            </a:r>
          </a:p>
        </p:txBody>
      </p:sp>
      <p:pic>
        <p:nvPicPr>
          <p:cNvPr id="1028" name="Picture 4" descr="Resultado de imagem para UML">
            <a:extLst>
              <a:ext uri="{FF2B5EF4-FFF2-40B4-BE49-F238E27FC236}">
                <a16:creationId xmlns:a16="http://schemas.microsoft.com/office/drawing/2014/main" id="{FBECDFD8-6C85-4BF7-BB46-33A79B34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276" y="1288774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0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98E5-D79B-4392-91EB-521ED1B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Linguagens Orientadas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02D2A-CD01-4B5B-9FD5-13495686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465605"/>
            <a:ext cx="10995991" cy="215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900" b="1" dirty="0">
                <a:solidFill>
                  <a:srgbClr val="FF0000"/>
                </a:solidFill>
              </a:rPr>
              <a:t>Exemplo Diagrama de Classe:</a:t>
            </a:r>
          </a:p>
          <a:p>
            <a:pPr marL="0" indent="0">
              <a:buNone/>
            </a:pPr>
            <a:endParaRPr lang="pt-BR" sz="3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39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Utilizando Classe no Access - Orientação a Objetos">
            <a:extLst>
              <a:ext uri="{FF2B5EF4-FFF2-40B4-BE49-F238E27FC236}">
                <a16:creationId xmlns:a16="http://schemas.microsoft.com/office/drawing/2014/main" id="{8067537B-5008-44B0-8824-0740F2CE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29" y="2080387"/>
            <a:ext cx="10114671" cy="45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4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98E5-D79B-4392-91EB-521ED1B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Linguagens Orientadas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02D2A-CD01-4B5B-9FD5-13495686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81809"/>
            <a:ext cx="10995991" cy="47575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900" b="1" dirty="0">
                <a:solidFill>
                  <a:srgbClr val="FF0000"/>
                </a:solidFill>
              </a:rPr>
              <a:t>Java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é uma linguagem de programação orientada a objetos que começou a ser criada em 1991, na Sun Microsystems. Teve inicio com o Green Project, no qual os mentores foram Patrick </a:t>
            </a:r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Naughton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Mike Sheridan, e James Gosling. Este projeto não tinha intenção de criar uma linguagem de programação, mais sim de antecipar a “próxima onda” que aconteceria na área da informática e programação. Os idealizadores do projeto acreditavam que em pouco tempo os aparelhos domésticos e os computadores teriam uma ligação.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9FC947-14F0-4290-8290-139E6D41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61" y="365125"/>
            <a:ext cx="2857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0995991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Introdução</a:t>
            </a:r>
          </a:p>
          <a:p>
            <a:pPr fontAlgn="base"/>
            <a:r>
              <a:rPr lang="pt-BR" dirty="0"/>
              <a:t>Cada uma da diversas </a:t>
            </a:r>
            <a:r>
              <a:rPr lang="pt-BR" b="1" u="sng" dirty="0">
                <a:hlinkClick r:id="rId2"/>
              </a:rPr>
              <a:t>linguagens de programação</a:t>
            </a:r>
            <a:r>
              <a:rPr lang="pt-BR" dirty="0"/>
              <a:t> segue diferentes paradigmas. Um deles é justamente o da orientação a objetos, que possui um padrão em constante evolução, principalmente no que se refere à segurança da informação e ao reaproveitamento de código.</a:t>
            </a:r>
          </a:p>
          <a:p>
            <a:pPr fontAlgn="base"/>
            <a:r>
              <a:rPr lang="pt-BR" dirty="0"/>
              <a:t>Esses dois pontos são bem relevantes ao desenvolvedor, pois atendem as exigências de cuidado com a </a:t>
            </a:r>
            <a:r>
              <a:rPr lang="pt-BR" b="1" u="sng" dirty="0">
                <a:hlinkClick r:id="rId3"/>
              </a:rPr>
              <a:t>proteção de dados</a:t>
            </a:r>
            <a:r>
              <a:rPr lang="pt-BR" dirty="0"/>
              <a:t>, resguardando ainda mais o usuário, além da praticidade para se programar, já que o profissional pode reutilizar códigos e ter acesso a amplas bibliotecas. 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98E5-D79B-4392-91EB-521ED1B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Linguagens Orientadas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02D2A-CD01-4B5B-9FD5-13495686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81809"/>
            <a:ext cx="10995991" cy="344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Memes com </a:t>
            </a:r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Resultado de imagem para memes com java">
            <a:extLst>
              <a:ext uri="{FF2B5EF4-FFF2-40B4-BE49-F238E27FC236}">
                <a16:creationId xmlns:a16="http://schemas.microsoft.com/office/drawing/2014/main" id="{ADF7C3B7-9D15-4063-895D-D6BA2B94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7" y="2226365"/>
            <a:ext cx="3166647" cy="409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51B8F58-4022-4D63-BCBB-59951485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417485"/>
            <a:ext cx="4381500" cy="39038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C6DDEE-9142-4EEB-B0AF-7FC47407A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2417485"/>
            <a:ext cx="3772728" cy="39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C98E5-D79B-4392-91EB-521ED1B9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Linguagens Orientadas a Objetos</a:t>
            </a:r>
          </a:p>
        </p:txBody>
      </p:sp>
      <p:pic>
        <p:nvPicPr>
          <p:cNvPr id="6146" name="Picture 2" descr="Resultado de imagem para memes com java">
            <a:extLst>
              <a:ext uri="{FF2B5EF4-FFF2-40B4-BE49-F238E27FC236}">
                <a16:creationId xmlns:a16="http://schemas.microsoft.com/office/drawing/2014/main" id="{48A0899B-3D6E-41C7-B15F-3752EAC3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01078"/>
            <a:ext cx="12099234" cy="485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7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7811-7793-409A-BECB-105487F9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8BA39-292D-4852-B810-4DF30FE4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4"/>
            <a:ext cx="11049000" cy="112961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Livro: Use A Cabeça! Java - Bert Bates / Kathy </a:t>
            </a:r>
            <a:r>
              <a:rPr lang="pt-BR" dirty="0" err="1"/>
              <a:t>Sierra</a:t>
            </a:r>
            <a:r>
              <a:rPr lang="pt-BR" dirty="0"/>
              <a:t> – 2ªEdição</a:t>
            </a:r>
          </a:p>
        </p:txBody>
      </p:sp>
    </p:spTree>
    <p:extLst>
      <p:ext uri="{BB962C8B-B14F-4D97-AF65-F5344CB8AC3E}">
        <p14:creationId xmlns:p14="http://schemas.microsoft.com/office/powerpoint/2010/main" val="136995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0995991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Benefícios da POO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programação orientada a objetos propõe uma representação mais fácil de ser compreendida, pois a relação de cada elemento em termos de um objeto, ou classe, pode ser comparado ao mundo real.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Outro benefício da POO é a reutilização de código. Com a complexidade dos sistemas cada vez mais ampla, o tempo de desenvolvimento iria aumentar absurdamente, caso não fosse possível a reutilização.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099599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Benefícios da POO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Essa funcionalidade é possível, pois a POO traz representações muito claras de cada um dos elementos que, normalmente, não são interdependentes. E dessa independência entre as partes do software é que esse código poderá ser reutilizado em outros sistemas no futuro.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FF0000"/>
              </a:solidFill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pt-BR" dirty="0"/>
              <a:t>Por fim, outra grande vantagem fica por conta da leitura e manutenção de código. Como sua representação do sistema se aproxima da vivência cotidiana, o entendimento do sistema como um todo é simplificado. Isso dá liberdade à equipe de desenvolvimento, não ficando dependente de uma só pessoa, como em alguns casos de linguagem estruturada.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7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09959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Benefícios da POO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pt-BR" dirty="0"/>
              <a:t>Com ela, há também a possibilidade da criação de bibliotecas, com representações de classes, o que torna mais clara a reutilização de códigos.</a:t>
            </a:r>
          </a:p>
          <a:p>
            <a:pPr fontAlgn="base"/>
            <a:endParaRPr lang="pt-BR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pt-BR" dirty="0"/>
              <a:t>Afinal, como uma das responsabilidades do desenvolvedor é entender quais são as vantagens e desvantagens de cada um dos paradigmas de programação e, assim, escolher o que há de melhor para a aplicação do cliente, a escolha da linguagem pesa muito na experiência final do usuário.</a:t>
            </a:r>
          </a:p>
        </p:txBody>
      </p:sp>
    </p:spTree>
    <p:extLst>
      <p:ext uri="{BB962C8B-B14F-4D97-AF65-F5344CB8AC3E}">
        <p14:creationId xmlns:p14="http://schemas.microsoft.com/office/powerpoint/2010/main" val="362526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50504"/>
            <a:ext cx="11155017" cy="5307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Programação orientada a objetos x Programação Estruturada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1 – Programação Estruturada: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 programação estruturada, um programa é composto por três tipos básicos de estruturas:</a:t>
            </a:r>
          </a:p>
          <a:p>
            <a:pPr marL="0" indent="0">
              <a:buNone/>
            </a:pP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sequências: são os comandos a serem executados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condições: sequências que só devem ser executadas se uma condição for satisfeita (exemplos: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if-else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switch e comandos parecidos)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repetições: sequências que devem ser executadas repetidamente até uma condição for satisfeita (for,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do-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while,foreach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Essas estruturas são usadas para processar a entrada do programa, alterando os dados até que a saída esperada seja gerada. </a:t>
            </a:r>
          </a:p>
        </p:txBody>
      </p:sp>
    </p:spTree>
    <p:extLst>
      <p:ext uri="{BB962C8B-B14F-4D97-AF65-F5344CB8AC3E}">
        <p14:creationId xmlns:p14="http://schemas.microsoft.com/office/powerpoint/2010/main" val="22305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50504"/>
            <a:ext cx="11155017" cy="5307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Programação orientada a objetos x Programação Estruturada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1 – Programação Estruturada: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A diferença principal é que na programação estruturada, um programa é tipicamente escrito em uma única rotina (ou função) podendo, é claro, ser quebrado em </a:t>
            </a:r>
            <a:r>
              <a:rPr lang="pt-BR" dirty="0" err="1"/>
              <a:t>subrotinas</a:t>
            </a:r>
            <a:r>
              <a:rPr lang="pt-BR" dirty="0"/>
              <a:t>. Mas o fluxo do programa continua o mesmo, como se pudéssemos copiar e colar o código das </a:t>
            </a:r>
            <a:r>
              <a:rPr lang="pt-BR" dirty="0" err="1"/>
              <a:t>subrotinas</a:t>
            </a:r>
            <a:r>
              <a:rPr lang="pt-BR" dirty="0"/>
              <a:t> diretamente nas rotinas que as chamam, de tal forma que, no final, só haja uma grande rotina que execute todo o programa.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6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50504"/>
            <a:ext cx="11155017" cy="161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Programação orientada a objetos x Programação Estruturada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1 – Programação Estruturada (Fluxograma)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Fluxograma de um programa estruturado. Depois de começar, o programa lê dois números A e B, verifica se A é divisível por B e, se for, imprime &quot;A é divisvel por B&quot;, senão imprime &quot;A no é divisível por B&quot;.">
            <a:extLst>
              <a:ext uri="{FF2B5EF4-FFF2-40B4-BE49-F238E27FC236}">
                <a16:creationId xmlns:a16="http://schemas.microsoft.com/office/drawing/2014/main" id="{2D3B4F49-44A8-43B1-B431-8226DCB2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3471"/>
            <a:ext cx="9248335" cy="235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12D-B2CD-4597-8B85-3D67E52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7DFF-CD87-4EA8-A5A7-C223DD72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50504"/>
            <a:ext cx="11155017" cy="5307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Programação orientada a objetos x Programação Estruturada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2 – Programação Orientada a Objetos: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A </a:t>
            </a:r>
            <a:r>
              <a:rPr lang="pt-BR" b="1" dirty="0"/>
              <a:t>programação orientada a objetos</a:t>
            </a:r>
            <a:r>
              <a:rPr lang="pt-BR" dirty="0"/>
              <a:t> surgiu como uma alternativa a essas características da programação estruturada. O intuito da sua criação também foi o de aproximar o manuseio das estruturas de um programa ao manuseio das coisas do mundo real, daí o nome "objeto" como uma algo genérico, que pode representar qualquer coisa tangível.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novo paradigma se baseia principalmente em dois conceitos chave: </a:t>
            </a:r>
            <a:r>
              <a:rPr lang="pt-BR" b="1" dirty="0"/>
              <a:t>classes</a:t>
            </a:r>
            <a:r>
              <a:rPr lang="pt-BR" dirty="0"/>
              <a:t> e </a:t>
            </a:r>
            <a:r>
              <a:rPr lang="pt-BR" b="1" dirty="0"/>
              <a:t>objetos</a:t>
            </a:r>
            <a:r>
              <a:rPr lang="pt-BR" dirty="0"/>
              <a:t>. Todos os outros conceitos, igualmente importantes, são construídos em cima desses dois.</a:t>
            </a:r>
          </a:p>
        </p:txBody>
      </p:sp>
    </p:spTree>
    <p:extLst>
      <p:ext uri="{BB962C8B-B14F-4D97-AF65-F5344CB8AC3E}">
        <p14:creationId xmlns:p14="http://schemas.microsoft.com/office/powerpoint/2010/main" val="675807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2D25F92AC596458C30ABCDAAA70389" ma:contentTypeVersion="0" ma:contentTypeDescription="Crie um novo documento." ma:contentTypeScope="" ma:versionID="eea9f839827ea6ea509f34ee101f3a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8C2093-13ED-4ACC-911F-01BDB0B3F0F1}"/>
</file>

<file path=customXml/itemProps2.xml><?xml version="1.0" encoding="utf-8"?>
<ds:datastoreItem xmlns:ds="http://schemas.openxmlformats.org/officeDocument/2006/customXml" ds:itemID="{706FA1B2-C6BF-4452-A8CD-EA6A0025C34D}"/>
</file>

<file path=customXml/itemProps3.xml><?xml version="1.0" encoding="utf-8"?>
<ds:datastoreItem xmlns:ds="http://schemas.openxmlformats.org/officeDocument/2006/customXml" ds:itemID="{0B635ABF-1A38-4390-B288-56318358338C}"/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1220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DS – Programação Orientada a Objetos (P.O.O)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Objeto</vt:lpstr>
      <vt:lpstr>Classes</vt:lpstr>
      <vt:lpstr>Classes</vt:lpstr>
      <vt:lpstr>Atributos</vt:lpstr>
      <vt:lpstr>Métodos</vt:lpstr>
      <vt:lpstr>Classes</vt:lpstr>
      <vt:lpstr>Apresentação do PowerPoint</vt:lpstr>
      <vt:lpstr>Linguagens Orientadas a Objetos</vt:lpstr>
      <vt:lpstr>Linguagens Orientadas a Objetos</vt:lpstr>
      <vt:lpstr>Linguagens Orientadas a Objetos</vt:lpstr>
      <vt:lpstr>Linguagens Orientadas a Objetos</vt:lpstr>
      <vt:lpstr>Linguagens Orientadas a Objetos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e Objetos</dc:title>
  <dc:creator>CARLOS EDUARDO CARVALHO</dc:creator>
  <cp:lastModifiedBy>CARLOS EDUARDO DE CARVALHO</cp:lastModifiedBy>
  <cp:revision>36</cp:revision>
  <dcterms:created xsi:type="dcterms:W3CDTF">2020-05-04T09:51:06Z</dcterms:created>
  <dcterms:modified xsi:type="dcterms:W3CDTF">2021-02-25T17:52:27Z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0x0101002B2D25F92AC596458C30ABCDAAA70389</vt:lpwstr>
  </property>
</Properties>
</file>