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4" r:id="rId19"/>
    <p:sldId id="263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B3D4C-DA40-4448-BC27-90B50E71B2FE}" v="2" dt="2021-07-01T03:04:35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DER DAVIDSON RODRIGUES ALVARENGA" userId="S::helder.alvarenga@etec.sp.gov.br::25cecade-5b02-4a03-81db-2cbc3162fae1" providerId="AD" clId="Web-{87BB3D4C-DA40-4448-BC27-90B50E71B2FE}"/>
    <pc:docChg chg="modSld">
      <pc:chgData name="HELDER DAVIDSON RODRIGUES ALVARENGA" userId="S::helder.alvarenga@etec.sp.gov.br::25cecade-5b02-4a03-81db-2cbc3162fae1" providerId="AD" clId="Web-{87BB3D4C-DA40-4448-BC27-90B50E71B2FE}" dt="2021-07-01T03:04:35.617" v="1" actId="1076"/>
      <pc:docMkLst>
        <pc:docMk/>
      </pc:docMkLst>
      <pc:sldChg chg="modSp">
        <pc:chgData name="HELDER DAVIDSON RODRIGUES ALVARENGA" userId="S::helder.alvarenga@etec.sp.gov.br::25cecade-5b02-4a03-81db-2cbc3162fae1" providerId="AD" clId="Web-{87BB3D4C-DA40-4448-BC27-90B50E71B2FE}" dt="2021-07-01T03:04:35.617" v="1" actId="1076"/>
        <pc:sldMkLst>
          <pc:docMk/>
          <pc:sldMk cId="1450728482" sldId="268"/>
        </pc:sldMkLst>
        <pc:picChg chg="mod">
          <ac:chgData name="HELDER DAVIDSON RODRIGUES ALVARENGA" userId="S::helder.alvarenga@etec.sp.gov.br::25cecade-5b02-4a03-81db-2cbc3162fae1" providerId="AD" clId="Web-{87BB3D4C-DA40-4448-BC27-90B50E71B2FE}" dt="2021-07-01T03:04:35.617" v="1" actId="1076"/>
          <ac:picMkLst>
            <pc:docMk/>
            <pc:sldMk cId="1450728482" sldId="268"/>
            <ac:picMk id="4" creationId="{49E3BD5D-F8B8-4465-84DA-DCC5DBA9C3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latin typeface="Century Gothic (Corpo)"/>
              </a:defRPr>
            </a:lvl1pPr>
            <a:lvl2pPr>
              <a:defRPr>
                <a:latin typeface="Century Gothic (Corpo)"/>
              </a:defRPr>
            </a:lvl2pPr>
            <a:lvl3pPr>
              <a:defRPr>
                <a:latin typeface="Century Gothic (Corpo)"/>
              </a:defRPr>
            </a:lvl3pPr>
            <a:lvl4pPr>
              <a:defRPr>
                <a:latin typeface="Century Gothic (Corpo)"/>
              </a:defRPr>
            </a:lvl4pPr>
            <a:lvl5pPr>
              <a:defRPr>
                <a:latin typeface="Century Gothic (Corpo)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CONSULTAS NO MS SQL SERVER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9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5FF92-2F73-4C37-A214-7087F455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com NOT 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D4409-B477-41F9-A139-8A2477F1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806" y="1540189"/>
            <a:ext cx="8915400" cy="3777622"/>
          </a:xfrm>
        </p:spPr>
        <p:txBody>
          <a:bodyPr/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Este operador, ao contrário do IN, permite obter como resultado o valor de uma coluna que não pertence a uma determinada lista de elementos, como podemos perceber pela seguinte instrução:</a:t>
            </a:r>
            <a:endParaRPr lang="pt-B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03CC81-D8F3-406F-90F7-2825C3765F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73" y="3606607"/>
            <a:ext cx="8693833" cy="68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B8AB95-D5DD-4C41-903A-7C2BE13408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73" y="5203284"/>
            <a:ext cx="8915400" cy="684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04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A73B6-7D7E-4169-B9B2-42F200EA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com BETWEEN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BA387-5BF3-47B4-9773-AD373D44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182" y="1540189"/>
            <a:ext cx="8915400" cy="3777622"/>
          </a:xfrm>
        </p:spPr>
        <p:txBody>
          <a:bodyPr/>
          <a:lstStyle/>
          <a:p>
            <a:pPr algn="just"/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 operador BETWEEN tem a finalidade de permitir a consulta entre uma determinada faixa de valores. Dessa forma, podemos usar este operador para selecionar todos os produtos cujos valores estejam entre 300.00 e 500.00 na tabela Produtos. Para isso devemos fazer essa instrução:</a:t>
            </a:r>
            <a:endParaRPr lang="pt-B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3BFC8B-D960-471C-BA9B-F700AAECF0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91" y="3109403"/>
            <a:ext cx="7612454" cy="79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D95F15-BB97-4E04-89BA-45D594841A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91" y="5194253"/>
            <a:ext cx="7862521" cy="798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16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B3271-66C6-45AA-ACC4-6D44E4C6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com NOT BETWEEN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B7A8E9-6BA5-4420-95A7-0084AF4E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349" y="1448166"/>
            <a:ext cx="8915400" cy="3777622"/>
          </a:xfrm>
        </p:spPr>
        <p:txBody>
          <a:bodyPr/>
          <a:lstStyle/>
          <a:p>
            <a:pPr algn="just"/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 operador </a:t>
            </a:r>
            <a:r>
              <a:rPr lang="pt-BR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NOT BETWEEN</a:t>
            </a:r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ao contrário do anteriormente descrito, permite consultar os valores que não se encontram em uma determinada faixa. Considerando nossa tabela, podemos consultar os produtos cujos valores não estão entre </a:t>
            </a:r>
            <a:r>
              <a:rPr lang="pt-BR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300.00</a:t>
            </a:r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e </a:t>
            </a:r>
            <a:r>
              <a:rPr lang="pt-BR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500.00</a:t>
            </a:r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Para isso, é preciso executar o comando descrito a seguir:</a:t>
            </a:r>
            <a:endParaRPr lang="pt-B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33A8A1-44D4-4D2C-9ABC-6499E2248E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71" y="3336977"/>
            <a:ext cx="7565155" cy="68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FD5DCCC-DCC2-4DCF-972F-7E532E06DF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43" y="5225788"/>
            <a:ext cx="8172450" cy="685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59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2F2FF-D2F8-4FEA-95BD-DB700B6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com LIKE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8A3B6-494E-4244-B15C-0BBDABCC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670" y="1328003"/>
            <a:ext cx="8915400" cy="3777622"/>
          </a:xfrm>
        </p:spPr>
        <p:txBody>
          <a:bodyPr/>
          <a:lstStyle/>
          <a:p>
            <a:pPr algn="just"/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 operador </a:t>
            </a:r>
            <a:r>
              <a:rPr lang="pt-BR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é empregado nas situações em que usamos como base para realizar pesquisas (ou filtros) as colunas que estão no formato caractere, como as colunas </a:t>
            </a:r>
            <a:r>
              <a:rPr lang="pt-BR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NOMEPRODUTO</a:t>
            </a:r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e </a:t>
            </a:r>
            <a:r>
              <a:rPr lang="pt-BR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TIPOPRODUTO</a:t>
            </a:r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de nossa tabela de Produtos. Por exemplo, podemos usar esse operador para obter como resultado todos os produtos cuja primeira letra seja </a:t>
            </a:r>
            <a:r>
              <a:rPr lang="pt-BR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Para que isso aconteça, devemos executar a seguinte instrução:</a:t>
            </a:r>
            <a:endParaRPr lang="pt-B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BC419D-A29C-466E-8D19-B56309FC68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81" y="3216814"/>
            <a:ext cx="3745743" cy="68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00903F-6D45-4BD0-BCB9-229F0E1035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34" y="4064614"/>
            <a:ext cx="4000036" cy="68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BF36A02-0056-4AEA-AFE1-55FCD4524AB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99" y="4840679"/>
            <a:ext cx="3787309" cy="68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E73072-E682-4201-BF19-C168A4479CB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24" y="5571829"/>
            <a:ext cx="3787309" cy="6620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6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41897-9349-4555-975F-03C3A8F4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com NOT LIKE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7FB1B8-2BDC-4D44-9EC6-A4F75808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00" y="1522736"/>
            <a:ext cx="8915400" cy="3777622"/>
          </a:xfrm>
        </p:spPr>
        <p:txBody>
          <a:bodyPr/>
          <a:lstStyle/>
          <a:p>
            <a:pPr algn="just"/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Os operadores </a:t>
            </a:r>
            <a:r>
              <a:rPr lang="pt-BR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NOT LIKE</a:t>
            </a:r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são usados de forma oposta ao operador </a:t>
            </a:r>
            <a:r>
              <a:rPr lang="pt-BR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Com eles obtemos o resultado de uma consulta os nomes e tipos de produtos que não possuem tais caracteres ou sílabas determinadas neste filtro. Para ficar clara a diferença entre os operadores, usaremos os mesmos exemplos que usamos acima, mais agora a fim de explicar a finalidade dos operadores </a:t>
            </a:r>
            <a:r>
              <a:rPr lang="pt-BR" sz="18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NOT LIKE</a:t>
            </a:r>
            <a:r>
              <a:rPr lang="pt-BR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5963F6-CE4E-411E-8B92-6850E6B49B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30" y="3530607"/>
            <a:ext cx="4181738" cy="66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072D3D-19B3-419A-B2B2-BA69CCC653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100" y="4423161"/>
            <a:ext cx="4293464" cy="105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28A7BDB-8EEE-4CAA-9C99-F5D4BDDDB3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30" y="5642414"/>
            <a:ext cx="4437111" cy="736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732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consultas com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408044"/>
            <a:ext cx="8915400" cy="3065481"/>
          </a:xfrm>
        </p:spPr>
        <p:txBody>
          <a:bodyPr/>
          <a:lstStyle/>
          <a:p>
            <a:r>
              <a:rPr lang="pt-BR" dirty="0"/>
              <a:t>Podemos ainda utilizar consultas utilizando </a:t>
            </a:r>
            <a:r>
              <a:rPr lang="pt-BR" dirty="0" err="1"/>
              <a:t>functions</a:t>
            </a:r>
            <a:r>
              <a:rPr lang="pt-BR" dirty="0"/>
              <a:t> do MS SQL Server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dataNascimentoAluno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WHERE DATEPART(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MONTH,dataNascimentoAluno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= 10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dataNascimentoAluno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WHERE MONTH(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dataNascimentoAluno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= 10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028" t="53667" r="55092" b="34376"/>
          <a:stretch/>
        </p:blipFill>
        <p:spPr>
          <a:xfrm>
            <a:off x="4539787" y="4277140"/>
            <a:ext cx="5261114" cy="135172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89212" y="5772225"/>
            <a:ext cx="834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Nesse caso foram exibidos somente os alunos nascidos no mês 10, sendo que a função DATEPART(</a:t>
            </a:r>
            <a:r>
              <a:rPr lang="pt-BR" dirty="0" err="1"/>
              <a:t>parteDaData,campo</a:t>
            </a:r>
            <a:r>
              <a:rPr lang="pt-BR" dirty="0"/>
              <a:t>) consegue selecionar somente parte do campo data que poderia ser DAY, MONTH ou YEAR</a:t>
            </a:r>
          </a:p>
        </p:txBody>
      </p:sp>
    </p:spTree>
    <p:extLst>
      <p:ext uri="{BB962C8B-B14F-4D97-AF65-F5344CB8AC3E}">
        <p14:creationId xmlns:p14="http://schemas.microsoft.com/office/powerpoint/2010/main" val="93141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6447" y="282867"/>
            <a:ext cx="8911687" cy="1280890"/>
          </a:xfrm>
        </p:spPr>
        <p:txBody>
          <a:bodyPr/>
          <a:lstStyle/>
          <a:p>
            <a:r>
              <a:rPr lang="pt-BR" dirty="0"/>
              <a:t>Exercícios: criar o banco de dados </a:t>
            </a:r>
            <a:r>
              <a:rPr lang="pt-BR" dirty="0" err="1"/>
              <a:t>bdEscola</a:t>
            </a:r>
            <a:r>
              <a:rPr lang="pt-BR" dirty="0"/>
              <a:t> conforme modelo abaixo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96447" y="1563757"/>
            <a:ext cx="8915400" cy="49033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076" t="19067" r="34722" b="25498"/>
          <a:stretch/>
        </p:blipFill>
        <p:spPr>
          <a:xfrm>
            <a:off x="2496447" y="2054087"/>
            <a:ext cx="6299284" cy="465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5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Inserir os dados a seguir: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077" t="25227" r="36657" b="16984"/>
          <a:stretch/>
        </p:blipFill>
        <p:spPr>
          <a:xfrm>
            <a:off x="2133600" y="1246136"/>
            <a:ext cx="6705599" cy="54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2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as seguintes consultas: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Listar o nome, </a:t>
            </a:r>
            <a:r>
              <a:rPr lang="pt-BR" dirty="0" err="1"/>
              <a:t>rg</a:t>
            </a:r>
            <a:r>
              <a:rPr lang="pt-BR" dirty="0"/>
              <a:t> e data de aniversário dos alunos nascidos em SP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nome e o </a:t>
            </a:r>
            <a:r>
              <a:rPr lang="pt-BR" dirty="0" err="1"/>
              <a:t>rg</a:t>
            </a:r>
            <a:r>
              <a:rPr lang="pt-BR" dirty="0"/>
              <a:t> dos alunos com o nome começado com P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nome dos cursos cuja carga horária seja superior a 2000 horas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nome e o </a:t>
            </a:r>
            <a:r>
              <a:rPr lang="pt-BR" dirty="0" err="1"/>
              <a:t>rg</a:t>
            </a:r>
            <a:r>
              <a:rPr lang="pt-BR" dirty="0"/>
              <a:t> de todos os alunos que possuem o sobrenome Silva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nome dos alunos e a data de nascimento que fazem aniversário em março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código dos alunos e a data de matrícula dos alunos matriculados em maio de qualquer ano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código dos alunos matriculados no curso de inglês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o código dos alunos matriculados na turma 1AA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todos os dados de todos os alunos</a:t>
            </a:r>
          </a:p>
          <a:p>
            <a:pPr>
              <a:buFont typeface="+mj-lt"/>
              <a:buAutoNum type="arabicPeriod"/>
            </a:pPr>
            <a:r>
              <a:rPr lang="pt-BR" dirty="0"/>
              <a:t>Listar todos os dados de todas as turmas</a:t>
            </a:r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3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CONSULTAS NO MS SQL SERVER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01148"/>
          </a:xfrm>
        </p:spPr>
        <p:txBody>
          <a:bodyPr/>
          <a:lstStyle/>
          <a:p>
            <a:r>
              <a:rPr lang="pt-BR" dirty="0"/>
              <a:t>A sintaxe básica de consulta no MS SQL Server é: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24978" y="3034748"/>
            <a:ext cx="7673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nomeBanco.dbo.nomeTabela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ctr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Ou </a:t>
            </a:r>
          </a:p>
          <a:p>
            <a:pPr algn="ctr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USE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nomeDoBanco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ctr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nomeTabela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432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16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tbAluno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3048" t="53668" r="37472" b="27491"/>
          <a:stretch/>
        </p:blipFill>
        <p:spPr>
          <a:xfrm>
            <a:off x="2048366" y="3260034"/>
            <a:ext cx="7161895" cy="19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campos (colunas)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77009"/>
          </a:xfrm>
        </p:spPr>
        <p:txBody>
          <a:bodyPr/>
          <a:lstStyle/>
          <a:p>
            <a:r>
              <a:rPr lang="pt-BR" dirty="0"/>
              <a:t>Pode-se ainda selecionar apenas algumas colunas (campos) no momento da pesquisa conforme o exemplo abaixo: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028" t="53850" r="43481" b="27310"/>
          <a:stretch/>
        </p:blipFill>
        <p:spPr>
          <a:xfrm>
            <a:off x="2716695" y="3710608"/>
            <a:ext cx="5685183" cy="18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consultas com alias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96278" y="1590261"/>
            <a:ext cx="9808334" cy="2093843"/>
          </a:xfrm>
        </p:spPr>
        <p:txBody>
          <a:bodyPr/>
          <a:lstStyle/>
          <a:p>
            <a:r>
              <a:rPr lang="pt-BR" dirty="0"/>
              <a:t>Pode-se ainda colocar um alias, um apelido, ou melhor, rótulo nas colunas no momento da consulta.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AS 'Nome',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AS 'RG' FROM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926" t="54212" r="57944" b="27853"/>
          <a:stretch/>
        </p:blipFill>
        <p:spPr>
          <a:xfrm>
            <a:off x="2729947" y="4108173"/>
            <a:ext cx="4373217" cy="243229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4611757" y="4108173"/>
            <a:ext cx="4306956" cy="5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6765235" y="4359965"/>
            <a:ext cx="2219739" cy="2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8918713" y="3621301"/>
            <a:ext cx="2014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Esses são os alias colocados no momento </a:t>
            </a:r>
          </a:p>
          <a:p>
            <a:r>
              <a:rPr lang="pt-BR" dirty="0"/>
              <a:t>Da execução da consulta</a:t>
            </a:r>
          </a:p>
        </p:txBody>
      </p:sp>
    </p:spTree>
    <p:extLst>
      <p:ext uri="{BB962C8B-B14F-4D97-AF65-F5344CB8AC3E}">
        <p14:creationId xmlns:p14="http://schemas.microsoft.com/office/powerpoint/2010/main" val="410907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2539" y="2133600"/>
            <a:ext cx="10190921" cy="2464904"/>
          </a:xfrm>
        </p:spPr>
        <p:txBody>
          <a:bodyPr>
            <a:normAutofit/>
          </a:bodyPr>
          <a:lstStyle/>
          <a:p>
            <a:r>
              <a:rPr lang="pt-BR" dirty="0"/>
              <a:t>Podemos ainda utilizar parâmetros de consultas utilizando os operadores relacionais e a cláusula WHERE</a:t>
            </a:r>
          </a:p>
          <a:p>
            <a:r>
              <a:rPr lang="pt-BR" dirty="0"/>
              <a:t>Exemplo: Retornar o nome e o RG dos alunos cujo nome comece com M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AS 'Nome',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AS 'RG' FROM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tbAluno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nomeAluno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LIKE 'M%'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3824" t="51132" r="44338" b="35643"/>
          <a:stretch/>
        </p:blipFill>
        <p:spPr>
          <a:xfrm>
            <a:off x="2305878" y="4598504"/>
            <a:ext cx="6692347" cy="14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1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2CDCB-B8FB-4F7C-9B25-9558CEA9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282201F-0622-400D-B82F-D82BE63DA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726706"/>
              </p:ext>
            </p:extLst>
          </p:nvPr>
        </p:nvGraphicFramePr>
        <p:xfrm>
          <a:off x="2293034" y="1533376"/>
          <a:ext cx="9101797" cy="4700514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742006">
                  <a:extLst>
                    <a:ext uri="{9D8B030D-6E8A-4147-A177-3AD203B41FA5}">
                      <a16:colId xmlns:a16="http://schemas.microsoft.com/office/drawing/2014/main" val="1491708728"/>
                    </a:ext>
                  </a:extLst>
                </a:gridCol>
                <a:gridCol w="5359791">
                  <a:extLst>
                    <a:ext uri="{9D8B030D-6E8A-4147-A177-3AD203B41FA5}">
                      <a16:colId xmlns:a16="http://schemas.microsoft.com/office/drawing/2014/main" val="2411399482"/>
                    </a:ext>
                  </a:extLst>
                </a:gridCol>
              </a:tblGrid>
              <a:tr h="430455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OPERADOR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tc>
                  <a:txBody>
                    <a:bodyPr/>
                    <a:lstStyle/>
                    <a:p>
                      <a:pPr marL="365125" indent="0" algn="ctr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SIGNIFICADO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 anchor="ctr"/>
                </a:tc>
                <a:extLst>
                  <a:ext uri="{0D108BD9-81ED-4DB2-BD59-A6C34878D82A}">
                    <a16:rowId xmlns:a16="http://schemas.microsoft.com/office/drawing/2014/main" val="599890208"/>
                  </a:ext>
                </a:extLst>
              </a:tr>
              <a:tr h="430665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= (Igual a)</a:t>
                      </a:r>
                      <a:endParaRPr lang="pt-B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Igual a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val="837368972"/>
                  </a:ext>
                </a:extLst>
              </a:tr>
              <a:tr h="430665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 (maior que)</a:t>
                      </a:r>
                      <a:endParaRPr lang="pt-B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Maior que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val="2642895241"/>
                  </a:ext>
                </a:extLst>
              </a:tr>
              <a:tr h="430665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 (menor que)</a:t>
                      </a:r>
                      <a:endParaRPr lang="pt-B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Menor que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val="2009446524"/>
                  </a:ext>
                </a:extLst>
              </a:tr>
              <a:tr h="430665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&gt;= (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Maior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que 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ou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igual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a)</a:t>
                      </a:r>
                      <a:endParaRPr lang="pt-B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Maior que ou igual a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val="3793923433"/>
                  </a:ext>
                </a:extLst>
              </a:tr>
              <a:tr h="430665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&lt;= (Menor que ou Igual a)</a:t>
                      </a:r>
                      <a:endParaRPr lang="pt-B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Menor que ou igual a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val="3011454388"/>
                  </a:ext>
                </a:extLst>
              </a:tr>
              <a:tr h="430665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&lt;&gt; (diferente de)</a:t>
                      </a:r>
                      <a:endParaRPr lang="pt-B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Diferente de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val="1312115013"/>
                  </a:ext>
                </a:extLst>
              </a:tr>
              <a:tr h="430665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!= (Diferente de)</a:t>
                      </a:r>
                      <a:endParaRPr lang="pt-B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Diferente de (não é padrão ISO)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val="1374063601"/>
                  </a:ext>
                </a:extLst>
              </a:tr>
              <a:tr h="627702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!&lt; (não é menor que)</a:t>
                      </a:r>
                      <a:endParaRPr lang="pt-B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>
                          <a:effectLst/>
                        </a:rPr>
                        <a:t>Não é menor que (não é padrão ISO)</a:t>
                      </a:r>
                      <a:endParaRPr lang="pt-B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val="912045657"/>
                  </a:ext>
                </a:extLst>
              </a:tr>
              <a:tr h="627702">
                <a:tc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!&gt; (não é maior que)</a:t>
                      </a:r>
                      <a:endParaRPr lang="pt-BR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5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effectLst/>
                        </a:rPr>
                        <a:t>Não é maior que (não é padrão ISO)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95250" marB="95250"/>
                </a:tc>
                <a:extLst>
                  <a:ext uri="{0D108BD9-81ED-4DB2-BD59-A6C34878D82A}">
                    <a16:rowId xmlns:a16="http://schemas.microsoft.com/office/drawing/2014/main" val="1932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74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3116-145E-440E-87BE-A4EA2134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com AND e 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3F426-D74E-4726-8F8B-9BE91C78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722" y="1540189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Usamos os operadores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e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junto com Where quando é necessário usar mais de uma condição de comparação. Como exemplo, iremos usar a tabela de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Produtos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ao longo de todo este artigo, criada na parte anterior (ao final do artigo, irei disponibilizar o script dos exemplos). Vamos ao exemplo: iremos utilizar o operador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para determinar um acréscimo de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nos produtos de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Informática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cujo valor seja igual ou inferior a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350.00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Para isso, faça a seguinte instrução (antes dê um </a:t>
            </a:r>
            <a:r>
              <a:rPr lang="pt-BR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Produtos e note o valor dos produtos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e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): </a:t>
            </a:r>
            <a:b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E3BD5D-F8B8-4465-84DA-DCC5DBA9C3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22" y="4235108"/>
            <a:ext cx="5391883" cy="1195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66C7DA-72D3-4571-BB82-AD2C7B69A3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40076"/>
            <a:ext cx="5391883" cy="1342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72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3433-451C-4721-8E73-93C3A4D0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com 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6F235A-CB67-4881-87FC-A2A35C12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514" y="1526489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Podemos usar o operador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no lugar do operador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em determinadas situações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O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permite verificar se o valor de uma coluna está presente em uma lista de elementos. Considerando a tabela Produtos, podemos utilizar o IN ou o OR para selecionar os produtos do tipo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Eletrônicos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ou do tipo </a:t>
            </a:r>
            <a:r>
              <a:rPr lang="pt-BR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Informática</a:t>
            </a:r>
            <a:r>
              <a:rPr lang="pt-BR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Confira a seguir como fazer esta consulta com ambos os operadores:</a:t>
            </a:r>
            <a:endParaRPr lang="pt-BR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05979A-7C71-449C-8AF9-D275336A07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73" y="3743837"/>
            <a:ext cx="6429213" cy="1122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AC49CB-FF1A-460B-A473-9F28BAEB91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8" y="5741823"/>
            <a:ext cx="9327464" cy="795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01001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D40C828C189C439FFD4214EAEFA311" ma:contentTypeVersion="6" ma:contentTypeDescription="Crie um novo documento." ma:contentTypeScope="" ma:versionID="2e0a288a3802b9e419849f618240f194">
  <xsd:schema xmlns:xsd="http://www.w3.org/2001/XMLSchema" xmlns:xs="http://www.w3.org/2001/XMLSchema" xmlns:p="http://schemas.microsoft.com/office/2006/metadata/properties" xmlns:ns2="fe57a834-7f12-4f13-abcf-47c56d85c407" targetNamespace="http://schemas.microsoft.com/office/2006/metadata/properties" ma:root="true" ma:fieldsID="50ab81ef32b65237742d8be0edaf4c0e" ns2:_="">
    <xsd:import namespace="fe57a834-7f12-4f13-abcf-47c56d85c4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7a834-7f12-4f13-abcf-47c56d85c4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42B850-B937-45BD-A0C0-6B777F0610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3F603D-0027-42BB-B3EF-8A1E1AD5F6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57a834-7f12-4f13-abcf-47c56d85c4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020AAE-CCAD-4F86-9766-A1E53DDBF2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290</TotalTime>
  <Words>987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Cacho</vt:lpstr>
      <vt:lpstr>CONSULTAS NO MS SQL SERVER</vt:lpstr>
      <vt:lpstr>COMO FAZER CONSULTAS NO MS SQL SERVER</vt:lpstr>
      <vt:lpstr>Exemplos de Consultas</vt:lpstr>
      <vt:lpstr>Seleção de campos (colunas)</vt:lpstr>
      <vt:lpstr>Criando consultas com alias</vt:lpstr>
      <vt:lpstr>Consultas parametrizadas</vt:lpstr>
      <vt:lpstr>Operadores Relacionais</vt:lpstr>
      <vt:lpstr>WHERE com AND e OR</vt:lpstr>
      <vt:lpstr>WHERE com IN</vt:lpstr>
      <vt:lpstr>WHERE com NOT IN</vt:lpstr>
      <vt:lpstr>WHERE com BETWEEN</vt:lpstr>
      <vt:lpstr>WHERE com NOT BETWEEN</vt:lpstr>
      <vt:lpstr>WHERE com LIKE</vt:lpstr>
      <vt:lpstr>WHERE com NOT LIKE</vt:lpstr>
      <vt:lpstr>Utilizando consultas com funções</vt:lpstr>
      <vt:lpstr>Exercícios: criar o banco de dados bdEscola conforme modelo abaixo</vt:lpstr>
      <vt:lpstr>Inserir os dados a seguir:</vt:lpstr>
      <vt:lpstr>Criar as seguintes consultas: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NO MS SQL SERVER</dc:title>
  <dc:creator>Aline&amp;Leo</dc:creator>
  <cp:lastModifiedBy>VANESSA FERRAZ DUARTE COSTA</cp:lastModifiedBy>
  <cp:revision>16</cp:revision>
  <dcterms:created xsi:type="dcterms:W3CDTF">2016-05-11T17:24:41Z</dcterms:created>
  <dcterms:modified xsi:type="dcterms:W3CDTF">2021-07-01T03:04:43Z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0x01010021D40C828C189C439FFD4214EAEFA311</vt:lpwstr>
  </property>
</Properties>
</file>