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2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47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97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84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35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762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65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9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94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61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10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04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6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2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7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60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0B22-5073-4ABE-9B97-FA12DD50A136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BBB28F-4474-4ABB-A90E-D65DB65382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05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de  agregação no MS SQL Server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52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67BA6-3BFD-426D-A0D4-A55DC6D1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com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2AFA6-36C6-420A-A575-99A30570D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1" y="1475488"/>
            <a:ext cx="9601199" cy="5220734"/>
          </a:xfrm>
        </p:spPr>
        <p:txBody>
          <a:bodyPr>
            <a:normAutofit/>
          </a:bodyPr>
          <a:lstStyle/>
          <a:p>
            <a:r>
              <a:rPr lang="pt-BR" dirty="0"/>
              <a:t>Podemos ainda utilizar o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com o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conforme 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800" dirty="0"/>
              <a:t>Neste caso, a soma dos salários foi agrupada pela somatória </a:t>
            </a:r>
            <a:r>
              <a:rPr lang="pt-BR" sz="1800"/>
              <a:t>dos </a:t>
            </a:r>
            <a:r>
              <a:rPr lang="pt-BR"/>
              <a:t>salá</a:t>
            </a:r>
            <a:r>
              <a:rPr lang="pt-BR" sz="1800"/>
              <a:t>rios , </a:t>
            </a:r>
            <a:r>
              <a:rPr lang="pt-BR" sz="1800" dirty="0"/>
              <a:t>para a qual foi criada o alias </a:t>
            </a:r>
            <a:r>
              <a:rPr lang="pt-BR" sz="1800" dirty="0" err="1"/>
              <a:t>Salarios</a:t>
            </a:r>
            <a:r>
              <a:rPr lang="pt-BR" sz="1800" dirty="0"/>
              <a:t>. Quando o alias é utilizado sem aspas, ele pode ser utilizando na cláusula WHERE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A51FDF-CEBC-4DF3-BA48-FB0FEDA64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11" r="21250" b="16973"/>
          <a:stretch/>
        </p:blipFill>
        <p:spPr>
          <a:xfrm>
            <a:off x="1903412" y="2038196"/>
            <a:ext cx="9601200" cy="31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Funções de agregação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Existem diversas funções de grupo que são implementadas pelo padrão SQL. Essas funções auxiliam a computar uma variedade de medidas baseadas em valores das colunas do banco de dados. As principais funções de grupo são: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6734"/>
              </p:ext>
            </p:extLst>
          </p:nvPr>
        </p:nvGraphicFramePr>
        <p:xfrm>
          <a:off x="2032978" y="3083731"/>
          <a:ext cx="9158069" cy="344475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61515">
                  <a:extLst>
                    <a:ext uri="{9D8B030D-6E8A-4147-A177-3AD203B41FA5}">
                      <a16:colId xmlns:a16="http://schemas.microsoft.com/office/drawing/2014/main" val="2935125200"/>
                    </a:ext>
                  </a:extLst>
                </a:gridCol>
                <a:gridCol w="7596554">
                  <a:extLst>
                    <a:ext uri="{9D8B030D-6E8A-4147-A177-3AD203B41FA5}">
                      <a16:colId xmlns:a16="http://schemas.microsoft.com/office/drawing/2014/main" val="3367163592"/>
                    </a:ext>
                  </a:extLst>
                </a:gridCol>
              </a:tblGrid>
              <a:tr h="5741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</a:rPr>
                        <a:t>Função</a:t>
                      </a:r>
                      <a:endParaRPr lang="pt-BR" sz="200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</a:rPr>
                        <a:t>Ação</a:t>
                      </a:r>
                      <a:endParaRPr lang="pt-BR" sz="2000" dirty="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extLst>
                  <a:ext uri="{0D108BD9-81ED-4DB2-BD59-A6C34878D82A}">
                    <a16:rowId xmlns:a16="http://schemas.microsoft.com/office/drawing/2014/main" val="4105476687"/>
                  </a:ext>
                </a:extLst>
              </a:tr>
              <a:tr h="5741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COUNT</a:t>
                      </a:r>
                      <a:endParaRPr lang="pt-BR" sz="200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Retorna o número de linhas afetadas pelo comando.</a:t>
                      </a:r>
                      <a:endParaRPr lang="pt-BR" sz="2000" dirty="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extLst>
                  <a:ext uri="{0D108BD9-81ED-4DB2-BD59-A6C34878D82A}">
                    <a16:rowId xmlns:a16="http://schemas.microsoft.com/office/drawing/2014/main" val="1864743738"/>
                  </a:ext>
                </a:extLst>
              </a:tr>
              <a:tr h="5741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SUM</a:t>
                      </a:r>
                      <a:endParaRPr lang="pt-BR" sz="200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Retorna o somatório do valor das colunas especificadas.</a:t>
                      </a:r>
                      <a:endParaRPr lang="pt-BR" sz="200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extLst>
                  <a:ext uri="{0D108BD9-81ED-4DB2-BD59-A6C34878D82A}">
                    <a16:rowId xmlns:a16="http://schemas.microsoft.com/office/drawing/2014/main" val="2727181772"/>
                  </a:ext>
                </a:extLst>
              </a:tr>
              <a:tr h="5741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AVG</a:t>
                      </a:r>
                      <a:endParaRPr lang="pt-BR" sz="200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Retorna a média aritmética dos valores das colunas.</a:t>
                      </a:r>
                      <a:endParaRPr lang="pt-BR" sz="200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extLst>
                  <a:ext uri="{0D108BD9-81ED-4DB2-BD59-A6C34878D82A}">
                    <a16:rowId xmlns:a16="http://schemas.microsoft.com/office/drawing/2014/main" val="1318924796"/>
                  </a:ext>
                </a:extLst>
              </a:tr>
              <a:tr h="5741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MIN</a:t>
                      </a:r>
                      <a:endParaRPr lang="pt-BR" sz="200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Retorna o menor valor da coluna de um grupo de linhas.</a:t>
                      </a:r>
                      <a:endParaRPr lang="pt-BR" sz="200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extLst>
                  <a:ext uri="{0D108BD9-81ED-4DB2-BD59-A6C34878D82A}">
                    <a16:rowId xmlns:a16="http://schemas.microsoft.com/office/drawing/2014/main" val="3410864672"/>
                  </a:ext>
                </a:extLst>
              </a:tr>
              <a:tr h="5741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MAX</a:t>
                      </a:r>
                      <a:endParaRPr lang="pt-BR" sz="200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Retorna o maior valor da coluna de um grupo de linhas.</a:t>
                      </a:r>
                      <a:endParaRPr lang="pt-BR" sz="2000" dirty="0">
                        <a:effectLst/>
                        <a:latin typeface="+mj-lt"/>
                      </a:endParaRPr>
                    </a:p>
                  </a:txBody>
                  <a:tcPr marL="68580" marR="68580" marT="47625" marB="47625"/>
                </a:tc>
                <a:extLst>
                  <a:ext uri="{0D108BD9-81ED-4DB2-BD59-A6C34878D82A}">
                    <a16:rowId xmlns:a16="http://schemas.microsoft.com/office/drawing/2014/main" val="2939254827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44850" y="316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D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4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utilização das funções de 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SELECT COUNT(</a:t>
            </a:r>
            <a:r>
              <a:rPr lang="pt-BR" dirty="0" err="1"/>
              <a:t>codCliente</a:t>
            </a:r>
            <a:r>
              <a:rPr lang="pt-BR" dirty="0"/>
              <a:t>) FROM </a:t>
            </a:r>
            <a:r>
              <a:rPr lang="pt-BR" dirty="0" err="1"/>
              <a:t>tbCliente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Retorna a quantidade de códigos de clientes que existam no BD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Podemos utilizar o DISTINCT, para trazer todos os registros que não sejam nulos e/ou repetidos, veja o exemplo a seguir: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en-US" dirty="0"/>
              <a:t>SELECT COUNT(DISTINCT </a:t>
            </a:r>
            <a:r>
              <a:rPr lang="en-US" dirty="0" err="1"/>
              <a:t>codCliente</a:t>
            </a:r>
            <a:r>
              <a:rPr lang="en-US" dirty="0"/>
              <a:t>) FROM </a:t>
            </a:r>
            <a:r>
              <a:rPr lang="en-US" dirty="0" err="1"/>
              <a:t>tbCliente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06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04581-3072-4138-B995-CA9FF019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27274" y="1529862"/>
            <a:ext cx="9369083" cy="51241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20000"/>
              </a:lnSpc>
            </a:pPr>
            <a:r>
              <a:rPr lang="pt-BR" sz="2800" dirty="0"/>
              <a:t>SELECT SUM(</a:t>
            </a:r>
            <a:r>
              <a:rPr lang="pt-BR" sz="2800" dirty="0" err="1"/>
              <a:t>precoProduto</a:t>
            </a:r>
            <a:r>
              <a:rPr lang="pt-BR" sz="2800" dirty="0"/>
              <a:t>) FROM </a:t>
            </a:r>
            <a:r>
              <a:rPr lang="pt-BR" sz="2800" dirty="0" err="1"/>
              <a:t>tbProduto</a:t>
            </a:r>
            <a:endParaRPr lang="pt-BR" sz="2800" dirty="0"/>
          </a:p>
          <a:p>
            <a:pPr>
              <a:lnSpc>
                <a:spcPct val="220000"/>
              </a:lnSpc>
            </a:pPr>
            <a:r>
              <a:rPr lang="pt-BR" sz="2800" dirty="0"/>
              <a:t>SELECT SUM(</a:t>
            </a:r>
            <a:r>
              <a:rPr lang="pt-BR" sz="2800" dirty="0" err="1"/>
              <a:t>precoProduto</a:t>
            </a:r>
            <a:r>
              <a:rPr lang="pt-BR" sz="2800" dirty="0"/>
              <a:t>) * 1.2 FROM </a:t>
            </a:r>
            <a:r>
              <a:rPr lang="pt-BR" sz="2800" dirty="0" err="1"/>
              <a:t>tbProduto</a:t>
            </a:r>
            <a:endParaRPr lang="pt-BR" sz="2800" dirty="0"/>
          </a:p>
          <a:p>
            <a:pPr>
              <a:lnSpc>
                <a:spcPct val="220000"/>
              </a:lnSpc>
            </a:pPr>
            <a:r>
              <a:rPr lang="pt-BR" sz="2800" dirty="0"/>
              <a:t>SELECT AVG(</a:t>
            </a:r>
            <a:r>
              <a:rPr lang="pt-BR" sz="2800" dirty="0" err="1"/>
              <a:t>precoProduto</a:t>
            </a:r>
            <a:r>
              <a:rPr lang="pt-BR" sz="2800" dirty="0"/>
              <a:t>) FROM </a:t>
            </a:r>
            <a:r>
              <a:rPr lang="pt-BR" sz="2800" dirty="0" err="1"/>
              <a:t>tbProduto</a:t>
            </a:r>
            <a:endParaRPr lang="pt-BR" sz="2800" dirty="0"/>
          </a:p>
          <a:p>
            <a:pPr>
              <a:lnSpc>
                <a:spcPct val="220000"/>
              </a:lnSpc>
            </a:pPr>
            <a:r>
              <a:rPr lang="pt-BR" sz="2800" dirty="0"/>
              <a:t>SELECT MIN(</a:t>
            </a:r>
            <a:r>
              <a:rPr lang="pt-BR" sz="2800" dirty="0" err="1"/>
              <a:t>precoProduto</a:t>
            </a:r>
            <a:r>
              <a:rPr lang="pt-BR" sz="2800" dirty="0"/>
              <a:t>) FROM </a:t>
            </a:r>
            <a:r>
              <a:rPr lang="pt-BR" sz="2800" dirty="0" err="1"/>
              <a:t>tbProduto</a:t>
            </a:r>
            <a:endParaRPr lang="pt-BR" sz="2800" dirty="0"/>
          </a:p>
          <a:p>
            <a:pPr>
              <a:lnSpc>
                <a:spcPct val="220000"/>
              </a:lnSpc>
            </a:pPr>
            <a:r>
              <a:rPr lang="pt-BR" altLang="pt-BR" sz="2800" dirty="0"/>
              <a:t>SELECT MAX(</a:t>
            </a:r>
            <a:r>
              <a:rPr lang="pt-BR" sz="2800" dirty="0" err="1"/>
              <a:t>precoProduto</a:t>
            </a:r>
            <a:r>
              <a:rPr lang="pt-BR" altLang="pt-BR" sz="2800" dirty="0"/>
              <a:t>) FROM </a:t>
            </a:r>
            <a:r>
              <a:rPr lang="pt-BR" sz="2800" dirty="0" err="1"/>
              <a:t>tbProduto</a:t>
            </a:r>
            <a:endParaRPr lang="pt-BR" sz="2800" dirty="0"/>
          </a:p>
          <a:p>
            <a:pPr>
              <a:lnSpc>
                <a:spcPct val="220000"/>
              </a:lnSpc>
            </a:pPr>
            <a:r>
              <a:rPr lang="pt-BR" altLang="pt-BR" sz="2800" dirty="0"/>
              <a:t>SELECT MAX(</a:t>
            </a:r>
            <a:r>
              <a:rPr lang="pt-BR" altLang="pt-BR" sz="2800" dirty="0" err="1"/>
              <a:t>dataPedido</a:t>
            </a:r>
            <a:r>
              <a:rPr lang="pt-BR" altLang="pt-BR" sz="2800" dirty="0"/>
              <a:t>) FROM </a:t>
            </a:r>
            <a:r>
              <a:rPr lang="pt-BR" altLang="pt-BR" sz="2800" dirty="0" err="1"/>
              <a:t>tbPedido</a:t>
            </a:r>
            <a:endParaRPr lang="pt-BR" sz="2800" dirty="0"/>
          </a:p>
          <a:p>
            <a:pPr>
              <a:lnSpc>
                <a:spcPct val="220000"/>
              </a:lnSpc>
            </a:pPr>
            <a:endParaRPr lang="pt-BR" sz="2800" dirty="0"/>
          </a:p>
          <a:p>
            <a:pPr marL="0" indent="0">
              <a:lnSpc>
                <a:spcPct val="220000"/>
              </a:lnSpc>
              <a:buNone/>
            </a:pPr>
            <a:endParaRPr lang="pt-BR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7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7164B-C07B-483D-AD12-808067F2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B1A028-053E-4648-822F-4CED8C622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6953" r="35325" b="19293"/>
          <a:stretch/>
        </p:blipFill>
        <p:spPr>
          <a:xfrm>
            <a:off x="2776055" y="1264555"/>
            <a:ext cx="7794115" cy="54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7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B3D68-AB38-4997-9698-8CF356B4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2999F-AA45-401F-B847-8C8CD2CE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1687" cy="4328890"/>
          </a:xfrm>
        </p:spPr>
        <p:txBody>
          <a:bodyPr>
            <a:normAutofit/>
          </a:bodyPr>
          <a:lstStyle/>
          <a:p>
            <a:r>
              <a:rPr lang="pt-BR" dirty="0"/>
              <a:t>Quando fazemos uma consulta utilizando as funções de agregação SUM, COUNT e AVG podemos agrupar os resultados utilizando a instrução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.</a:t>
            </a:r>
          </a:p>
          <a:p>
            <a:r>
              <a:rPr lang="pt-BR" dirty="0"/>
              <a:t>Por exemplo, na relação Funcionário </a:t>
            </a:r>
            <a:r>
              <a:rPr lang="pt-BR" dirty="0">
                <a:sym typeface="Wingdings" panose="05000000000000000000" pitchFamily="2" charset="2"/>
              </a:rPr>
              <a:t> Departamento</a:t>
            </a:r>
          </a:p>
          <a:p>
            <a:r>
              <a:rPr lang="pt-BR" dirty="0">
                <a:sym typeface="Wingdings" panose="05000000000000000000" pitchFamily="2" charset="2"/>
              </a:rPr>
              <a:t>Podemos agrupar a soma dos salários agrupados pelo código do departamento</a:t>
            </a: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SELECT SUM(</a:t>
            </a:r>
            <a:r>
              <a:rPr lang="pt-BR" dirty="0" err="1">
                <a:sym typeface="Wingdings" panose="05000000000000000000" pitchFamily="2" charset="2"/>
              </a:rPr>
              <a:t>salarioFuncionario</a:t>
            </a:r>
            <a:r>
              <a:rPr lang="pt-BR" dirty="0">
                <a:sym typeface="Wingdings" panose="05000000000000000000" pitchFamily="2" charset="2"/>
              </a:rPr>
              <a:t>), </a:t>
            </a:r>
            <a:r>
              <a:rPr lang="pt-BR" dirty="0" err="1">
                <a:sym typeface="Wingdings" panose="05000000000000000000" pitchFamily="2" charset="2"/>
              </a:rPr>
              <a:t>codDepto</a:t>
            </a:r>
            <a:r>
              <a:rPr lang="pt-B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FROM </a:t>
            </a:r>
            <a:r>
              <a:rPr lang="pt-BR" dirty="0" err="1">
                <a:sym typeface="Wingdings" panose="05000000000000000000" pitchFamily="2" charset="2"/>
              </a:rPr>
              <a:t>tbFuncionario</a:t>
            </a:r>
            <a:r>
              <a:rPr lang="pt-B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GROUP BY </a:t>
            </a:r>
            <a:r>
              <a:rPr lang="pt-BR" dirty="0" err="1">
                <a:sym typeface="Wingdings" panose="05000000000000000000" pitchFamily="2" charset="2"/>
              </a:rPr>
              <a:t>codDepto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81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5976B-B7B4-4485-895D-BED9E6D4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- 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D79A8-1CBC-42FA-9FC3-F7261CD7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se utilizar o </a:t>
            </a:r>
            <a:r>
              <a:rPr lang="pt-BR" sz="2000" dirty="0" err="1"/>
              <a:t>group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numa consulta simples, somente é possível listar duas colunas:</a:t>
            </a:r>
          </a:p>
          <a:p>
            <a:pPr lvl="1"/>
            <a:r>
              <a:rPr lang="pt-BR" sz="2000" dirty="0"/>
              <a:t>A coluna pela qual será agrupada a soma, média ou contagem e</a:t>
            </a:r>
          </a:p>
          <a:p>
            <a:pPr lvl="1"/>
            <a:r>
              <a:rPr lang="pt-BR" sz="2000" dirty="0"/>
              <a:t>A coluna que será calculada utilizando-se uma das 3 funções: </a:t>
            </a:r>
            <a:r>
              <a:rPr lang="pt-BR" sz="2000" dirty="0" err="1"/>
              <a:t>count</a:t>
            </a:r>
            <a:r>
              <a:rPr lang="pt-BR" sz="2000" dirty="0"/>
              <a:t>, sum ou </a:t>
            </a:r>
            <a:r>
              <a:rPr lang="pt-BR" sz="2000" dirty="0" err="1"/>
              <a:t>avg</a:t>
            </a: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228600" lvl="1">
              <a:spcBef>
                <a:spcPts val="1000"/>
              </a:spcBef>
            </a:pPr>
            <a:r>
              <a:rPr lang="pt-BR" sz="2000" dirty="0"/>
              <a:t>O </a:t>
            </a:r>
            <a:r>
              <a:rPr lang="pt-BR" sz="2000" dirty="0" err="1"/>
              <a:t>group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tem que vir após os </a:t>
            </a:r>
            <a:r>
              <a:rPr lang="pt-BR" sz="2000" dirty="0" err="1"/>
              <a:t>selects</a:t>
            </a:r>
            <a:r>
              <a:rPr lang="pt-BR" sz="2000" dirty="0"/>
              <a:t> e após a cláusula </a:t>
            </a:r>
            <a:r>
              <a:rPr lang="pt-BR" sz="2000" dirty="0" err="1"/>
              <a:t>Where</a:t>
            </a:r>
            <a:r>
              <a:rPr lang="pt-BR" sz="2000" dirty="0"/>
              <a:t> (se houver)</a:t>
            </a:r>
          </a:p>
        </p:txBody>
      </p:sp>
    </p:spTree>
    <p:extLst>
      <p:ext uri="{BB962C8B-B14F-4D97-AF65-F5344CB8AC3E}">
        <p14:creationId xmlns:p14="http://schemas.microsoft.com/office/powerpoint/2010/main" val="270236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1D3A7-B39B-4709-B094-F17A52D4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3A1C7-6843-4AEF-A5C4-62A859CB9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r>
              <a:rPr lang="pt-BR" dirty="0"/>
              <a:t>A cláusula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pode ser utilizada para se ordenar uma lista de registros (linhas) no SQL Server.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9BBA4E-5A36-4498-A2B7-7D4DA0B59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61" r="25726" b="17404"/>
          <a:stretch/>
        </p:blipFill>
        <p:spPr>
          <a:xfrm>
            <a:off x="2181233" y="2338466"/>
            <a:ext cx="9453716" cy="38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1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FE65-9B4A-4CC3-8785-379144AF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descendente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3FD7B3D-43BC-47F8-BAF4-8929B1CD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186" r="36189" b="16566"/>
          <a:stretch/>
        </p:blipFill>
        <p:spPr>
          <a:xfrm>
            <a:off x="2701304" y="1905000"/>
            <a:ext cx="7844420" cy="39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964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D40C828C189C439FFD4214EAEFA311" ma:contentTypeVersion="6" ma:contentTypeDescription="Crie um novo documento." ma:contentTypeScope="" ma:versionID="2e0a288a3802b9e419849f618240f194">
  <xsd:schema xmlns:xsd="http://www.w3.org/2001/XMLSchema" xmlns:xs="http://www.w3.org/2001/XMLSchema" xmlns:p="http://schemas.microsoft.com/office/2006/metadata/properties" xmlns:ns2="fe57a834-7f12-4f13-abcf-47c56d85c407" targetNamespace="http://schemas.microsoft.com/office/2006/metadata/properties" ma:root="true" ma:fieldsID="50ab81ef32b65237742d8be0edaf4c0e" ns2:_="">
    <xsd:import namespace="fe57a834-7f12-4f13-abcf-47c56d85c4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7a834-7f12-4f13-abcf-47c56d85c4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EF1686-A006-4631-84F2-D40BA651B276}"/>
</file>

<file path=customXml/itemProps2.xml><?xml version="1.0" encoding="utf-8"?>
<ds:datastoreItem xmlns:ds="http://schemas.openxmlformats.org/officeDocument/2006/customXml" ds:itemID="{B0986F31-6D4A-477D-B8F0-3EEAE6A17828}"/>
</file>

<file path=customXml/itemProps3.xml><?xml version="1.0" encoding="utf-8"?>
<ds:datastoreItem xmlns:ds="http://schemas.openxmlformats.org/officeDocument/2006/customXml" ds:itemID="{9DAB40CB-16E6-4EBC-9782-C5ECEC4A5510}"/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154</TotalTime>
  <Words>421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Cacho</vt:lpstr>
      <vt:lpstr>Funções de  agregação no MS SQL Server</vt:lpstr>
      <vt:lpstr>Funções de agregação</vt:lpstr>
      <vt:lpstr>Exemplos de utilização das funções de agregação</vt:lpstr>
      <vt:lpstr>Alguns exemplos</vt:lpstr>
      <vt:lpstr>Exemplos</vt:lpstr>
      <vt:lpstr>Group by</vt:lpstr>
      <vt:lpstr>Group by - Regras</vt:lpstr>
      <vt:lpstr>Order by</vt:lpstr>
      <vt:lpstr>Order by descendente</vt:lpstr>
      <vt:lpstr>Group by com 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de agregação no MS SQL Server</dc:title>
  <dc:creator>Aline&amp;Leo</dc:creator>
  <cp:lastModifiedBy>VANESSA FERRAZ DUARTE COSTA</cp:lastModifiedBy>
  <cp:revision>11</cp:revision>
  <dcterms:created xsi:type="dcterms:W3CDTF">2016-11-09T16:54:07Z</dcterms:created>
  <dcterms:modified xsi:type="dcterms:W3CDTF">2021-05-26T18:54:06Z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0x01010021D40C828C189C439FFD4214EAEFA311</vt:lpwstr>
  </property>
</Properties>
</file>