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7" r:id="rId12"/>
    <p:sldId id="268" r:id="rId13"/>
    <p:sldId id="269" r:id="rId14"/>
    <p:sldId id="281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4" r:id="rId24"/>
    <p:sldId id="263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5F5BC-7787-475C-B664-81C8992C7A26}" v="2" dt="2021-05-19T17:47:01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EDINALDO DA SILVA" userId="S::alex.silva645@etec.sp.gov.br::82f483c6-c063-48b6-998b-57fdee4e4ca7" providerId="AD" clId="Web-{7415F5BC-7787-475C-B664-81C8992C7A26}"/>
    <pc:docChg chg="modSld">
      <pc:chgData name="ALEX EDINALDO DA SILVA" userId="S::alex.silva645@etec.sp.gov.br::82f483c6-c063-48b6-998b-57fdee4e4ca7" providerId="AD" clId="Web-{7415F5BC-7787-475C-B664-81C8992C7A26}" dt="2021-05-19T17:47:01.229" v="1" actId="1076"/>
      <pc:docMkLst>
        <pc:docMk/>
      </pc:docMkLst>
      <pc:sldChg chg="modSp">
        <pc:chgData name="ALEX EDINALDO DA SILVA" userId="S::alex.silva645@etec.sp.gov.br::82f483c6-c063-48b6-998b-57fdee4e4ca7" providerId="AD" clId="Web-{7415F5BC-7787-475C-B664-81C8992C7A26}" dt="2021-05-19T17:47:01.229" v="1" actId="1076"/>
        <pc:sldMkLst>
          <pc:docMk/>
          <pc:sldMk cId="1786924997" sldId="265"/>
        </pc:sldMkLst>
        <pc:picChg chg="mod">
          <ac:chgData name="ALEX EDINALDO DA SILVA" userId="S::alex.silva645@etec.sp.gov.br::82f483c6-c063-48b6-998b-57fdee4e4ca7" providerId="AD" clId="Web-{7415F5BC-7787-475C-B664-81C8992C7A26}" dt="2021-05-19T17:47:01.229" v="1" actId="1076"/>
          <ac:picMkLst>
            <pc:docMk/>
            <pc:sldMk cId="1786924997" sldId="265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CONSULTAS NO MS SQL SERVER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99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3F388-60BB-4B9E-AE62-89965C93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WHERE com AND e 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6F558-7142-4A68-8BE0-76B40BF7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7CE982-1BC7-4727-81EF-CB3218F4C3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81" y="1905000"/>
            <a:ext cx="5608927" cy="1338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39CC2B5-3B06-454E-9EFD-D092F3BE63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655" y="3624854"/>
            <a:ext cx="6783416" cy="2609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6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E9E18-5043-4ED1-8A61-F2FBCC12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WHERE com 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8F1EF7-1009-46E5-909D-26DD51F9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564" y="1435565"/>
            <a:ext cx="9157311" cy="1295400"/>
          </a:xfrm>
        </p:spPr>
        <p:txBody>
          <a:bodyPr/>
          <a:lstStyle/>
          <a:p>
            <a:r>
              <a:rPr lang="pt-BR" dirty="0"/>
              <a:t>Podemos usar o operador </a:t>
            </a:r>
            <a:r>
              <a:rPr lang="pt-BR" b="1" dirty="0"/>
              <a:t>IN</a:t>
            </a:r>
            <a:r>
              <a:rPr lang="pt-BR" dirty="0"/>
              <a:t> no lugar do operador </a:t>
            </a:r>
            <a:r>
              <a:rPr lang="pt-BR" b="1" dirty="0"/>
              <a:t>OR</a:t>
            </a:r>
            <a:r>
              <a:rPr lang="pt-BR" dirty="0"/>
              <a:t> </a:t>
            </a:r>
            <a:r>
              <a:rPr lang="pt-BR" b="1" dirty="0"/>
              <a:t>em determinadas situações</a:t>
            </a:r>
            <a:r>
              <a:rPr lang="pt-BR" dirty="0"/>
              <a:t>. O </a:t>
            </a:r>
            <a:r>
              <a:rPr lang="pt-BR" b="1" dirty="0"/>
              <a:t>IN</a:t>
            </a:r>
            <a:r>
              <a:rPr lang="pt-BR" dirty="0"/>
              <a:t> permite verificar se o valor de uma coluna está presente em uma lista de elementos. </a:t>
            </a:r>
          </a:p>
        </p:txBody>
      </p:sp>
      <p:pic>
        <p:nvPicPr>
          <p:cNvPr id="4" name="Espaço Reservado para Conteúdo 10">
            <a:extLst>
              <a:ext uri="{FF2B5EF4-FFF2-40B4-BE49-F238E27FC236}">
                <a16:creationId xmlns:a16="http://schemas.microsoft.com/office/drawing/2014/main" id="{3FB36F71-1F4B-40C2-A6A5-E2AAE621F82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43" y="2415730"/>
            <a:ext cx="4794111" cy="83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8A015C-9792-4109-ADAB-2D16AAE506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605" y="5895904"/>
            <a:ext cx="6955270" cy="59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946028D-F055-4F54-B533-B02AD6C7927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64" y="3429000"/>
            <a:ext cx="8066286" cy="2206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31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1ADA2-ED5D-448F-95F7-BAAE1066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WHERE com NOT 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C45849-258B-40C4-B117-685CE064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554" y="1359214"/>
            <a:ext cx="9281292" cy="1429730"/>
          </a:xfrm>
        </p:spPr>
        <p:txBody>
          <a:bodyPr>
            <a:normAutofit/>
          </a:bodyPr>
          <a:lstStyle/>
          <a:p>
            <a:r>
              <a:rPr lang="pt-BR" dirty="0"/>
              <a:t>Este operador, ao contrário do IN, permite obter como resultado o valor de uma coluna que não pertence a uma determinada lista de elemento.</a:t>
            </a:r>
          </a:p>
          <a:p>
            <a:r>
              <a:rPr lang="pt-BR" dirty="0"/>
              <a:t>Podemos usar também o operador </a:t>
            </a:r>
            <a:r>
              <a:rPr lang="pt-BR" b="1" dirty="0"/>
              <a:t>AND</a:t>
            </a:r>
            <a:r>
              <a:rPr lang="pt-BR" dirty="0"/>
              <a:t> em conjunto com o sinal de comparação diferente (</a:t>
            </a:r>
            <a:r>
              <a:rPr lang="pt-BR" b="1" dirty="0"/>
              <a:t>&lt;&gt;</a:t>
            </a:r>
            <a:r>
              <a:rPr lang="pt-BR" dirty="0"/>
              <a:t>) para obter o mesmo resultado.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97493B-79EF-43EA-B2B5-DFC38FE3A0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674" y="2840592"/>
            <a:ext cx="7934924" cy="612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CA2C2D-DD69-41C0-A63A-D1854593DC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3811222"/>
            <a:ext cx="8741312" cy="1645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8877BAD-DD8E-4D13-95E7-93CC1490B29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674" y="5814036"/>
            <a:ext cx="9402563" cy="612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18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B27BC-2E4B-4B26-9ADA-53ACA731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WHERE com BETWEEN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DC6F6D-F7CC-451F-9108-29DE1EAE5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0738" y="1540188"/>
            <a:ext cx="8911687" cy="1152525"/>
          </a:xfrm>
        </p:spPr>
        <p:txBody>
          <a:bodyPr/>
          <a:lstStyle/>
          <a:p>
            <a:r>
              <a:rPr lang="pt-BR" dirty="0"/>
              <a:t>O operador BETWEEN tem a finalidade de permitir a consulta entre uma determinada faixa de valores.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8CD808-20CE-478F-8B0D-38D8D60CC4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35" y="2454323"/>
            <a:ext cx="6393389" cy="5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14DC03-EA27-477E-B736-500003D4C5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919" y="3242036"/>
            <a:ext cx="8222302" cy="1891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3475B51-6490-41DB-BA58-31991BF6222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008" y="5682801"/>
            <a:ext cx="7722088" cy="640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975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9E733-74D6-4B74-9992-FB95EC0A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WHERE com NOT BETWEEN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A1A74-6B74-4D5F-8669-A506904DD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0738" y="1330752"/>
            <a:ext cx="8911687" cy="1377209"/>
          </a:xfrm>
        </p:spPr>
        <p:txBody>
          <a:bodyPr>
            <a:normAutofit/>
          </a:bodyPr>
          <a:lstStyle/>
          <a:p>
            <a:r>
              <a:rPr lang="pt-BR" dirty="0"/>
              <a:t>O operador </a:t>
            </a:r>
            <a:r>
              <a:rPr lang="pt-BR" b="1" dirty="0"/>
              <a:t>NOT BETWEEN</a:t>
            </a:r>
            <a:r>
              <a:rPr lang="pt-BR" dirty="0"/>
              <a:t>, ao contrário do anteriormente descrito, permite consultar os valores que não se encontram em uma determinada faixa. </a:t>
            </a:r>
          </a:p>
          <a:p>
            <a:r>
              <a:rPr lang="pt-BR" dirty="0"/>
              <a:t>Por meio do operador </a:t>
            </a:r>
            <a:r>
              <a:rPr lang="pt-BR" b="1" dirty="0"/>
              <a:t>AND</a:t>
            </a:r>
            <a:r>
              <a:rPr lang="pt-BR" dirty="0"/>
              <a:t> e dos operadores relacionais </a:t>
            </a:r>
            <a:r>
              <a:rPr lang="pt-BR" b="1" dirty="0"/>
              <a:t>=</a:t>
            </a:r>
            <a:r>
              <a:rPr lang="pt-BR" dirty="0"/>
              <a:t>, </a:t>
            </a:r>
            <a:r>
              <a:rPr lang="pt-BR" b="1" dirty="0"/>
              <a:t>&lt;</a:t>
            </a:r>
            <a:r>
              <a:rPr lang="pt-BR" dirty="0"/>
              <a:t> e </a:t>
            </a:r>
            <a:r>
              <a:rPr lang="pt-BR" b="1" dirty="0"/>
              <a:t>&gt;</a:t>
            </a:r>
            <a:r>
              <a:rPr lang="pt-BR" dirty="0"/>
              <a:t> também é possível consultar uma determinada faixa de valores.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6D4EAB-E8E5-4699-A581-D01C2CA58B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90" y="2819126"/>
            <a:ext cx="7701906" cy="63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B7859BA-B496-459A-84E3-D7478F3F147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76" y="3667611"/>
            <a:ext cx="8590583" cy="193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7BDE0C9-8C8B-4609-8A2F-573EF89FA07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59" y="5945458"/>
            <a:ext cx="7343310" cy="576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94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96AA-B144-4A6F-964D-30F07349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WHERE com LIKE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712F36-2DB7-42B3-910A-0BCE5BD7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978" y="1448638"/>
            <a:ext cx="9016634" cy="1277257"/>
          </a:xfrm>
        </p:spPr>
        <p:txBody>
          <a:bodyPr/>
          <a:lstStyle/>
          <a:p>
            <a:r>
              <a:rPr lang="pt-BR" dirty="0"/>
              <a:t>O operador </a:t>
            </a:r>
            <a:r>
              <a:rPr lang="pt-BR" b="1" dirty="0"/>
              <a:t>LIKE</a:t>
            </a:r>
            <a:r>
              <a:rPr lang="pt-BR" dirty="0"/>
              <a:t> é empregado nas situações em que usamos como base para realizar pesquisas (ou filtros) as colunas que estão no formato caractere.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182BDD-209D-40AA-A29F-B9E7978B70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587" y="2366425"/>
            <a:ext cx="4166097" cy="68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4D9403-60CC-432D-894A-3FCD39B916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14" y="3167060"/>
            <a:ext cx="8873244" cy="111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E872609-E70B-439C-8CDA-11679151DA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04" y="4921947"/>
            <a:ext cx="4761225" cy="761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19475EE-C93B-4E3A-8DF9-A0791E822B2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294" y="5742842"/>
            <a:ext cx="9332001" cy="761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13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56496-1E85-4ED5-AF0C-F1EB1CAB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WHERE com LIKE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D9801C-F6B0-4E2F-90A7-4054ABFA51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125" y="1606714"/>
            <a:ext cx="3945366" cy="657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302F656-623F-42C8-9386-5F25670E56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2" y="2278492"/>
            <a:ext cx="7858653" cy="1202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AC3C8B5-5367-4851-B031-0DD0F65B124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384" y="3932652"/>
            <a:ext cx="3961406" cy="593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39C1B44-BC97-474C-AD6E-1E5F665F1E8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56" y="4622961"/>
            <a:ext cx="8115263" cy="1844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753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3DAD8-386C-497F-8D0A-AFFF20CF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WHERE com LIKE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391507-D292-4411-AB9D-FB1584CF0A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52" y="1901483"/>
            <a:ext cx="4740910" cy="94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92C4031-8C54-400A-856D-6321E0E9E7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813" y="3429000"/>
            <a:ext cx="8880094" cy="1440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264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3A265-C6B0-4F5C-8DFB-D8C9FF06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WHERE com NOT LIKE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F0CC2C-0007-424F-BE20-B2439A9DA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971" y="1351671"/>
            <a:ext cx="9058837" cy="1247775"/>
          </a:xfrm>
        </p:spPr>
        <p:txBody>
          <a:bodyPr/>
          <a:lstStyle/>
          <a:p>
            <a:r>
              <a:rPr lang="pt-BR" dirty="0"/>
              <a:t>Os operadores </a:t>
            </a:r>
            <a:r>
              <a:rPr lang="pt-BR" b="1" dirty="0"/>
              <a:t>NOT LIKE</a:t>
            </a:r>
            <a:r>
              <a:rPr lang="pt-BR" dirty="0"/>
              <a:t> são usados de forma oposta ao operador </a:t>
            </a:r>
            <a:r>
              <a:rPr lang="pt-BR" b="1" dirty="0"/>
              <a:t>LIKE</a:t>
            </a:r>
            <a:r>
              <a:rPr lang="pt-BR" dirty="0"/>
              <a:t>. Com eles obtemos o resultado de uma consulta os nomes e tipos de produtos que não possuem tais caracteres ou sílabas determinadas neste filtro.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3A3EAF-049E-42E7-80AF-4D670E6128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21" y="2324683"/>
            <a:ext cx="3794230" cy="53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CFEDB7-44D8-48A0-BEF7-B8CA354B21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492" y="2928646"/>
            <a:ext cx="6806549" cy="177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6067C86-348F-4E12-97CF-AAA7B183C9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729" y="4956377"/>
            <a:ext cx="3466015" cy="760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5880C3-0C84-4822-A2DD-C42B47119EB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760" y="5737825"/>
            <a:ext cx="6262015" cy="992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436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41042-2D9D-47C5-95C7-3B82C4AB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WHERE com NOT LIKE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0D0A35-FC82-4AF6-98B5-B4E74F2A26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189" y="1544142"/>
            <a:ext cx="4767741" cy="703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2AE1CF-861A-4938-91A0-268F343278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342" y="2405881"/>
            <a:ext cx="8712270" cy="994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A6BE72-7BA5-4E1F-B704-DE1C682871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306" y="4052376"/>
            <a:ext cx="4836341" cy="943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5D01142-9EBE-42FE-BD4B-65BB09B43EC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43" y="5205667"/>
            <a:ext cx="8369269" cy="13377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18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CONSULTAS NO MS SQL SERVER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01148"/>
          </a:xfrm>
        </p:spPr>
        <p:txBody>
          <a:bodyPr/>
          <a:lstStyle/>
          <a:p>
            <a:r>
              <a:rPr lang="pt-BR" dirty="0"/>
              <a:t>A sintaxe básica de consulta no MS SQL Server é: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809460" y="3213653"/>
            <a:ext cx="76730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nomeDoBanco.dbo.nomeTabela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Ou 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Use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nomeDoBanco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nomeTabela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94326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consultas com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656522"/>
          </a:xfrm>
        </p:spPr>
        <p:txBody>
          <a:bodyPr/>
          <a:lstStyle/>
          <a:p>
            <a:r>
              <a:rPr lang="pt-BR" dirty="0"/>
              <a:t>Podemos ainda utilizar consultas utilizando </a:t>
            </a:r>
            <a:r>
              <a:rPr lang="pt-BR" dirty="0" err="1"/>
              <a:t>functions</a:t>
            </a:r>
            <a:r>
              <a:rPr lang="pt-BR" dirty="0"/>
              <a:t> do MS SQL Server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dataNascimentoAluno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bdEscola.dbo.tbAluno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datepart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,dataNascimentoAluno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= 10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4028" t="53667" r="55092" b="34376"/>
          <a:stretch/>
        </p:blipFill>
        <p:spPr>
          <a:xfrm>
            <a:off x="2809460" y="3896138"/>
            <a:ext cx="5261114" cy="135172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89212" y="5579166"/>
            <a:ext cx="8343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Nesse caso foram exibidos somente os alunos nascidos no mês 10, sendo que a função </a:t>
            </a:r>
            <a:r>
              <a:rPr lang="pt-BR" dirty="0" err="1"/>
              <a:t>datepart</a:t>
            </a:r>
            <a:r>
              <a:rPr lang="pt-BR" dirty="0"/>
              <a:t>(</a:t>
            </a:r>
            <a:r>
              <a:rPr lang="pt-BR" dirty="0" err="1"/>
              <a:t>parteDaData,campo</a:t>
            </a:r>
            <a:r>
              <a:rPr lang="pt-BR" dirty="0"/>
              <a:t>) consegue selecionar somente parte do campo data que poderia ser DAY, MONTH </a:t>
            </a:r>
            <a:r>
              <a:rPr lang="pt-BR" dirty="0" err="1"/>
              <a:t>or</a:t>
            </a:r>
            <a:r>
              <a:rPr lang="pt-BR" dirty="0"/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931414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8123" y="151736"/>
            <a:ext cx="10044332" cy="1072153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Exercício: criar o banco de dados </a:t>
            </a:r>
            <a:r>
              <a:rPr lang="pt-BR" dirty="0" err="1"/>
              <a:t>bdEscola</a:t>
            </a:r>
            <a:r>
              <a:rPr lang="pt-BR" dirty="0"/>
              <a:t> conforme o MER abaixo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076" t="19067" r="34722" b="25498"/>
          <a:stretch/>
        </p:blipFill>
        <p:spPr>
          <a:xfrm>
            <a:off x="2538650" y="1102911"/>
            <a:ext cx="7505682" cy="554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59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201108"/>
            <a:ext cx="6705599" cy="657021"/>
          </a:xfrm>
        </p:spPr>
        <p:txBody>
          <a:bodyPr/>
          <a:lstStyle/>
          <a:p>
            <a:r>
              <a:rPr lang="pt-BR" dirty="0"/>
              <a:t>Inserir os dados a seguir: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077" t="25227" r="36657" b="16984"/>
          <a:stretch/>
        </p:blipFill>
        <p:spPr>
          <a:xfrm>
            <a:off x="2459255" y="858129"/>
            <a:ext cx="7193280" cy="58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24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5300" y="188011"/>
            <a:ext cx="8196995" cy="758767"/>
          </a:xfrm>
        </p:spPr>
        <p:txBody>
          <a:bodyPr/>
          <a:lstStyle/>
          <a:p>
            <a:r>
              <a:rPr lang="pt-BR" dirty="0"/>
              <a:t>Criar as seguintes consultas: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69145"/>
            <a:ext cx="9058837" cy="5401993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pt-BR" sz="2000" dirty="0"/>
              <a:t>Listar o nome, </a:t>
            </a:r>
            <a:r>
              <a:rPr lang="pt-BR" sz="2000" dirty="0" err="1"/>
              <a:t>rg</a:t>
            </a:r>
            <a:r>
              <a:rPr lang="pt-BR" sz="2000" dirty="0"/>
              <a:t> e data de aniversário dos alunos nascidos em SP</a:t>
            </a:r>
          </a:p>
          <a:p>
            <a:pPr>
              <a:buFont typeface="+mj-lt"/>
              <a:buAutoNum type="arabicPeriod"/>
            </a:pPr>
            <a:r>
              <a:rPr lang="pt-BR" sz="2000" dirty="0"/>
              <a:t>Listar o nome e o </a:t>
            </a:r>
            <a:r>
              <a:rPr lang="pt-BR" sz="2000" dirty="0" err="1"/>
              <a:t>rg</a:t>
            </a:r>
            <a:r>
              <a:rPr lang="pt-BR" sz="2000" dirty="0"/>
              <a:t> dos alunos com o nome começado com P</a:t>
            </a:r>
          </a:p>
          <a:p>
            <a:pPr>
              <a:buFont typeface="+mj-lt"/>
              <a:buAutoNum type="arabicPeriod"/>
            </a:pPr>
            <a:r>
              <a:rPr lang="pt-BR" sz="2000" dirty="0"/>
              <a:t>Listar o nome dos cursos cuja carga horária seja superior a 2000 horas</a:t>
            </a:r>
          </a:p>
          <a:p>
            <a:pPr>
              <a:buFont typeface="+mj-lt"/>
              <a:buAutoNum type="arabicPeriod"/>
            </a:pPr>
            <a:r>
              <a:rPr lang="pt-BR" sz="2000" dirty="0"/>
              <a:t>Listar o nome e o </a:t>
            </a:r>
            <a:r>
              <a:rPr lang="pt-BR" sz="2000" dirty="0" err="1"/>
              <a:t>rg</a:t>
            </a:r>
            <a:r>
              <a:rPr lang="pt-BR" sz="2000" dirty="0"/>
              <a:t> de todos os alunos que possuem o sobrenome Silva</a:t>
            </a:r>
          </a:p>
          <a:p>
            <a:pPr>
              <a:buFont typeface="+mj-lt"/>
              <a:buAutoNum type="arabicPeriod"/>
            </a:pPr>
            <a:r>
              <a:rPr lang="pt-BR" sz="2000" dirty="0"/>
              <a:t>Listar o nome dos alunos e a data de nascimento que fazem aniversário em março</a:t>
            </a:r>
          </a:p>
          <a:p>
            <a:pPr>
              <a:buFont typeface="+mj-lt"/>
              <a:buAutoNum type="arabicPeriod"/>
            </a:pPr>
            <a:r>
              <a:rPr lang="pt-BR" sz="2000" dirty="0"/>
              <a:t>Listar o código dos alunos e a data de matrícula dos alunos matriculados em maio de qualquer ano</a:t>
            </a:r>
          </a:p>
          <a:p>
            <a:pPr>
              <a:buFont typeface="+mj-lt"/>
              <a:buAutoNum type="arabicPeriod"/>
            </a:pPr>
            <a:r>
              <a:rPr lang="pt-BR" sz="2000" dirty="0"/>
              <a:t>Listar o código dos alunos matriculados no curso de inglês</a:t>
            </a:r>
          </a:p>
          <a:p>
            <a:pPr>
              <a:buFont typeface="+mj-lt"/>
              <a:buAutoNum type="arabicPeriod"/>
            </a:pPr>
            <a:r>
              <a:rPr lang="pt-BR" sz="2000" dirty="0"/>
              <a:t>Listar o código dos alunos matriculados na turma 1AA</a:t>
            </a:r>
          </a:p>
          <a:p>
            <a:pPr>
              <a:buFont typeface="+mj-lt"/>
              <a:buAutoNum type="arabicPeriod"/>
            </a:pPr>
            <a:r>
              <a:rPr lang="pt-BR" sz="2000" dirty="0"/>
              <a:t>Listar todos os dados de todos os alunos</a:t>
            </a:r>
          </a:p>
          <a:p>
            <a:pPr>
              <a:buFont typeface="+mj-lt"/>
              <a:buAutoNum type="arabicPeriod"/>
            </a:pPr>
            <a:r>
              <a:rPr lang="pt-BR" sz="2000" dirty="0"/>
              <a:t>Listar todos os dados de todas as turmas</a:t>
            </a:r>
          </a:p>
          <a:p>
            <a:pPr>
              <a:buFont typeface="+mj-lt"/>
              <a:buAutoNum type="arabicPeriod"/>
            </a:pPr>
            <a:endParaRPr lang="pt-BR" sz="2000" dirty="0"/>
          </a:p>
          <a:p>
            <a:pPr>
              <a:buFont typeface="+mj-lt"/>
              <a:buAutoNum type="arabicPeriod"/>
            </a:pPr>
            <a:endParaRPr lang="pt-BR" sz="2000" dirty="0"/>
          </a:p>
          <a:p>
            <a:pPr>
              <a:buFont typeface="+mj-lt"/>
              <a:buAutoNum type="arabicPeriod"/>
            </a:pPr>
            <a:endParaRPr lang="pt-BR" sz="2000" dirty="0"/>
          </a:p>
          <a:p>
            <a:pPr>
              <a:buFont typeface="+mj-lt"/>
              <a:buAutoNum type="arabicPeriod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3336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Consultas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16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tbAluno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3048" t="53668" r="37472" b="27491"/>
          <a:stretch/>
        </p:blipFill>
        <p:spPr>
          <a:xfrm>
            <a:off x="2048366" y="3260034"/>
            <a:ext cx="7161895" cy="19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5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campos (colunas)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77009"/>
          </a:xfrm>
        </p:spPr>
        <p:txBody>
          <a:bodyPr/>
          <a:lstStyle/>
          <a:p>
            <a:r>
              <a:rPr lang="pt-BR" dirty="0"/>
              <a:t>Pode-se ainda selecionar apenas algumas colunas (campos) no momento da pesquisa conforme o exemplo abaixo: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tbAluno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4028" t="53850" r="43481" b="27310"/>
          <a:stretch/>
        </p:blipFill>
        <p:spPr>
          <a:xfrm>
            <a:off x="2716695" y="3710608"/>
            <a:ext cx="5685183" cy="18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consultas com alias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96278" y="1590261"/>
            <a:ext cx="9808334" cy="2093843"/>
          </a:xfrm>
        </p:spPr>
        <p:txBody>
          <a:bodyPr/>
          <a:lstStyle/>
          <a:p>
            <a:r>
              <a:rPr lang="pt-BR" dirty="0"/>
              <a:t>Pode-se ainda colocar um alias, um apelido, ou melhor, rótulo nas colunas no momento da consulta.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as 'Nome',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as 'RG'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bdEscola.dbo.tbAluno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926" t="54212" r="57944" b="27853"/>
          <a:stretch/>
        </p:blipFill>
        <p:spPr>
          <a:xfrm>
            <a:off x="2729947" y="4108173"/>
            <a:ext cx="4373217" cy="2432295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V="1">
            <a:off x="4611757" y="4108173"/>
            <a:ext cx="4306956" cy="5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6765235" y="4359965"/>
            <a:ext cx="2219739" cy="25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8918713" y="3621301"/>
            <a:ext cx="2014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Esses são os alias colocados no momento </a:t>
            </a:r>
          </a:p>
          <a:p>
            <a:r>
              <a:rPr lang="pt-BR" dirty="0"/>
              <a:t>Da execução da consulta</a:t>
            </a:r>
          </a:p>
        </p:txBody>
      </p:sp>
    </p:spTree>
    <p:extLst>
      <p:ext uri="{BB962C8B-B14F-4D97-AF65-F5344CB8AC3E}">
        <p14:creationId xmlns:p14="http://schemas.microsoft.com/office/powerpoint/2010/main" val="410907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62539" y="2133600"/>
            <a:ext cx="10190921" cy="2464904"/>
          </a:xfrm>
        </p:spPr>
        <p:txBody>
          <a:bodyPr>
            <a:normAutofit/>
          </a:bodyPr>
          <a:lstStyle/>
          <a:p>
            <a:r>
              <a:rPr lang="pt-BR" dirty="0"/>
              <a:t>Podemos ainda utilizar parâmetros de consultas utilizando os operadores relacionais e a cláusula WHERE</a:t>
            </a:r>
          </a:p>
          <a:p>
            <a:r>
              <a:rPr lang="pt-BR" dirty="0" err="1"/>
              <a:t>Exempl</a:t>
            </a:r>
            <a:r>
              <a:rPr lang="pt-BR" dirty="0"/>
              <a:t>: Retornar o nome e o RG dos alunos cujo nome comece com M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as 'Nome',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as 'RG'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bdEscola.dbo.tbAluno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'M%'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824" t="51132" r="44338" b="35643"/>
          <a:stretch/>
        </p:blipFill>
        <p:spPr>
          <a:xfrm>
            <a:off x="2305878" y="4598504"/>
            <a:ext cx="6692347" cy="144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1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operadores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1"/>
            <a:ext cx="8915400" cy="58309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&gt;, &lt;, &gt;=, &lt;=, =, !=, &lt;&gt;, like, </a:t>
            </a:r>
            <a:r>
              <a:rPr lang="pt-BR" dirty="0" err="1"/>
              <a:t>between</a:t>
            </a:r>
            <a:r>
              <a:rPr lang="pt-BR" dirty="0"/>
              <a:t>, in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493533" y="294529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Principais operadores lógicos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589212" y="3871693"/>
            <a:ext cx="8915400" cy="58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/>
              <a:t>AND, OR e NOT</a:t>
            </a:r>
          </a:p>
        </p:txBody>
      </p:sp>
    </p:spTree>
    <p:extLst>
      <p:ext uri="{BB962C8B-B14F-4D97-AF65-F5344CB8AC3E}">
        <p14:creationId xmlns:p14="http://schemas.microsoft.com/office/powerpoint/2010/main" val="259699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FEB8D-2C16-4E94-B631-3986DDDE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FD3E982-8628-45D1-95C6-91EBC71FC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232"/>
              </p:ext>
            </p:extLst>
          </p:nvPr>
        </p:nvGraphicFramePr>
        <p:xfrm>
          <a:off x="2881050" y="1517773"/>
          <a:ext cx="6429900" cy="49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4000758243"/>
                    </a:ext>
                  </a:extLst>
                </a:gridCol>
                <a:gridCol w="4699573">
                  <a:extLst>
                    <a:ext uri="{9D8B030D-6E8A-4147-A177-3AD203B41FA5}">
                      <a16:colId xmlns:a16="http://schemas.microsoft.com/office/drawing/2014/main" val="726827002"/>
                    </a:ext>
                  </a:extLst>
                </a:gridCol>
              </a:tblGrid>
              <a:tr h="494962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operador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Significado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extLst>
                  <a:ext uri="{0D108BD9-81ED-4DB2-BD59-A6C34878D82A}">
                    <a16:rowId xmlns:a16="http://schemas.microsoft.com/office/drawing/2014/main" val="1207916374"/>
                  </a:ext>
                </a:extLst>
              </a:tr>
              <a:tr h="495207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endParaRPr lang="pt-BR" sz="3600" b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Igual a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extLst>
                  <a:ext uri="{0D108BD9-81ED-4DB2-BD59-A6C34878D82A}">
                    <a16:rowId xmlns:a16="http://schemas.microsoft.com/office/drawing/2014/main" val="2004556103"/>
                  </a:ext>
                </a:extLst>
              </a:tr>
              <a:tr h="495207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&gt; </a:t>
                      </a:r>
                      <a:endParaRPr lang="pt-BR" sz="3600" b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Maior que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extLst>
                  <a:ext uri="{0D108BD9-81ED-4DB2-BD59-A6C34878D82A}">
                    <a16:rowId xmlns:a16="http://schemas.microsoft.com/office/drawing/2014/main" val="1262657714"/>
                  </a:ext>
                </a:extLst>
              </a:tr>
              <a:tr h="495207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endParaRPr lang="pt-BR" sz="3600" b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Menor que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extLst>
                  <a:ext uri="{0D108BD9-81ED-4DB2-BD59-A6C34878D82A}">
                    <a16:rowId xmlns:a16="http://schemas.microsoft.com/office/drawing/2014/main" val="1569961403"/>
                  </a:ext>
                </a:extLst>
              </a:tr>
              <a:tr h="495207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2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pt-BR" sz="3600" b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Maior que ou igual a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extLst>
                  <a:ext uri="{0D108BD9-81ED-4DB2-BD59-A6C34878D82A}">
                    <a16:rowId xmlns:a16="http://schemas.microsoft.com/office/drawing/2014/main" val="3535702289"/>
                  </a:ext>
                </a:extLst>
              </a:tr>
              <a:tr h="495207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endParaRPr lang="pt-BR" sz="3600" b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Menor que ou igual a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extLst>
                  <a:ext uri="{0D108BD9-81ED-4DB2-BD59-A6C34878D82A}">
                    <a16:rowId xmlns:a16="http://schemas.microsoft.com/office/drawing/2014/main" val="1015903607"/>
                  </a:ext>
                </a:extLst>
              </a:tr>
              <a:tr h="495207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&lt;&gt; </a:t>
                      </a:r>
                      <a:endParaRPr lang="pt-BR" sz="3600" b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Diferente de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extLst>
                  <a:ext uri="{0D108BD9-81ED-4DB2-BD59-A6C34878D82A}">
                    <a16:rowId xmlns:a16="http://schemas.microsoft.com/office/drawing/2014/main" val="3087709878"/>
                  </a:ext>
                </a:extLst>
              </a:tr>
              <a:tr h="495207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endParaRPr lang="pt-BR" sz="3600" b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Diferente de (não é padrão ISO)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extLst>
                  <a:ext uri="{0D108BD9-81ED-4DB2-BD59-A6C34878D82A}">
                    <a16:rowId xmlns:a16="http://schemas.microsoft.com/office/drawing/2014/main" val="3805477260"/>
                  </a:ext>
                </a:extLst>
              </a:tr>
              <a:tr h="495207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!&lt; </a:t>
                      </a:r>
                      <a:endParaRPr lang="pt-BR" sz="3600" b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Não é menor que (não é padrão ISO)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extLst>
                  <a:ext uri="{0D108BD9-81ED-4DB2-BD59-A6C34878D82A}">
                    <a16:rowId xmlns:a16="http://schemas.microsoft.com/office/drawing/2014/main" val="3402631803"/>
                  </a:ext>
                </a:extLst>
              </a:tr>
              <a:tr h="495207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!&gt;</a:t>
                      </a:r>
                      <a:endParaRPr lang="pt-BR" sz="3600" b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é maior que (não é padrão ISO)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extLst>
                  <a:ext uri="{0D108BD9-81ED-4DB2-BD59-A6C34878D82A}">
                    <a16:rowId xmlns:a16="http://schemas.microsoft.com/office/drawing/2014/main" val="427899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78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05A65-F55A-46BF-A9AE-563F0EE9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WHERE com AND e 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F66B2-1EA2-479B-B5EA-45827A73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26" y="1430215"/>
            <a:ext cx="9382394" cy="1692813"/>
          </a:xfrm>
        </p:spPr>
        <p:txBody>
          <a:bodyPr/>
          <a:lstStyle/>
          <a:p>
            <a:r>
              <a:rPr lang="pt-BR" dirty="0"/>
              <a:t>Usamos os operadores </a:t>
            </a:r>
            <a:r>
              <a:rPr lang="pt-BR" b="1" dirty="0"/>
              <a:t>AND</a:t>
            </a:r>
            <a:r>
              <a:rPr lang="pt-BR" dirty="0"/>
              <a:t> e </a:t>
            </a:r>
            <a:r>
              <a:rPr lang="pt-BR" b="1" dirty="0"/>
              <a:t>OR</a:t>
            </a:r>
            <a:r>
              <a:rPr lang="pt-BR" dirty="0"/>
              <a:t> junto com </a:t>
            </a:r>
            <a:r>
              <a:rPr lang="pt-BR" dirty="0" err="1"/>
              <a:t>Where</a:t>
            </a:r>
            <a:r>
              <a:rPr lang="pt-BR" dirty="0"/>
              <a:t> quando é necessário usar mais de uma condição de comparação.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8888F0-026A-4AC0-AD79-19545A9330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73" y="2931139"/>
            <a:ext cx="5119396" cy="99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4F83D97-4113-49A5-97A3-711D38F1B5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048" y="4277821"/>
            <a:ext cx="6998165" cy="2299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385911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D40C828C189C439FFD4214EAEFA311" ma:contentTypeVersion="6" ma:contentTypeDescription="Crie um novo documento." ma:contentTypeScope="" ma:versionID="2e0a288a3802b9e419849f618240f194">
  <xsd:schema xmlns:xsd="http://www.w3.org/2001/XMLSchema" xmlns:xs="http://www.w3.org/2001/XMLSchema" xmlns:p="http://schemas.microsoft.com/office/2006/metadata/properties" xmlns:ns2="fe57a834-7f12-4f13-abcf-47c56d85c407" targetNamespace="http://schemas.microsoft.com/office/2006/metadata/properties" ma:root="true" ma:fieldsID="50ab81ef32b65237742d8be0edaf4c0e" ns2:_="">
    <xsd:import namespace="fe57a834-7f12-4f13-abcf-47c56d85c4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7a834-7f12-4f13-abcf-47c56d85c4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C31470-967C-487A-AD1F-F2ECC3090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57a834-7f12-4f13-abcf-47c56d85c4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65127F-36E1-4025-9638-B1F1049394D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CF17BC1-CA3A-4C27-96F2-AAC23C1ED6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381</TotalTime>
  <Words>758</Words>
  <Application>Microsoft Office PowerPoint</Application>
  <PresentationFormat>Widescreen</PresentationFormat>
  <Paragraphs>96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Cacho</vt:lpstr>
      <vt:lpstr>CONSULTAS NO MS SQL SERVER</vt:lpstr>
      <vt:lpstr>COMO FAZER CONSULTAS NO MS SQL SERVER</vt:lpstr>
      <vt:lpstr>Exemplos de Consultas</vt:lpstr>
      <vt:lpstr>Seleção de campos (colunas)</vt:lpstr>
      <vt:lpstr>Criando consultas com alias</vt:lpstr>
      <vt:lpstr>Consultas parametrizadas</vt:lpstr>
      <vt:lpstr>Principais operadores relacionais</vt:lpstr>
      <vt:lpstr>Operadores Relacionais</vt:lpstr>
      <vt:lpstr>WHERE com AND e OR</vt:lpstr>
      <vt:lpstr>WHERE com AND e OR</vt:lpstr>
      <vt:lpstr>WHERE com IN</vt:lpstr>
      <vt:lpstr>WHERE com NOT IN</vt:lpstr>
      <vt:lpstr>WHERE com BETWEEN</vt:lpstr>
      <vt:lpstr>WHERE com NOT BETWEEN</vt:lpstr>
      <vt:lpstr>WHERE com LIKE</vt:lpstr>
      <vt:lpstr>WHERE com LIKE</vt:lpstr>
      <vt:lpstr>WHERE com LIKE</vt:lpstr>
      <vt:lpstr>WHERE com NOT LIKE</vt:lpstr>
      <vt:lpstr>WHERE com NOT LIKE</vt:lpstr>
      <vt:lpstr>Utilizando consultas com funções</vt:lpstr>
      <vt:lpstr>Exercício: criar o banco de dados bdEscola conforme o MER abaixo</vt:lpstr>
      <vt:lpstr>Inserir os dados a seguir:</vt:lpstr>
      <vt:lpstr>Criar as seguintes consultas: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CONSULTAS NO MS SQL SERVER</dc:title>
  <dc:creator>Aline&amp;Leo</dc:creator>
  <cp:lastModifiedBy>VANESSA FERRAZ DUARTE COSTA</cp:lastModifiedBy>
  <cp:revision>14</cp:revision>
  <dcterms:created xsi:type="dcterms:W3CDTF">2016-05-11T17:24:41Z</dcterms:created>
  <dcterms:modified xsi:type="dcterms:W3CDTF">2021-05-19T17:47:06Z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0x01010021D40C828C189C439FFD4214EAEFA311</vt:lpwstr>
  </property>
</Properties>
</file>