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2" r:id="rId6"/>
    <p:sldId id="259" r:id="rId7"/>
    <p:sldId id="261" r:id="rId8"/>
    <p:sldId id="267" r:id="rId9"/>
    <p:sldId id="269" r:id="rId10"/>
    <p:sldId id="263" r:id="rId11"/>
    <p:sldId id="268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2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7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0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30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2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3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9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9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9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017AB73-C72C-4044-A386-043E076B371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9hVnn-mFF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F30BB5-7BA0-4D79-B51D-809B0D79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83287" y="821636"/>
            <a:ext cx="6758457" cy="5197425"/>
          </a:xfrm>
        </p:spPr>
        <p:txBody>
          <a:bodyPr anchor="ctr">
            <a:normAutofit/>
          </a:bodyPr>
          <a:lstStyle/>
          <a:p>
            <a:pPr algn="l"/>
            <a:r>
              <a:rPr lang="pt-BR" sz="5400">
                <a:solidFill>
                  <a:schemeClr val="tx1"/>
                </a:solidFill>
              </a:rPr>
              <a:t>Instruções de manipulação de dados no MS SQL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561C9-F335-45B4-A0DC-68F9460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3466" y="821635"/>
            <a:ext cx="2984317" cy="5197425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INSERT, UPDATE e DELETE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8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2: DELETE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EMPREGADOS</a:t>
            </a:r>
          </a:p>
          <a:p>
            <a:pPr marL="0" indent="0">
              <a:buNone/>
            </a:pPr>
            <a:r>
              <a:rPr lang="pt-BR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CODIGO =   125</a:t>
            </a:r>
          </a:p>
          <a:p>
            <a:endParaRPr lang="pt-BR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>
                <a:solidFill>
                  <a:schemeClr val="tx1"/>
                </a:solidFill>
              </a:rPr>
              <a:t>CUIDADO!!! CASO SEJA OMITIDA A CLÁUSULA WHERE TODOS OS DADOS (REGISTROS) DA TABELA SÃO APAGADOS.</a:t>
            </a:r>
          </a:p>
        </p:txBody>
      </p:sp>
    </p:spTree>
    <p:extLst>
      <p:ext uri="{BB962C8B-B14F-4D97-AF65-F5344CB8AC3E}">
        <p14:creationId xmlns:p14="http://schemas.microsoft.com/office/powerpoint/2010/main" val="76423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928914"/>
            <a:ext cx="9872871" cy="5167086"/>
          </a:xfrm>
        </p:spPr>
        <p:txBody>
          <a:bodyPr/>
          <a:lstStyle/>
          <a:p>
            <a:pPr marL="3403600" indent="0" algn="ctr">
              <a:buNone/>
            </a:pPr>
            <a:r>
              <a:rPr lang="pt-BR" sz="4800" dirty="0"/>
              <a:t>A cláusula WHERE é de extrema importância pra sua vida profissional....</a:t>
            </a:r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200" dirty="0">
                <a:hlinkClick r:id="rId2"/>
              </a:rPr>
              <a:t>https://www.youtube.com/watch?v=9hVnn-mFFMs</a:t>
            </a:r>
            <a:endParaRPr lang="pt-BR" sz="3200" dirty="0"/>
          </a:p>
        </p:txBody>
      </p:sp>
      <p:pic>
        <p:nvPicPr>
          <p:cNvPr id="5" name="Gráfico 4" descr="Apresentação com mídia">
            <a:extLst>
              <a:ext uri="{FF2B5EF4-FFF2-40B4-BE49-F238E27FC236}">
                <a16:creationId xmlns:a16="http://schemas.microsoft.com/office/drawing/2014/main" id="{A92A24C6-9712-4A24-A6E5-815C1193C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6129" y="762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Exercício</a:t>
            </a:r>
            <a:br>
              <a:rPr lang="en-US" sz="4600" b="1" cap="all">
                <a:solidFill>
                  <a:srgbClr val="FFFFFF"/>
                </a:solidFill>
              </a:rPr>
            </a:br>
            <a:endParaRPr lang="en-US" sz="4600" b="1" cap="all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9530" y="5598293"/>
            <a:ext cx="8767860" cy="5536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FFFF"/>
                </a:solidFill>
              </a:rPr>
              <a:t>Dada a relação bdLojaRoupas: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05" t="20336" r="16898" b="20968"/>
          <a:stretch/>
        </p:blipFill>
        <p:spPr>
          <a:xfrm>
            <a:off x="1245184" y="330391"/>
            <a:ext cx="9666394" cy="38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2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Inserção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Cadastrar:</a:t>
            </a:r>
          </a:p>
          <a:p>
            <a:r>
              <a:rPr lang="pt-BR" sz="2000" dirty="0">
                <a:solidFill>
                  <a:schemeClr val="tx1"/>
                </a:solidFill>
              </a:rPr>
              <a:t>3 fabricantes: Malwee, Marisol e Cia da Malha</a:t>
            </a:r>
          </a:p>
          <a:p>
            <a:r>
              <a:rPr lang="pt-BR" sz="2000" dirty="0">
                <a:solidFill>
                  <a:schemeClr val="tx1"/>
                </a:solidFill>
              </a:rPr>
              <a:t>3 produtos para cada fabricante</a:t>
            </a:r>
          </a:p>
          <a:p>
            <a:r>
              <a:rPr lang="pt-BR" sz="2000" dirty="0">
                <a:solidFill>
                  <a:schemeClr val="tx1"/>
                </a:solidFill>
              </a:rPr>
              <a:t>2 funcionários</a:t>
            </a:r>
          </a:p>
          <a:p>
            <a:r>
              <a:rPr lang="pt-BR" sz="2000" dirty="0">
                <a:solidFill>
                  <a:schemeClr val="tx1"/>
                </a:solidFill>
              </a:rPr>
              <a:t>5 clientes</a:t>
            </a:r>
          </a:p>
          <a:p>
            <a:r>
              <a:rPr lang="pt-BR" sz="2000" dirty="0">
                <a:solidFill>
                  <a:schemeClr val="tx1"/>
                </a:solidFill>
              </a:rPr>
              <a:t>2 vendedores</a:t>
            </a:r>
          </a:p>
          <a:p>
            <a:r>
              <a:rPr lang="pt-BR" sz="2000" dirty="0">
                <a:solidFill>
                  <a:schemeClr val="tx1"/>
                </a:solidFill>
              </a:rPr>
              <a:t>1 venda para cada cliente, sendo que cada venda terá 2 itens de venda. Distribuir as vendas entre os dois vendedores cadastrados; Os dois vendedores são João Santana e Raquel Torres.</a:t>
            </a:r>
          </a:p>
          <a:p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1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Atualização e remoção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Alterar o nome do fabricante Cia da Malha para Turma da Malha;</a:t>
            </a:r>
          </a:p>
          <a:p>
            <a:r>
              <a:rPr lang="pt-BR" sz="2000">
                <a:solidFill>
                  <a:schemeClr val="tx1"/>
                </a:solidFill>
              </a:rPr>
              <a:t>Alterar o valor das vendas do cliente de código 1, concedendo ao mesmo 10% de desconto;</a:t>
            </a:r>
          </a:p>
          <a:p>
            <a:r>
              <a:rPr lang="pt-BR" sz="2000">
                <a:solidFill>
                  <a:schemeClr val="tx1"/>
                </a:solidFill>
              </a:rPr>
              <a:t>Aumentar em 20% o preço dos produtos do fabricante de código 2;</a:t>
            </a:r>
          </a:p>
          <a:p>
            <a:r>
              <a:rPr lang="pt-BR" sz="2000">
                <a:solidFill>
                  <a:schemeClr val="tx1"/>
                </a:solidFill>
              </a:rPr>
              <a:t>Diminuir a quantidade 10 do produto de código 3 do estoque;</a:t>
            </a:r>
          </a:p>
          <a:p>
            <a:r>
              <a:rPr lang="pt-BR" sz="2000">
                <a:solidFill>
                  <a:schemeClr val="tx1"/>
                </a:solidFill>
              </a:rPr>
              <a:t>Remover o segundo item de venda da venda de código 2;</a:t>
            </a:r>
          </a:p>
          <a:p>
            <a:r>
              <a:rPr lang="pt-BR" sz="2000">
                <a:solidFill>
                  <a:schemeClr val="tx1"/>
                </a:solidFill>
              </a:rPr>
              <a:t>Remover todos os itens da venda código 3;</a:t>
            </a:r>
          </a:p>
          <a:p>
            <a:r>
              <a:rPr lang="pt-BR" sz="2000">
                <a:solidFill>
                  <a:schemeClr val="tx1"/>
                </a:solidFill>
              </a:rPr>
              <a:t>Remover o fabricante de código 1. Você conseguiu? O que aconteceu? Responder com comentário dentro do script.</a:t>
            </a:r>
          </a:p>
        </p:txBody>
      </p:sp>
    </p:spTree>
    <p:extLst>
      <p:ext uri="{BB962C8B-B14F-4D97-AF65-F5344CB8AC3E}">
        <p14:creationId xmlns:p14="http://schemas.microsoft.com/office/powerpoint/2010/main" val="194226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INSERINDO DADOS: INSERT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>
                <a:solidFill>
                  <a:schemeClr val="tx1"/>
                </a:solidFill>
              </a:rPr>
              <a:t>INSERINDO DADOS</a:t>
            </a:r>
          </a:p>
          <a:p>
            <a:pPr marL="0" indent="0" fontAlgn="base">
              <a:buNone/>
            </a:pPr>
            <a:r>
              <a:rPr lang="pt-BR">
                <a:solidFill>
                  <a:schemeClr val="tx1"/>
                </a:solidFill>
              </a:rPr>
              <a:t>O comando para inclusão de dados é o INSERT, que possui a seguinte estrutura:</a:t>
            </a:r>
          </a:p>
          <a:p>
            <a:pPr marL="0" indent="0" fontAlgn="base">
              <a:buNone/>
            </a:pPr>
            <a:r>
              <a:rPr lang="pt-BR" b="1">
                <a:solidFill>
                  <a:schemeClr val="tx1"/>
                </a:solidFill>
              </a:rPr>
              <a:t>Listagem 1:</a:t>
            </a:r>
            <a:r>
              <a:rPr lang="pt-BR">
                <a:solidFill>
                  <a:schemeClr val="tx1"/>
                </a:solidFill>
              </a:rPr>
              <a:t> Sintaxe do comando insert:</a:t>
            </a:r>
          </a:p>
          <a:p>
            <a:pPr marL="0" indent="0" fontAlgn="base">
              <a:buNone/>
            </a:pPr>
            <a:endParaRPr lang="pt-BR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pt-BR">
                <a:solidFill>
                  <a:schemeClr val="tx1"/>
                </a:solidFill>
              </a:rPr>
            </a:br>
            <a:br>
              <a:rPr lang="pt-BR">
                <a:solidFill>
                  <a:schemeClr val="tx1"/>
                </a:solidFill>
              </a:rPr>
            </a:b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88591" y="4495801"/>
            <a:ext cx="760343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nome_tabela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(lista-de-campos)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lista_dados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--OU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nome_tabela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VALUES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lista_dados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9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2 : INSERT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68373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1200" dirty="0" err="1">
                <a:solidFill>
                  <a:schemeClr val="tx1"/>
                </a:solidFill>
              </a:rPr>
              <a:t>Nome_tabela</a:t>
            </a:r>
            <a:r>
              <a:rPr lang="pt-BR" sz="1200" dirty="0">
                <a:solidFill>
                  <a:schemeClr val="tx1"/>
                </a:solidFill>
              </a:rPr>
              <a:t>: nome da tabela no qual será inserido os dados.</a:t>
            </a:r>
          </a:p>
          <a:p>
            <a:pPr marL="0" indent="0" fontAlgn="base">
              <a:buNone/>
            </a:pPr>
            <a:r>
              <a:rPr lang="pt-BR" sz="1200" dirty="0">
                <a:solidFill>
                  <a:schemeClr val="tx1"/>
                </a:solidFill>
              </a:rPr>
              <a:t>Lista-de-campos: nome das colunas que receberão os valores.</a:t>
            </a:r>
          </a:p>
          <a:p>
            <a:pPr marL="0" indent="0" fontAlgn="base">
              <a:buNone/>
            </a:pPr>
            <a:r>
              <a:rPr lang="pt-BR" sz="1200" dirty="0">
                <a:solidFill>
                  <a:schemeClr val="tx1"/>
                </a:solidFill>
              </a:rPr>
              <a:t>Lista-dados: valores que serão inseridos na tabela. Estes campos devem estar na mesma ordem descrita em lista-de-campos, todos separados por vírgula. </a:t>
            </a:r>
          </a:p>
          <a:p>
            <a:pPr marL="0" indent="0" fontAlgn="base">
              <a:buNone/>
            </a:pPr>
            <a:r>
              <a:rPr lang="pt-BR" sz="1200" dirty="0">
                <a:solidFill>
                  <a:schemeClr val="tx1"/>
                </a:solidFill>
              </a:rPr>
              <a:t>Exemplo 2:</a:t>
            </a:r>
          </a:p>
          <a:p>
            <a:pPr marL="0" indent="0" fontAlgn="base">
              <a:buNone/>
            </a:pPr>
            <a:br>
              <a:rPr lang="pt-BR" sz="1200" dirty="0">
                <a:solidFill>
                  <a:schemeClr val="tx1"/>
                </a:solidFill>
              </a:rPr>
            </a:b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pt-BR" sz="12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pt-BR" sz="12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pt-BR" sz="12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pt-BR" sz="1200" dirty="0">
                <a:solidFill>
                  <a:schemeClr val="tx1"/>
                </a:solidFill>
              </a:rPr>
              <a:t>Nesse segundo exemplo foi omitida a declaração dos campos. Essa sintaxe funciona somente se for repassado valores para todas as colunas.</a:t>
            </a:r>
            <a:br>
              <a:rPr lang="pt-BR" sz="1200" dirty="0">
                <a:solidFill>
                  <a:schemeClr val="tx1"/>
                </a:solidFill>
              </a:rPr>
            </a:b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7702" y="4372269"/>
            <a:ext cx="817659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EMPREGADOS(CODIGO, NOME, SALARIO, SECAO)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VALUES(1, "HELBERT CARVALHO", 1500, 1)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EMPREGADOS VALUES(1,"HELBERT CARVALHO",1500,1)</a:t>
            </a:r>
          </a:p>
        </p:txBody>
      </p:sp>
    </p:spTree>
    <p:extLst>
      <p:ext uri="{BB962C8B-B14F-4D97-AF65-F5344CB8AC3E}">
        <p14:creationId xmlns:p14="http://schemas.microsoft.com/office/powerpoint/2010/main" val="28956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3: INSERT COM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4217" y="4032526"/>
            <a:ext cx="10515600" cy="1805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Neste comando todos os empregados da tabela EMPREGADOS_FILIAL foram cadastrados na tabela EMPREGADOS. Se o nome dos campos não for citado no comando INSERT, o SELECT deverá retornar valores compatíveis para todos os campos disponíveis na tabela de destino.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341602"/>
              </p:ext>
            </p:extLst>
          </p:nvPr>
        </p:nvGraphicFramePr>
        <p:xfrm>
          <a:off x="1489834" y="2312967"/>
          <a:ext cx="7038975" cy="1097280"/>
        </p:xfrm>
        <a:graphic>
          <a:graphicData uri="http://schemas.openxmlformats.org/drawingml/2006/table">
            <a:tbl>
              <a:tblPr/>
              <a:tblGrid>
                <a:gridCol w="7038975">
                  <a:extLst>
                    <a:ext uri="{9D8B030D-6E8A-4147-A177-3AD203B41FA5}">
                      <a16:colId xmlns:a16="http://schemas.microsoft.com/office/drawing/2014/main" val="3436730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INSERT INTO EMPREGADOS(CODIGO,NOME, SALARIO, SECAO)</a:t>
                      </a:r>
                    </a:p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      SELECT CODIGO,NOME,SALARIO, SECAO</a:t>
                      </a:r>
                    </a:p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      FROM EMPREGADOS_FILIAL</a:t>
                      </a:r>
                    </a:p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      WHERE DEPARTAMENTO = 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84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7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6A2AF-7EF5-47C4-8E19-943EBADA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2E43CAB-5EDB-4B03-8674-9E2E78622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34" y="1582058"/>
            <a:ext cx="9726424" cy="4980527"/>
          </a:xfrm>
        </p:spPr>
      </p:pic>
    </p:spTree>
    <p:extLst>
      <p:ext uri="{BB962C8B-B14F-4D97-AF65-F5344CB8AC3E}">
        <p14:creationId xmlns:p14="http://schemas.microsoft.com/office/powerpoint/2010/main" val="5595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ATUALIZANDO DADOS: UPDATE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pt-BR" sz="1700">
                <a:solidFill>
                  <a:schemeClr val="tx1"/>
                </a:solidFill>
              </a:rPr>
              <a:t>O comando para atualizar registros previamente inseridos é UPDATE, que tem a seguinte sintaxe:</a:t>
            </a:r>
          </a:p>
          <a:p>
            <a:endParaRPr lang="pt-BR" sz="1700">
              <a:solidFill>
                <a:schemeClr val="tx1"/>
              </a:solidFill>
            </a:endParaRPr>
          </a:p>
          <a:p>
            <a:endParaRPr lang="pt-BR" sz="1700">
              <a:solidFill>
                <a:schemeClr val="tx1"/>
              </a:solidFill>
            </a:endParaRPr>
          </a:p>
          <a:p>
            <a:endParaRPr lang="pt-BR" sz="170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700">
                <a:solidFill>
                  <a:schemeClr val="tx1"/>
                </a:solidFill>
              </a:rPr>
              <a:t>Nome_tabela: nome da tabela que será modificada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700">
                <a:solidFill>
                  <a:schemeClr val="tx1"/>
                </a:solidFill>
              </a:rPr>
              <a:t>Campo: campo que terá seu valor alterado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700">
                <a:solidFill>
                  <a:schemeClr val="tx1"/>
                </a:solidFill>
              </a:rPr>
              <a:t>Novo_valor: valor que substituirá o antigo dado cadastrado em campo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700">
                <a:solidFill>
                  <a:schemeClr val="tx1"/>
                </a:solidFill>
              </a:rPr>
              <a:t>Where: Se não for informado, a tabela inteira será atualizada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700">
                <a:solidFill>
                  <a:schemeClr val="tx1"/>
                </a:solidFill>
              </a:rPr>
              <a:t>Condição: regra que impõe condição para execução do comando</a:t>
            </a:r>
            <a:br>
              <a:rPr lang="pt-BR" sz="1700">
                <a:solidFill>
                  <a:schemeClr val="tx1"/>
                </a:solidFill>
              </a:rPr>
            </a:br>
            <a:br>
              <a:rPr lang="pt-BR" sz="1700">
                <a:solidFill>
                  <a:schemeClr val="tx1"/>
                </a:solidFill>
              </a:rPr>
            </a:br>
            <a:endParaRPr lang="pt-BR" sz="170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45873" y="3270553"/>
            <a:ext cx="731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UPDATE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nome_tabela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SET CAMPO = 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novo_valor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"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WHERE CONDIÇÃO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034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2: UPDATE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852530"/>
            <a:ext cx="9872871" cy="2165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UPDATE DEPARTAMENTO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SET SALARIO = 1000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WHERE CODIGODEP = 1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pt-BR" altLang="pt-BR" sz="2000" dirty="0">
              <a:latin typeface="inherit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latin typeface="inherit"/>
                <a:cs typeface="Arial" panose="020B0604020202020204" pitchFamily="34" charset="0"/>
              </a:rPr>
              <a:t>--Nesse exemplo o salário de todos os colaboradores do departamento 1 será alterado para 1000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16724" y="5018318"/>
            <a:ext cx="816333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pt-BR" altLang="pt-BR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UPDATE DEPARTAMENTO</a:t>
            </a:r>
          </a:p>
          <a:p>
            <a:pPr>
              <a:spcAft>
                <a:spcPts val="600"/>
              </a:spcAft>
            </a:pPr>
            <a:r>
              <a:rPr lang="pt-BR" altLang="pt-BR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SET NOME = ’CONTROLADORIA’,SALARIO = 1000</a:t>
            </a:r>
          </a:p>
          <a:p>
            <a:pPr>
              <a:spcAft>
                <a:spcPts val="600"/>
              </a:spcAft>
            </a:pPr>
            <a:r>
              <a:rPr lang="pt-BR" altLang="pt-BR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WHERE CODIGO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000000"/>
                </a:solidFill>
                <a:cs typeface="Arial" panose="020B0604020202020204" pitchFamily="34" charset="0"/>
              </a:rPr>
              <a:t>--Nesse exemplo ALTEROU-SE dois campos numa única instrução.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8741" y="1228299"/>
            <a:ext cx="4421875" cy="4722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/>
              <a:t>Esqueceu a cláusula WHERE.....</a:t>
            </a:r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r>
              <a:rPr lang="pt-BR" sz="4800" dirty="0"/>
              <a:t>Ganhou certificado....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3"/>
          <a:stretch/>
        </p:blipFill>
        <p:spPr bwMode="auto">
          <a:xfrm>
            <a:off x="5372810" y="0"/>
            <a:ext cx="6819189" cy="671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6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94500-C324-4DC5-9E5B-7D726022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REMOVENDO DADOS: DELETE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F1AE4-3344-41C9-869D-4677F104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comando utilizado para apagar registros de dados dentro de uma tabela é o DELETE.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dirty="0" err="1"/>
              <a:t>Nome_tabela</a:t>
            </a:r>
            <a:r>
              <a:rPr lang="pt-BR" dirty="0"/>
              <a:t>: nome da tabela que será modificada</a:t>
            </a:r>
          </a:p>
          <a:p>
            <a:pPr lvl="1"/>
            <a:r>
              <a:rPr lang="pt-BR" dirty="0" err="1"/>
              <a:t>Where</a:t>
            </a:r>
            <a:r>
              <a:rPr lang="pt-BR" dirty="0"/>
              <a:t>: cláusula que impõe uma condição sobre a execução do comando</a:t>
            </a:r>
          </a:p>
          <a:p>
            <a:pPr marL="4572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4F8DCB-A986-44FF-AFC1-5A3D502B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709" y="3880248"/>
            <a:ext cx="583095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 FROM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nome_tabela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 condição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971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D40C828C189C439FFD4214EAEFA311" ma:contentTypeVersion="6" ma:contentTypeDescription="Crie um novo documento." ma:contentTypeScope="" ma:versionID="2e0a288a3802b9e419849f618240f194">
  <xsd:schema xmlns:xsd="http://www.w3.org/2001/XMLSchema" xmlns:xs="http://www.w3.org/2001/XMLSchema" xmlns:p="http://schemas.microsoft.com/office/2006/metadata/properties" xmlns:ns2="fe57a834-7f12-4f13-abcf-47c56d85c407" targetNamespace="http://schemas.microsoft.com/office/2006/metadata/properties" ma:root="true" ma:fieldsID="50ab81ef32b65237742d8be0edaf4c0e" ns2:_="">
    <xsd:import namespace="fe57a834-7f12-4f13-abcf-47c56d85c4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7a834-7f12-4f13-abcf-47c56d85c4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1C6118-C793-4279-B4A8-2938BDE5F9D3}"/>
</file>

<file path=customXml/itemProps2.xml><?xml version="1.0" encoding="utf-8"?>
<ds:datastoreItem xmlns:ds="http://schemas.openxmlformats.org/officeDocument/2006/customXml" ds:itemID="{8DAE5A8F-4A58-4144-A0B2-47F7030C21FF}"/>
</file>

<file path=customXml/itemProps3.xml><?xml version="1.0" encoding="utf-8"?>
<ds:datastoreItem xmlns:ds="http://schemas.openxmlformats.org/officeDocument/2006/customXml" ds:itemID="{7CFD5061-3B5F-4C77-B7C9-B189867FA9EF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Corbel</vt:lpstr>
      <vt:lpstr>Courier New</vt:lpstr>
      <vt:lpstr>inherit</vt:lpstr>
      <vt:lpstr>Base</vt:lpstr>
      <vt:lpstr>Instruções de manipulação de dados no MS SQL Server</vt:lpstr>
      <vt:lpstr>INSERINDO DADOS: INSERT</vt:lpstr>
      <vt:lpstr>Exemplo 2 : INSERT</vt:lpstr>
      <vt:lpstr>Exemplo 3: INSERT COM SELECT</vt:lpstr>
      <vt:lpstr>Exemplo</vt:lpstr>
      <vt:lpstr>ATUALIZANDO DADOS: UPDATE</vt:lpstr>
      <vt:lpstr>Exemplo 2: UPDATE</vt:lpstr>
      <vt:lpstr>Apresentação do PowerPoint</vt:lpstr>
      <vt:lpstr>REMOVENDO DADOS: DELETE</vt:lpstr>
      <vt:lpstr>Exemplo 2: DELETE</vt:lpstr>
      <vt:lpstr>Apresentação do PowerPoint</vt:lpstr>
      <vt:lpstr>Exercício </vt:lpstr>
      <vt:lpstr>Inserção de dados</vt:lpstr>
      <vt:lpstr>Atualização e remoção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 de manipulação de dados no MS SQL Server</dc:title>
  <dc:creator>VANESSA FERRAZ DUARTE COSTA</dc:creator>
  <cp:lastModifiedBy>VANESSA FERRAZ DUARTE COSTA</cp:lastModifiedBy>
  <cp:revision>3</cp:revision>
  <dcterms:created xsi:type="dcterms:W3CDTF">2020-08-25T19:51:14Z</dcterms:created>
  <dcterms:modified xsi:type="dcterms:W3CDTF">2020-09-09T13:43:54Z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0x01010021D40C828C189C439FFD4214EAEFA311</vt:lpwstr>
  </property>
</Properties>
</file>