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CBF4-0B61-4B86-BA99-1CB248EA98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C4E6-3249-4CED-8357-A2A30404A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/>
              <a:t>Function</a:t>
            </a:r>
            <a:endParaRPr lang="en-US" sz="5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</a:rPr>
              <a:t>(Função)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6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C26FA-1B3F-41DF-A849-13C39A34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function</a:t>
            </a:r>
            <a:r>
              <a:rPr lang="pt-BR" dirty="0"/>
              <a:t> pra validar </a:t>
            </a:r>
            <a:r>
              <a:rPr lang="pt-BR" dirty="0" err="1"/>
              <a:t>cpf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5BDDC-48B0-4C03-B8CE-4D12DE0C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3313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bdEstoque.dbo.CPF_VALIDO</a:t>
            </a:r>
            <a:r>
              <a:rPr lang="pt-BR" dirty="0"/>
              <a:t>(</a:t>
            </a:r>
            <a:r>
              <a:rPr lang="pt-BR" dirty="0" err="1"/>
              <a:t>cpfCliente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tbCliente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bdEstoque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go</a:t>
            </a:r>
          </a:p>
          <a:p>
            <a:pPr marL="0" indent="0">
              <a:buNone/>
            </a:pPr>
            <a:r>
              <a:rPr lang="en-US" dirty="0"/>
              <a:t>CREATE FUNCTION CPF_VALIDO(@CPF VARCHAR(11))</a:t>
            </a:r>
          </a:p>
          <a:p>
            <a:pPr marL="0" indent="0">
              <a:buNone/>
            </a:pPr>
            <a:r>
              <a:rPr lang="pt-BR" dirty="0"/>
              <a:t>RETURNS CHAR(1)</a:t>
            </a:r>
          </a:p>
          <a:p>
            <a:pPr marL="0" indent="0">
              <a:buNone/>
            </a:pPr>
            <a:r>
              <a:rPr lang="pt-BR" dirty="0"/>
              <a:t>AS</a:t>
            </a:r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/>
              <a:t>  DECLARE @INDICE INT,</a:t>
            </a:r>
          </a:p>
          <a:p>
            <a:pPr marL="0" indent="0">
              <a:buNone/>
            </a:pPr>
            <a:r>
              <a:rPr lang="pt-BR" dirty="0"/>
              <a:t>          @SOMA INT,</a:t>
            </a:r>
          </a:p>
          <a:p>
            <a:pPr marL="0" indent="0">
              <a:buNone/>
            </a:pPr>
            <a:r>
              <a:rPr lang="pt-BR" dirty="0"/>
              <a:t>          @DIG1 INT,</a:t>
            </a:r>
          </a:p>
          <a:p>
            <a:pPr marL="0" indent="0">
              <a:buNone/>
            </a:pPr>
            <a:r>
              <a:rPr lang="pt-BR" dirty="0"/>
              <a:t>          @DIG2 INT,</a:t>
            </a:r>
          </a:p>
          <a:p>
            <a:pPr marL="0" indent="0">
              <a:buNone/>
            </a:pPr>
            <a:r>
              <a:rPr lang="pt-BR" dirty="0"/>
              <a:t>          @CPF_TEMP VARCHAR(11),</a:t>
            </a:r>
          </a:p>
          <a:p>
            <a:pPr marL="0" indent="0">
              <a:buNone/>
            </a:pPr>
            <a:r>
              <a:rPr lang="pt-BR" dirty="0"/>
              <a:t>          @DIGITOS_IGUAIS CHAR(1),</a:t>
            </a:r>
          </a:p>
          <a:p>
            <a:pPr marL="0" indent="0">
              <a:buNone/>
            </a:pPr>
            <a:r>
              <a:rPr lang="pt-BR" dirty="0"/>
              <a:t>          @RESULTADO CHAR(1)</a:t>
            </a:r>
          </a:p>
          <a:p>
            <a:pPr marL="0" indent="0">
              <a:buNone/>
            </a:pPr>
            <a:r>
              <a:rPr lang="pt-BR" dirty="0"/>
              <a:t>          </a:t>
            </a:r>
          </a:p>
          <a:p>
            <a:pPr marL="0" indent="0">
              <a:buNone/>
            </a:pPr>
            <a:r>
              <a:rPr lang="pt-BR" dirty="0"/>
              <a:t>  SET @RESULTADO = 'N'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700D30-FA7A-47E3-980F-9B33231BC3E4}"/>
              </a:ext>
            </a:extLst>
          </p:cNvPr>
          <p:cNvSpPr txBox="1"/>
          <p:nvPr/>
        </p:nvSpPr>
        <p:spPr>
          <a:xfrm>
            <a:off x="4837043" y="1325217"/>
            <a:ext cx="351250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 /*</a:t>
            </a:r>
          </a:p>
          <a:p>
            <a:r>
              <a:rPr lang="pt-BR" sz="700" dirty="0"/>
              <a:t>      Verificando se os </a:t>
            </a:r>
            <a:r>
              <a:rPr lang="pt-BR" sz="700" dirty="0" err="1"/>
              <a:t>digitos</a:t>
            </a:r>
            <a:r>
              <a:rPr lang="pt-BR" sz="700" dirty="0"/>
              <a:t> são iguais</a:t>
            </a:r>
          </a:p>
          <a:p>
            <a:r>
              <a:rPr lang="pt-BR" sz="700" dirty="0"/>
              <a:t>      A Principio CPF com todos o números iguais são Inválidos</a:t>
            </a:r>
          </a:p>
          <a:p>
            <a:r>
              <a:rPr lang="pt-BR" sz="700" dirty="0"/>
              <a:t>      apesar de validar o Calculo do digito verificado</a:t>
            </a:r>
          </a:p>
          <a:p>
            <a:r>
              <a:rPr lang="pt-BR" sz="700" dirty="0"/>
              <a:t>      EX: O CPF 00000000000 é inválido, mas pelo calculo</a:t>
            </a:r>
          </a:p>
          <a:p>
            <a:r>
              <a:rPr lang="pt-BR" sz="700" dirty="0"/>
              <a:t>      Validaria</a:t>
            </a:r>
          </a:p>
          <a:p>
            <a:r>
              <a:rPr lang="pt-BR" sz="700" dirty="0"/>
              <a:t>  */</a:t>
            </a:r>
          </a:p>
          <a:p>
            <a:endParaRPr lang="pt-BR" sz="700" dirty="0"/>
          </a:p>
          <a:p>
            <a:r>
              <a:rPr lang="da-DK" sz="700" dirty="0"/>
              <a:t>  SET @CPF_TEMP = SUBSTRING(@CPF,1,1)</a:t>
            </a:r>
          </a:p>
          <a:p>
            <a:endParaRPr lang="pt-BR" sz="700" dirty="0"/>
          </a:p>
          <a:p>
            <a:r>
              <a:rPr lang="pt-BR" sz="700" dirty="0"/>
              <a:t>  SET @INDICE = 1</a:t>
            </a:r>
          </a:p>
          <a:p>
            <a:r>
              <a:rPr lang="pt-BR" sz="700" dirty="0"/>
              <a:t>  SET @DIGITOS_IGUAIS = 'S'</a:t>
            </a:r>
          </a:p>
          <a:p>
            <a:endParaRPr lang="pt-BR" sz="700" dirty="0"/>
          </a:p>
          <a:p>
            <a:r>
              <a:rPr lang="pt-BR" sz="700" dirty="0"/>
              <a:t>  WHILE (@INDICE &lt;= 11)</a:t>
            </a:r>
          </a:p>
          <a:p>
            <a:r>
              <a:rPr lang="pt-BR" sz="700" dirty="0"/>
              <a:t>  BEGIN</a:t>
            </a:r>
          </a:p>
          <a:p>
            <a:r>
              <a:rPr lang="en-US" sz="700" dirty="0"/>
              <a:t>    IF SUBSTRING(@CPF,@INDICE,1) &lt;&gt; @CPF_TEMP</a:t>
            </a:r>
          </a:p>
          <a:p>
            <a:r>
              <a:rPr lang="pt-BR" sz="700" dirty="0"/>
              <a:t>      SET @DIGITOS_IGUAIS = 'N'</a:t>
            </a:r>
          </a:p>
          <a:p>
            <a:r>
              <a:rPr lang="pt-BR" sz="700" dirty="0"/>
              <a:t>    SET @INDICE = @INDICE + 1</a:t>
            </a:r>
          </a:p>
          <a:p>
            <a:r>
              <a:rPr lang="pt-BR" sz="700" dirty="0"/>
              <a:t>  END;</a:t>
            </a:r>
          </a:p>
          <a:p>
            <a:endParaRPr lang="pt-BR" sz="700" dirty="0"/>
          </a:p>
          <a:p>
            <a:r>
              <a:rPr lang="pt-BR" sz="700" dirty="0"/>
              <a:t>  --Caso os </a:t>
            </a:r>
            <a:r>
              <a:rPr lang="pt-BR" sz="700" dirty="0" err="1"/>
              <a:t>digitos</a:t>
            </a:r>
            <a:r>
              <a:rPr lang="pt-BR" sz="700" dirty="0"/>
              <a:t> não </a:t>
            </a:r>
            <a:r>
              <a:rPr lang="pt-BR" sz="700" dirty="0" err="1"/>
              <a:t>sejão</a:t>
            </a:r>
            <a:r>
              <a:rPr lang="pt-BR" sz="700" dirty="0"/>
              <a:t> todos iguais Começo o calculo do </a:t>
            </a:r>
            <a:r>
              <a:rPr lang="pt-BR" sz="700" dirty="0" err="1"/>
              <a:t>digitos</a:t>
            </a:r>
            <a:endParaRPr lang="pt-BR" sz="700" dirty="0"/>
          </a:p>
          <a:p>
            <a:r>
              <a:rPr lang="pt-BR" sz="700" dirty="0"/>
              <a:t>  IF @DIGITOS_IGUAIS = 'N' </a:t>
            </a:r>
          </a:p>
          <a:p>
            <a:r>
              <a:rPr lang="pt-BR" sz="700" dirty="0"/>
              <a:t>  BEGIN</a:t>
            </a:r>
          </a:p>
          <a:p>
            <a:r>
              <a:rPr lang="pt-BR" sz="700" dirty="0"/>
              <a:t>    --Cálculo do 1º dígito</a:t>
            </a:r>
          </a:p>
          <a:p>
            <a:r>
              <a:rPr lang="pt-BR" sz="700" dirty="0"/>
              <a:t>    SET @SOMA = 0</a:t>
            </a:r>
          </a:p>
          <a:p>
            <a:r>
              <a:rPr lang="pt-BR" sz="700" dirty="0"/>
              <a:t>    SET @INDICE = 1</a:t>
            </a:r>
          </a:p>
          <a:p>
            <a:r>
              <a:rPr lang="pt-BR" sz="700" dirty="0"/>
              <a:t>    WHILE (@INDICE &lt;= 9)</a:t>
            </a:r>
          </a:p>
          <a:p>
            <a:r>
              <a:rPr lang="pt-BR" sz="700" dirty="0"/>
              <a:t>    BEGIN</a:t>
            </a:r>
          </a:p>
          <a:p>
            <a:r>
              <a:rPr lang="da-DK" sz="700" dirty="0"/>
              <a:t>      SET @Soma = @Soma + CONVERT(INT,SUBSTRING(@CPF,@INDICE,1)) * (11 - @INDICE);</a:t>
            </a:r>
          </a:p>
          <a:p>
            <a:r>
              <a:rPr lang="pt-BR" sz="700" dirty="0"/>
              <a:t>      SET @INDICE = @INDICE + 1</a:t>
            </a:r>
          </a:p>
          <a:p>
            <a:r>
              <a:rPr lang="pt-BR" sz="700" dirty="0"/>
              <a:t>    END</a:t>
            </a:r>
          </a:p>
          <a:p>
            <a:endParaRPr lang="pt-BR" sz="700" dirty="0"/>
          </a:p>
          <a:p>
            <a:r>
              <a:rPr lang="da-DK" sz="700" dirty="0"/>
              <a:t>    SET @DIG1 = 11 - (@SOMA % 11)</a:t>
            </a:r>
          </a:p>
          <a:p>
            <a:endParaRPr lang="pt-BR" sz="700" dirty="0"/>
          </a:p>
          <a:p>
            <a:r>
              <a:rPr lang="pt-BR" sz="700" dirty="0"/>
              <a:t>    IF @DIG1 &gt; 9</a:t>
            </a:r>
          </a:p>
          <a:p>
            <a:r>
              <a:rPr lang="pt-BR" sz="700" dirty="0"/>
              <a:t>      SET @DIG1 = 0;</a:t>
            </a:r>
          </a:p>
          <a:p>
            <a:endParaRPr lang="pt-BR" sz="700" dirty="0"/>
          </a:p>
          <a:p>
            <a:r>
              <a:rPr lang="pt-BR" sz="700" dirty="0"/>
              <a:t>    -- Cálculo do 2º dígito }</a:t>
            </a:r>
          </a:p>
          <a:p>
            <a:r>
              <a:rPr lang="pt-BR" sz="700" dirty="0"/>
              <a:t>    SET @SOMA = 0</a:t>
            </a:r>
          </a:p>
          <a:p>
            <a:r>
              <a:rPr lang="pt-BR" sz="700" dirty="0"/>
              <a:t>    SET @INDICE = 1</a:t>
            </a:r>
          </a:p>
          <a:p>
            <a:r>
              <a:rPr lang="pt-BR" sz="700" dirty="0"/>
              <a:t>    WHILE (@INDICE &lt;= 10)</a:t>
            </a:r>
          </a:p>
          <a:p>
            <a:r>
              <a:rPr lang="pt-BR" sz="700" dirty="0"/>
              <a:t>    BEGIN</a:t>
            </a:r>
          </a:p>
          <a:p>
            <a:r>
              <a:rPr lang="da-DK" sz="700" dirty="0"/>
              <a:t>      SET @Soma = @Soma + CONVERT(INT,SUBSTRING(@CPF,@INDICE,1)) * (12 - @INDICE);</a:t>
            </a:r>
          </a:p>
          <a:p>
            <a:r>
              <a:rPr lang="pt-BR" sz="700" dirty="0"/>
              <a:t>      SET @INDICE = @INDICE + 1</a:t>
            </a:r>
          </a:p>
          <a:p>
            <a:r>
              <a:rPr lang="pt-BR" sz="700" dirty="0"/>
              <a:t>    END</a:t>
            </a:r>
          </a:p>
          <a:p>
            <a:endParaRPr lang="pt-BR" sz="700" dirty="0"/>
          </a:p>
          <a:p>
            <a:r>
              <a:rPr lang="da-DK" sz="700" dirty="0"/>
              <a:t>    SET @DIG2 = 11 - (@SOMA % 11)</a:t>
            </a:r>
          </a:p>
          <a:p>
            <a:endParaRPr lang="pt-BR" sz="700" dirty="0"/>
          </a:p>
          <a:p>
            <a:r>
              <a:rPr lang="pt-BR" sz="700" dirty="0"/>
              <a:t>    IF @DIG2 &gt; 9</a:t>
            </a:r>
          </a:p>
          <a:p>
            <a:r>
              <a:rPr lang="pt-BR" sz="700" dirty="0"/>
              <a:t>      SET @DIG2 = 0;</a:t>
            </a:r>
          </a:p>
          <a:p>
            <a:endParaRPr lang="pt-BR" sz="700" dirty="0"/>
          </a:p>
          <a:p>
            <a:endParaRPr lang="pt-BR" sz="7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E8C7BD-ED3E-4E5A-9D42-C12311B2487A}"/>
              </a:ext>
            </a:extLst>
          </p:cNvPr>
          <p:cNvSpPr txBox="1"/>
          <p:nvPr/>
        </p:nvSpPr>
        <p:spPr>
          <a:xfrm>
            <a:off x="8650356" y="1431235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 -- Validando</a:t>
            </a:r>
          </a:p>
          <a:p>
            <a:r>
              <a:rPr lang="en-US" sz="800" dirty="0"/>
              <a:t>    IF (@DIG1 = SUBSTRING(@CPF,LEN(@CPF)-1,1)) AND (@DIG2 = SUBSTRING(@CPF,LEN(@CPF),1))</a:t>
            </a:r>
          </a:p>
          <a:p>
            <a:r>
              <a:rPr lang="pt-BR" sz="800" dirty="0"/>
              <a:t>      SET @RESULTADO = 'S'</a:t>
            </a:r>
          </a:p>
          <a:p>
            <a:r>
              <a:rPr lang="pt-BR" sz="800" dirty="0"/>
              <a:t>    ELSE</a:t>
            </a:r>
          </a:p>
          <a:p>
            <a:r>
              <a:rPr lang="pt-BR" sz="800" dirty="0"/>
              <a:t>      SET @RESULTADO = 'N'</a:t>
            </a:r>
          </a:p>
          <a:p>
            <a:r>
              <a:rPr lang="pt-BR" sz="800" dirty="0"/>
              <a:t>  END</a:t>
            </a:r>
          </a:p>
          <a:p>
            <a:r>
              <a:rPr lang="pt-BR" sz="800" dirty="0"/>
              <a:t>  RETURN @RESULTADO</a:t>
            </a:r>
          </a:p>
          <a:p>
            <a:r>
              <a:rPr lang="pt-BR" sz="800" dirty="0"/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05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Exercícios usando </a:t>
            </a:r>
            <a:r>
              <a:rPr lang="pt-BR" b="1" err="1"/>
              <a:t>bdEscola</a:t>
            </a:r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/>
              <a:t>Crie uma função que informada uma data da matrícula , retorne o dia da semana.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/>
              <a:t>Crie uma função que de acordo com a carga horária do curso exiba curso rápido ou curso extenso. (Rápido menos de 1000 horas).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/>
              <a:t>Crie uma função que de acordo com o valor do curso exiba  curso caro ou curso barato. (Curso caro acima de 400).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/>
              <a:t>Criar uma função que informada a data da matrícula converta-a no formato dd/mm/aaaa.</a:t>
            </a:r>
          </a:p>
          <a:p>
            <a:pPr marL="0" indent="0">
              <a:buNone/>
            </a:pPr>
            <a:endParaRPr lang="pt-BR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6328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1A180-C98F-4F27-AB39-537DF738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>
                <a:highlight>
                  <a:srgbClr val="FFFF00"/>
                </a:highlight>
              </a:rPr>
              <a:t>bdEstoque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39D99-62E6-413B-9782-16FC87BD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pt-BR" sz="2400" dirty="0"/>
              <a:t>Criar uma função que retorne o dia de semana da venda (no formato segunda, terça, </a:t>
            </a:r>
            <a:r>
              <a:rPr lang="pt-BR" sz="2400" dirty="0" err="1"/>
              <a:t>etc</a:t>
            </a:r>
            <a:r>
              <a:rPr lang="pt-BR" sz="2400" dirty="0"/>
              <a:t>) ao lado do código da venda, valor total da venda e sua data</a:t>
            </a:r>
          </a:p>
          <a:p>
            <a:r>
              <a:rPr lang="pt-BR" sz="2400" dirty="0"/>
              <a:t>Criar uma função que receba o código do cliente e retorne o total de vendas que o cliente já realizou</a:t>
            </a:r>
          </a:p>
          <a:p>
            <a:r>
              <a:rPr lang="pt-BR" sz="2400" dirty="0"/>
              <a:t>Criar uma função que receba o código de um vendedor e o mês e informe o total de vendas do vendedor no mês informado</a:t>
            </a:r>
          </a:p>
          <a:p>
            <a:r>
              <a:rPr lang="pt-BR" sz="2400" dirty="0"/>
              <a:t>Criar uma função que usando o </a:t>
            </a:r>
            <a:r>
              <a:rPr lang="pt-BR" sz="2400" dirty="0" err="1"/>
              <a:t>bdEstoque</a:t>
            </a:r>
            <a:r>
              <a:rPr lang="pt-BR" sz="2400" dirty="0"/>
              <a:t> diga se o </a:t>
            </a:r>
            <a:r>
              <a:rPr lang="pt-BR" sz="2400" dirty="0" err="1"/>
              <a:t>cpf</a:t>
            </a:r>
            <a:r>
              <a:rPr lang="pt-BR" sz="2400" dirty="0"/>
              <a:t> do cliente é ou não válido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5230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Function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Uma função contém um bloco de comandos SQL responsável por executar um procedimento e retornar um valor ou uma série de valores.</a:t>
            </a:r>
          </a:p>
          <a:p>
            <a:r>
              <a:rPr lang="pt-BR" sz="2400">
                <a:solidFill>
                  <a:schemeClr val="bg1"/>
                </a:solidFill>
              </a:rPr>
              <a:t>As funções possuem semelhanças com as stored procedures, já que ambas consistem em uma maneira simplificada de realizar consultas complexas.</a:t>
            </a:r>
          </a:p>
          <a:p>
            <a:r>
              <a:rPr lang="pt-BR" sz="2400">
                <a:solidFill>
                  <a:schemeClr val="bg1"/>
                </a:solidFill>
              </a:rPr>
              <a:t>Ao utilizar funções, devemos considerar que o retorno obtido de uma função pode ser um valor único ou dados de uma tabela.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Create Function</a:t>
            </a:r>
            <a:endParaRPr lang="en-US" b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/>
              <a:t>Objetivo: Criar uma função</a:t>
            </a:r>
          </a:p>
          <a:p>
            <a:pPr marL="0" indent="0">
              <a:buNone/>
            </a:pPr>
            <a:endParaRPr lang="pt-BR" sz="1500"/>
          </a:p>
          <a:p>
            <a:pPr marL="0" indent="0">
              <a:buNone/>
            </a:pPr>
            <a:r>
              <a:rPr lang="pt-BR" sz="1500"/>
              <a:t>Sintaxe</a:t>
            </a:r>
          </a:p>
          <a:p>
            <a:pPr marL="0" indent="0">
              <a:buNone/>
            </a:pPr>
            <a:r>
              <a:rPr lang="pt-BR" sz="1500" b="1"/>
              <a:t>CREATE FUNCTION </a:t>
            </a:r>
            <a:r>
              <a:rPr lang="pt-BR" sz="1500"/>
              <a:t>&lt;nome_função&gt;</a:t>
            </a:r>
          </a:p>
          <a:p>
            <a:pPr marL="0" indent="0">
              <a:buNone/>
            </a:pPr>
            <a:r>
              <a:rPr lang="pt-BR" sz="1500"/>
              <a:t>([&lt;@parâmetro&gt;&lt;tipo&gt;[=default]],[&lt;@parâmetro&gt;&lt;tipo&gt;[=default]])</a:t>
            </a:r>
          </a:p>
          <a:p>
            <a:pPr marL="0" indent="0">
              <a:buNone/>
            </a:pPr>
            <a:r>
              <a:rPr lang="pt-BR" sz="1500" b="1"/>
              <a:t>RETURNS</a:t>
            </a:r>
            <a:r>
              <a:rPr lang="pt-BR" sz="1500"/>
              <a:t> &lt;tipo&gt;</a:t>
            </a:r>
          </a:p>
          <a:p>
            <a:pPr marL="0" indent="0">
              <a:buNone/>
            </a:pPr>
            <a:r>
              <a:rPr lang="pt-BR" sz="1500"/>
              <a:t>[</a:t>
            </a:r>
            <a:r>
              <a:rPr lang="pt-BR" sz="1500" b="1"/>
              <a:t>AS</a:t>
            </a:r>
            <a:r>
              <a:rPr lang="pt-BR" sz="1500"/>
              <a:t>]</a:t>
            </a:r>
          </a:p>
          <a:p>
            <a:pPr marL="0" indent="0">
              <a:buNone/>
            </a:pPr>
            <a:r>
              <a:rPr lang="pt-BR" sz="1500" b="1"/>
              <a:t>BEGIN</a:t>
            </a:r>
          </a:p>
          <a:p>
            <a:pPr marL="0" indent="0">
              <a:buNone/>
            </a:pPr>
            <a:r>
              <a:rPr lang="pt-BR" sz="1500"/>
              <a:t>&lt;comandos_SQL&gt;</a:t>
            </a:r>
          </a:p>
          <a:p>
            <a:pPr marL="0" indent="0">
              <a:buNone/>
            </a:pPr>
            <a:r>
              <a:rPr lang="pt-BR" sz="1500" b="1"/>
              <a:t>RETURN</a:t>
            </a:r>
            <a:r>
              <a:rPr lang="pt-BR" sz="1500"/>
              <a:t>(&lt;valor&gt;)</a:t>
            </a:r>
          </a:p>
          <a:p>
            <a:pPr marL="0" indent="0">
              <a:buNone/>
            </a:pPr>
            <a:r>
              <a:rPr lang="pt-BR" sz="1500" b="1"/>
              <a:t>END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172737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Em que: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>
                <a:solidFill>
                  <a:schemeClr val="bg1"/>
                </a:solidFill>
              </a:rPr>
              <a:t>Nome_função</a:t>
            </a:r>
            <a:r>
              <a:rPr lang="pt-BR" sz="2400">
                <a:solidFill>
                  <a:schemeClr val="bg1"/>
                </a:solidFill>
              </a:rPr>
              <a:t>: nome da função a ser criada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bg1"/>
                </a:solidFill>
              </a:rPr>
              <a:t>Parâmetro</a:t>
            </a:r>
            <a:r>
              <a:rPr lang="pt-BR" sz="2400">
                <a:solidFill>
                  <a:schemeClr val="bg1"/>
                </a:solidFill>
              </a:rPr>
              <a:t>: parâmetro a ser declarado na função. Uma função pode ter até 2100 parâmetros. Deve começar com @.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bg1"/>
                </a:solidFill>
              </a:rPr>
              <a:t>Tipo: </a:t>
            </a:r>
            <a:r>
              <a:rPr lang="pt-BR" sz="2400">
                <a:solidFill>
                  <a:schemeClr val="bg1"/>
                </a:solidFill>
              </a:rPr>
              <a:t>tipo de dados do parâmetro.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bg1"/>
                </a:solidFill>
              </a:rPr>
              <a:t>Default</a:t>
            </a:r>
            <a:r>
              <a:rPr lang="pt-BR" sz="2400">
                <a:solidFill>
                  <a:schemeClr val="bg1"/>
                </a:solidFill>
              </a:rPr>
              <a:t>: é um valor padrão para o parâmetro. Se um valor default for definido, a função pode ser executada sem especificar um valor para esse parâmetro.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bg1"/>
                </a:solidFill>
              </a:rPr>
              <a:t>Comandos_SQL</a:t>
            </a:r>
            <a:r>
              <a:rPr lang="pt-BR" sz="2400">
                <a:solidFill>
                  <a:schemeClr val="bg1"/>
                </a:solidFill>
              </a:rPr>
              <a:t>: Comandos SQL que serão executados na função.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bg1"/>
                </a:solidFill>
              </a:rPr>
              <a:t>Valor</a:t>
            </a:r>
            <a:r>
              <a:rPr lang="pt-BR" sz="2400">
                <a:solidFill>
                  <a:schemeClr val="bg1"/>
                </a:solidFill>
              </a:rPr>
              <a:t>: valor a ser retomado pela função.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Exemplo</a:t>
            </a:r>
            <a:r>
              <a:rPr lang="pt-BR" dirty="0"/>
              <a:t>: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Create Function fc_RetornaAluno(@Aluno smallint) </a:t>
            </a:r>
          </a:p>
          <a:p>
            <a:pPr marL="0" indent="0">
              <a:buNone/>
            </a:pPr>
            <a:r>
              <a:rPr lang="en-US" sz="1700"/>
              <a:t>RETURNS Nchar(40) </a:t>
            </a:r>
          </a:p>
          <a:p>
            <a:pPr marL="0" indent="0">
              <a:buNone/>
            </a:pPr>
            <a:r>
              <a:rPr lang="en-US" sz="1700"/>
              <a:t>AS </a:t>
            </a:r>
          </a:p>
          <a:p>
            <a:pPr marL="0" indent="0">
              <a:buNone/>
            </a:pPr>
            <a:r>
              <a:rPr lang="en-US" sz="1700"/>
              <a:t>BEGIN </a:t>
            </a:r>
          </a:p>
          <a:p>
            <a:pPr marL="0" indent="0">
              <a:buNone/>
            </a:pPr>
            <a:r>
              <a:rPr lang="en-US" sz="1700"/>
              <a:t>DECLARE @Retorno Nchar(40) SET @Retorno=(SELECT nomeAluno + ' *** ' + rgAluno FROM tbAluno WHERE codAluno=@Aluno) </a:t>
            </a:r>
          </a:p>
          <a:p>
            <a:pPr marL="0" indent="0">
              <a:buNone/>
            </a:pPr>
            <a:r>
              <a:rPr lang="en-US" sz="1700"/>
              <a:t>RETURN @Retorno 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END</a:t>
            </a:r>
          </a:p>
          <a:p>
            <a:pPr marL="0" indent="0">
              <a:buNone/>
            </a:pPr>
            <a:r>
              <a:rPr lang="pt-BR" sz="1700" b="1"/>
              <a:t>Função que retorna nome e rg do aluno concatenados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3260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pt-BR" sz="4000"/>
              <a:t>Para invocar a função, execute:</a:t>
            </a:r>
            <a:endParaRPr lang="en-US" sz="40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SELECT </a:t>
            </a:r>
            <a:r>
              <a:rPr lang="en-US" sz="2200" dirty="0" err="1"/>
              <a:t>codAluno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,</a:t>
            </a:r>
            <a:r>
              <a:rPr lang="en-US" sz="2200" dirty="0" err="1"/>
              <a:t>nomeAluno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,</a:t>
            </a:r>
            <a:r>
              <a:rPr lang="en-US" sz="2200" dirty="0" err="1"/>
              <a:t>MinhaFuncao</a:t>
            </a:r>
            <a:r>
              <a:rPr lang="en-US" sz="2200" dirty="0"/>
              <a:t>=</a:t>
            </a:r>
            <a:r>
              <a:rPr lang="en-US" sz="2200" dirty="0" err="1"/>
              <a:t>dbo.fc_RetornaAluno</a:t>
            </a:r>
            <a:r>
              <a:rPr lang="en-US" sz="2200" dirty="0"/>
              <a:t>(</a:t>
            </a:r>
            <a:r>
              <a:rPr lang="en-US" sz="2200" dirty="0" err="1"/>
              <a:t>codAluno</a:t>
            </a:r>
            <a:r>
              <a:rPr lang="en-US" sz="2200" dirty="0"/>
              <a:t>) </a:t>
            </a:r>
          </a:p>
          <a:p>
            <a:pPr marL="0" indent="0">
              <a:buNone/>
            </a:pPr>
            <a:r>
              <a:rPr lang="en-US" sz="2200" dirty="0"/>
              <a:t>FROM </a:t>
            </a:r>
            <a:r>
              <a:rPr lang="en-US" sz="2200" dirty="0" err="1"/>
              <a:t>tbAluno</a:t>
            </a:r>
            <a:endParaRPr lang="en-US" sz="2200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Ou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en-US" sz="2200" dirty="0"/>
              <a:t>select </a:t>
            </a:r>
            <a:r>
              <a:rPr lang="en-US" sz="2200" dirty="0" err="1"/>
              <a:t>MinhaFuncao</a:t>
            </a:r>
            <a:r>
              <a:rPr lang="en-US" sz="2200" dirty="0"/>
              <a:t>=</a:t>
            </a:r>
            <a:r>
              <a:rPr lang="en-US" sz="2200" dirty="0" err="1"/>
              <a:t>dbo.fc_RetornaAluno</a:t>
            </a:r>
            <a:r>
              <a:rPr lang="en-US" sz="2200" dirty="0"/>
              <a:t>(1)   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732986"/>
            <a:ext cx="4042409" cy="1433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355811"/>
            <a:ext cx="4042410" cy="233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0647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 err="1"/>
              <a:t>Alter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/>
              <a:t>Objetivo: Alterar uma função</a:t>
            </a:r>
          </a:p>
          <a:p>
            <a:pPr marL="0" indent="0">
              <a:buNone/>
            </a:pPr>
            <a:endParaRPr lang="pt-BR" sz="1500"/>
          </a:p>
          <a:p>
            <a:pPr marL="0" indent="0">
              <a:buNone/>
            </a:pPr>
            <a:r>
              <a:rPr lang="pt-BR" sz="1500"/>
              <a:t>Sintaxe</a:t>
            </a:r>
          </a:p>
          <a:p>
            <a:pPr marL="0" indent="0">
              <a:buNone/>
            </a:pPr>
            <a:r>
              <a:rPr lang="pt-BR" sz="1500" b="1"/>
              <a:t>ALTER FUNCTION </a:t>
            </a:r>
            <a:r>
              <a:rPr lang="pt-BR" sz="1500"/>
              <a:t>&lt;nome_função&gt;</a:t>
            </a:r>
          </a:p>
          <a:p>
            <a:pPr marL="0" indent="0">
              <a:buNone/>
            </a:pPr>
            <a:r>
              <a:rPr lang="pt-BR" sz="1500"/>
              <a:t>([&lt;@parâmetro&gt;&lt;tipo&gt;[=default]],[&lt;@parâmetro&gt;&lt;tipo&gt;[=default]])</a:t>
            </a:r>
          </a:p>
          <a:p>
            <a:pPr marL="0" indent="0">
              <a:buNone/>
            </a:pPr>
            <a:r>
              <a:rPr lang="pt-BR" sz="1500" b="1"/>
              <a:t>RETURNS</a:t>
            </a:r>
            <a:r>
              <a:rPr lang="pt-BR" sz="1500"/>
              <a:t> &lt;tipo&gt;</a:t>
            </a:r>
          </a:p>
          <a:p>
            <a:pPr marL="0" indent="0">
              <a:buNone/>
            </a:pPr>
            <a:r>
              <a:rPr lang="pt-BR" sz="1500"/>
              <a:t>[</a:t>
            </a:r>
            <a:r>
              <a:rPr lang="pt-BR" sz="1500" b="1"/>
              <a:t>AS</a:t>
            </a:r>
            <a:r>
              <a:rPr lang="pt-BR" sz="1500"/>
              <a:t>]</a:t>
            </a:r>
          </a:p>
          <a:p>
            <a:pPr marL="0" indent="0">
              <a:buNone/>
            </a:pPr>
            <a:r>
              <a:rPr lang="pt-BR" sz="1500" b="1"/>
              <a:t>BEGIN</a:t>
            </a:r>
          </a:p>
          <a:p>
            <a:pPr marL="0" indent="0">
              <a:buNone/>
            </a:pPr>
            <a:r>
              <a:rPr lang="pt-BR" sz="1500"/>
              <a:t>&lt;comandos_SQL&gt;</a:t>
            </a:r>
          </a:p>
          <a:p>
            <a:pPr marL="0" indent="0">
              <a:buNone/>
            </a:pPr>
            <a:r>
              <a:rPr lang="pt-BR" sz="1500" b="1"/>
              <a:t>RETURN</a:t>
            </a:r>
            <a:r>
              <a:rPr lang="pt-BR" sz="1500"/>
              <a:t>(&lt;valor&gt;)</a:t>
            </a:r>
          </a:p>
          <a:p>
            <a:pPr marL="0" indent="0">
              <a:buNone/>
            </a:pPr>
            <a:r>
              <a:rPr lang="pt-BR" sz="1500" b="1"/>
              <a:t>END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419041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 err="1"/>
              <a:t>Drop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/>
              <a:t>Objetivo: Remover uma função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Sintaxe</a:t>
            </a:r>
          </a:p>
          <a:p>
            <a:pPr marL="0" indent="0">
              <a:buNone/>
            </a:pPr>
            <a:r>
              <a:rPr lang="pt-BR" sz="2400" b="1"/>
              <a:t>DROP FUNCTION </a:t>
            </a:r>
            <a:r>
              <a:rPr lang="pt-BR" sz="2400"/>
              <a:t>&lt;nome_função&gt;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Exemplo:</a:t>
            </a:r>
          </a:p>
          <a:p>
            <a:pPr marL="0" indent="0">
              <a:buNone/>
            </a:pPr>
            <a:r>
              <a:rPr lang="en-US" sz="2400"/>
              <a:t>Drop Function fc_RetornaAluno</a:t>
            </a:r>
          </a:p>
          <a:p>
            <a:pPr marL="0" indent="0">
              <a:buNone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9266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46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Function</a:t>
            </a:r>
            <a:r>
              <a:rPr lang="pt-BR" dirty="0"/>
              <a:t> Exemplo: Informada uma data como parâmetro, informa o dia da semana:</a:t>
            </a:r>
            <a:br>
              <a:rPr lang="pt-BR" dirty="0"/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0C54172-062E-4934-9E8B-AE0AB23C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76" y="2099985"/>
            <a:ext cx="4441723" cy="4076977"/>
          </a:xfrm>
        </p:spPr>
        <p:txBody>
          <a:bodyPr/>
          <a:lstStyle/>
          <a:p>
            <a:r>
              <a:rPr lang="pt-BR" dirty="0"/>
              <a:t>Para chamar a função: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D2FF05-25E8-49C5-8E85-2D949D40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21" y="1095321"/>
            <a:ext cx="4773179" cy="53975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CB50653-774F-49BF-8159-B8CFA8721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99" y="2683383"/>
            <a:ext cx="603969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1654F469BAFF4AAECCB0476D17E34D" ma:contentTypeVersion="4" ma:contentTypeDescription="Crie um novo documento." ma:contentTypeScope="" ma:versionID="82cb86a75bad450695f3d2bb2f2d91f3">
  <xsd:schema xmlns:xsd="http://www.w3.org/2001/XMLSchema" xmlns:xs="http://www.w3.org/2001/XMLSchema" xmlns:p="http://schemas.microsoft.com/office/2006/metadata/properties" xmlns:ns2="347f5b64-6b81-4784-942d-89ffcd94d8db" targetNamespace="http://schemas.microsoft.com/office/2006/metadata/properties" ma:root="true" ma:fieldsID="ac71a42b7f38ad8ec441c3c0c53c8461" ns2:_="">
    <xsd:import namespace="347f5b64-6b81-4784-942d-89ffcd94d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f5b64-6b81-4784-942d-89ffcd94d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4E4924-A7A0-4FB2-996C-E45922A97E0C}"/>
</file>

<file path=customXml/itemProps2.xml><?xml version="1.0" encoding="utf-8"?>
<ds:datastoreItem xmlns:ds="http://schemas.openxmlformats.org/officeDocument/2006/customXml" ds:itemID="{C802F1BB-3559-42A4-A882-BD3BAAD1002E}"/>
</file>

<file path=customXml/itemProps3.xml><?xml version="1.0" encoding="utf-8"?>
<ds:datastoreItem xmlns:ds="http://schemas.openxmlformats.org/officeDocument/2006/customXml" ds:itemID="{FA3D1231-3F30-4D8D-BE31-5286CA5D4FDD}"/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1054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Function</vt:lpstr>
      <vt:lpstr>Function</vt:lpstr>
      <vt:lpstr>Create Function</vt:lpstr>
      <vt:lpstr>Em que:</vt:lpstr>
      <vt:lpstr>Exemplo:</vt:lpstr>
      <vt:lpstr>Para invocar a função, execute:</vt:lpstr>
      <vt:lpstr>Alter Function</vt:lpstr>
      <vt:lpstr>Drop Function</vt:lpstr>
      <vt:lpstr>Function Exemplo: Informada uma data como parâmetro, informa o dia da semana: </vt:lpstr>
      <vt:lpstr>Exemplo de function pra validar cpf</vt:lpstr>
      <vt:lpstr>Exercícios usando bdEscola</vt:lpstr>
      <vt:lpstr>bdEstoque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meninaline@uol.com.br</dc:creator>
  <cp:lastModifiedBy>meninaline@uol.com.br</cp:lastModifiedBy>
  <cp:revision>3</cp:revision>
  <dcterms:created xsi:type="dcterms:W3CDTF">2020-07-07T15:55:49Z</dcterms:created>
  <dcterms:modified xsi:type="dcterms:W3CDTF">2021-10-19T12:09:15Z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0x0101005B1654F469BAFF4AAECCB0476D17E34D</vt:lpwstr>
  </property>
</Properties>
</file>