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6" r:id="rId4"/>
    <p:sldId id="27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0" r:id="rId15"/>
    <p:sldId id="288" r:id="rId16"/>
    <p:sldId id="289" r:id="rId17"/>
    <p:sldId id="258" r:id="rId18"/>
    <p:sldId id="294" r:id="rId19"/>
    <p:sldId id="271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4452B16-A4A1-4D4A-94A3-73A38E5E3A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32EEAED-5004-48D0-9701-3CF033CEF37A}" type="datetimeFigureOut">
              <a:rPr lang="pt-BR" smtClean="0"/>
              <a:pPr/>
              <a:t>21/07/2021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Diagramas da UML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Diagrama de Casos de Uso e de Classes</a:t>
            </a:r>
          </a:p>
          <a:p>
            <a:pPr algn="ctr"/>
            <a:r>
              <a:rPr lang="pt-BR" sz="1600" dirty="0"/>
              <a:t>REVISÃO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Casos de uso – Representação gráfica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857224" y="2000240"/>
            <a:ext cx="2886084" cy="14906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2400" b="1" dirty="0"/>
              <a:t>Cadastrar</a:t>
            </a:r>
          </a:p>
          <a:p>
            <a:pPr algn="ctr"/>
            <a:r>
              <a:rPr lang="pt-BR" sz="2400" b="1" dirty="0"/>
              <a:t>Material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072066" y="2857496"/>
            <a:ext cx="2886084" cy="14906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2400" b="1" dirty="0"/>
              <a:t>Entrar Pedidos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714612" y="4572008"/>
            <a:ext cx="2886084" cy="149067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2400" b="1"/>
              <a:t>Verificar</a:t>
            </a:r>
          </a:p>
          <a:p>
            <a:pPr algn="ctr"/>
            <a:r>
              <a:rPr lang="pt-BR" sz="2400" b="1"/>
              <a:t>Crédito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Relação entre casos de uso e atores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ator se comunica com o caso de uso</a:t>
            </a:r>
          </a:p>
          <a:p>
            <a:r>
              <a:rPr lang="pt-BR" dirty="0"/>
              <a:t>Define a fronteira do sistema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28630" y="3395682"/>
          <a:ext cx="784860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ith Class Document" r:id="rId2" imgW="4095720" imgH="2381400" progId="With_Class.Document">
                  <p:embed/>
                </p:oleObj>
              </mc:Choice>
              <mc:Fallback>
                <p:oleObj name="With Class Document" r:id="rId2" imgW="4095720" imgH="2381400" progId="With_Class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0" y="3395682"/>
                        <a:ext cx="784860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3230" y="3395682"/>
            <a:ext cx="3124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500430" y="3929082"/>
            <a:ext cx="22098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2000" b="1"/>
              <a:t>Fazer Pedidos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500430" y="4614882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2000" b="1"/>
              <a:t>Aprovar Crédito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00430" y="5376882"/>
            <a:ext cx="2286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sz="1800" b="1"/>
              <a:t>Entregar Material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348030" y="3471882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Sistema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00230" y="4233882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76430" y="4691082"/>
            <a:ext cx="1447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93755" y="4808557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Cliente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700830" y="4386282"/>
            <a:ext cx="14716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Vendedor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6777030" y="5757882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 dirty="0"/>
              <a:t>Gerente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 flipV="1">
            <a:off x="5715008" y="4071942"/>
            <a:ext cx="114300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5786446" y="5000636"/>
            <a:ext cx="1071570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&lt;&lt;</a:t>
            </a:r>
            <a:r>
              <a:rPr lang="pt-BR" b="1" dirty="0" err="1"/>
              <a:t>extends</a:t>
            </a:r>
            <a:r>
              <a:rPr lang="pt-BR" b="1" dirty="0"/>
              <a:t>&gt;&gt;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2400" dirty="0"/>
              <a:t>Estabelece uma relação de especialização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2400" dirty="0"/>
              <a:t>Um caso de uso pode estender outro objetivo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sz="2400" dirty="0"/>
              <a:t>É opcional</a:t>
            </a:r>
          </a:p>
          <a:p>
            <a:endParaRPr lang="pt-BR" dirty="0"/>
          </a:p>
          <a:p>
            <a:r>
              <a:rPr lang="pt-BR" b="1" dirty="0"/>
              <a:t>&lt;&lt;uses&gt;&gt; </a:t>
            </a:r>
            <a:r>
              <a:rPr lang="pt-BR" dirty="0"/>
              <a:t>ou </a:t>
            </a:r>
            <a:r>
              <a:rPr lang="pt-BR" b="1" dirty="0"/>
              <a:t>&lt;&lt;include&gt;&gt;</a:t>
            </a:r>
          </a:p>
          <a:p>
            <a:pPr lvl="1"/>
            <a:r>
              <a:rPr lang="pt-BR" dirty="0"/>
              <a:t>Estabelece uma relação de dependência</a:t>
            </a:r>
          </a:p>
          <a:p>
            <a:pPr lvl="1"/>
            <a:r>
              <a:rPr lang="pt-BR" dirty="0"/>
              <a:t>Um caso de uso pode usar outro para seu objetivo</a:t>
            </a:r>
          </a:p>
          <a:p>
            <a:pPr lvl="1"/>
            <a:r>
              <a:rPr lang="pt-BR" dirty="0"/>
              <a:t>É obrigatório</a:t>
            </a:r>
          </a:p>
          <a:p>
            <a:endParaRPr lang="pt-BR" dirty="0"/>
          </a:p>
          <a:p>
            <a:endParaRPr lang="pt-BR" dirty="0"/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entre casos de uso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438400" y="2286000"/>
            <a:ext cx="1828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b="1"/>
              <a:t>Fazer</a:t>
            </a:r>
          </a:p>
          <a:p>
            <a:pPr algn="ctr"/>
            <a:r>
              <a:rPr lang="pt-BR" b="1"/>
              <a:t>Pedido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2000" y="4495800"/>
            <a:ext cx="2362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b="1"/>
              <a:t>Fornecer</a:t>
            </a:r>
          </a:p>
          <a:p>
            <a:pPr algn="ctr"/>
            <a:r>
              <a:rPr lang="pt-BR" b="1"/>
              <a:t>Dados do</a:t>
            </a:r>
          </a:p>
          <a:p>
            <a:pPr algn="ctr"/>
            <a:r>
              <a:rPr lang="pt-BR" b="1"/>
              <a:t>Cliente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267200" y="4800600"/>
            <a:ext cx="1905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b="1" dirty="0"/>
              <a:t>Preencher</a:t>
            </a:r>
          </a:p>
          <a:p>
            <a:pPr algn="ctr"/>
            <a:r>
              <a:rPr lang="pt-BR" b="1" dirty="0"/>
              <a:t>O pedido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019800" y="2362200"/>
            <a:ext cx="1905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r>
              <a:rPr lang="pt-BR" b="1"/>
              <a:t>Fazer</a:t>
            </a:r>
          </a:p>
          <a:p>
            <a:pPr algn="ctr"/>
            <a:r>
              <a:rPr lang="pt-BR" b="1"/>
              <a:t>Reserva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2133600" y="32004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810000" y="31242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4343400" y="2895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67200" y="2362200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&lt;&lt;extends&gt;&gt;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556125" y="3546475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&lt;&lt;uses&gt;&gt;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438400" y="3810000"/>
            <a:ext cx="14192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pt-BR" b="1"/>
              <a:t>&lt;&lt;uses&gt;&gt;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Diagrama de Classes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pt-BR" sz="2400"/>
              <a:t>Objetivo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sz="2200"/>
              <a:t>Representar classes em um diagrama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sz="2200"/>
              <a:t>Representar atributos e operações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sz="2200"/>
              <a:t>Representar relacionamentos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 sz="1900"/>
              <a:t>Associação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 sz="1900"/>
              <a:t>Agregação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 sz="1900"/>
              <a:t>Herança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sz="2200"/>
              <a:t>Descrevem a estrutura do sistema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sz="2200"/>
              <a:t>São formados por :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/>
              <a:t>Classes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/>
              <a:t>Atributos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/>
              <a:t>Operações</a:t>
            </a:r>
          </a:p>
          <a:p>
            <a:pPr marL="982663" lvl="2" indent="-342900" eaLnBrk="1" hangingPunct="1">
              <a:buFontTx/>
              <a:buChar char="•"/>
            </a:pPr>
            <a:r>
              <a:rPr lang="pt-BR"/>
              <a:t>Relações</a:t>
            </a:r>
            <a:endParaRPr lang="pt-BR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Diagrama de Classes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 sz="2000"/>
              <a:t>A programação orientada à objetos (POO) tem por objetivo aproximar a forma de programar com o mundo real.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Uma das principais características desta técnica de programação é a reutilização dos códigos melhorando a produção e a qualidade, reduzindo o tempo de desenvolvimento.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Os sistemas orientados a objetos organizam-se ao redor de classes e de objetos. Deve, então, o diagrama de classes descrever com precisão o sistema a ser construído.</a:t>
            </a:r>
          </a:p>
          <a:p>
            <a:pPr eaLnBrk="1" hangingPunct="1"/>
            <a:endParaRPr lang="pt-BR" sz="2000"/>
          </a:p>
          <a:p>
            <a:pPr eaLnBrk="1" hangingPunct="1"/>
            <a:r>
              <a:rPr lang="pt-BR" sz="2000"/>
              <a:t>A identificação das classes do sistema, sua constituição e os relacionamentos são a essência da modelagem orientada à objetos.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Classes e Objetos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/>
              <a:t>Uma classe é um tipo definido pelo usuário que contém o molde, a especificação para os objetos, algo mais ou menos como o tipo inteiro contém o molde para as variáveis declaradas como inteiros.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A classe envolve, associa, funções e dados, controlando o acesso a estes, defini-la implica em especificar os seus atributos (dados) e seus métodos (funções). </a:t>
            </a:r>
          </a:p>
          <a:p>
            <a:pPr eaLnBrk="1" hangingPunct="1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Classes 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dirty="0"/>
              <a:t>Classes são definições abstratas dos objetos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dirty="0"/>
              <a:t>Objetos é uma instância de uma Classe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dirty="0"/>
              <a:t>Classes são implementadas em software 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dirty="0"/>
              <a:t>Objetos são criados na memória do computador em tempo de execução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endParaRPr lang="pt-BR" sz="1800" dirty="0"/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dirty="0"/>
              <a:t>Ex.: </a:t>
            </a:r>
          </a:p>
          <a:p>
            <a:pPr marL="708660" lvl="1" indent="-34290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sz="1600" dirty="0"/>
              <a:t>Classe AUTOMÓVEIS</a:t>
            </a:r>
          </a:p>
          <a:p>
            <a:pPr marL="708660" lvl="1" indent="-34290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sz="1600" dirty="0"/>
              <a:t>Objeto FUSCA, GOL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Representação na UML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/>
              <a:t>[visibilidade] [nome] : [tipo] = [valor_inicial]</a:t>
            </a:r>
          </a:p>
          <a:p>
            <a:pPr eaLnBrk="1" hangingPunct="1"/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571750" y="3071813"/>
          <a:ext cx="371475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+Nome: String</a:t>
                      </a: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#Idade: </a:t>
                      </a:r>
                      <a:r>
                        <a:rPr lang="pt-BR" b="1" dirty="0" err="1">
                          <a:solidFill>
                            <a:schemeClr val="accent1"/>
                          </a:solidFill>
                        </a:rPr>
                        <a:t>Integer</a:t>
                      </a:r>
                      <a:endParaRPr lang="pt-BR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-Casado:</a:t>
                      </a:r>
                      <a:r>
                        <a:rPr lang="pt-BR" b="1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pt-BR" b="1" baseline="0" dirty="0" err="1">
                          <a:solidFill>
                            <a:schemeClr val="accent1"/>
                          </a:solidFill>
                        </a:rPr>
                        <a:t>Boolean</a:t>
                      </a:r>
                      <a:r>
                        <a:rPr lang="pt-BR" b="1" baseline="0" dirty="0">
                          <a:solidFill>
                            <a:schemeClr val="accent1"/>
                          </a:solidFill>
                        </a:rPr>
                        <a:t> = </a:t>
                      </a:r>
                      <a:r>
                        <a:rPr lang="pt-BR" b="1" baseline="0" dirty="0" err="1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pt-BR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+Cadastrar(): </a:t>
                      </a:r>
                      <a:r>
                        <a:rPr lang="pt-BR" dirty="0" err="1"/>
                        <a:t>void</a:t>
                      </a:r>
                      <a:endParaRPr lang="pt-BR" dirty="0"/>
                    </a:p>
                  </a:txBody>
                  <a:tcPr marL="91439" marR="914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Relacionamentos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/>
              <a:t>Os sistemas são formados por conjunto de classes trabalhando juntas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As afinidades entre as classes são expressas nos relacionamentos, que podem ser:</a:t>
            </a:r>
          </a:p>
          <a:p>
            <a:pPr lvl="1" eaLnBrk="1" hangingPunct="1"/>
            <a:r>
              <a:rPr lang="pt-BR" sz="2400" b="1">
                <a:solidFill>
                  <a:schemeClr val="accent1"/>
                </a:solidFill>
              </a:rPr>
              <a:t>Associação</a:t>
            </a:r>
            <a:endParaRPr lang="pt-BR" sz="2400"/>
          </a:p>
          <a:p>
            <a:pPr lvl="1" eaLnBrk="1" hangingPunct="1"/>
            <a:r>
              <a:rPr lang="pt-BR" sz="2400" b="1">
                <a:solidFill>
                  <a:schemeClr val="accent1"/>
                </a:solidFill>
              </a:rPr>
              <a:t>Agregação</a:t>
            </a:r>
          </a:p>
          <a:p>
            <a:pPr lvl="1" eaLnBrk="1" hangingPunct="1"/>
            <a:r>
              <a:rPr lang="pt-BR" sz="2400" b="1">
                <a:solidFill>
                  <a:schemeClr val="accent1"/>
                </a:solidFill>
              </a:rPr>
              <a:t>Composição</a:t>
            </a:r>
            <a:endParaRPr lang="pt-BR" sz="2400"/>
          </a:p>
          <a:p>
            <a:pPr lvl="1" eaLnBrk="1" hangingPunct="1"/>
            <a:r>
              <a:rPr lang="pt-BR" sz="2400" b="1">
                <a:solidFill>
                  <a:schemeClr val="accent1"/>
                </a:solidFill>
              </a:rPr>
              <a:t>Generalização/especialização – Herança</a:t>
            </a:r>
          </a:p>
          <a:p>
            <a:pPr lvl="1" eaLnBrk="1" hangingPunct="1"/>
            <a:r>
              <a:rPr lang="pt-BR" sz="2400" b="1">
                <a:solidFill>
                  <a:schemeClr val="accent1"/>
                </a:solidFill>
              </a:rPr>
              <a:t>Dependência</a:t>
            </a:r>
            <a:endParaRPr lang="pt-BR" sz="2400"/>
          </a:p>
          <a:p>
            <a:pPr eaLnBrk="1" hangingPunct="1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i="1" dirty="0" err="1"/>
              <a:t>Unified</a:t>
            </a:r>
            <a:r>
              <a:rPr lang="pt-BR" i="1" dirty="0"/>
              <a:t> </a:t>
            </a:r>
            <a:r>
              <a:rPr lang="pt-BR" i="1" dirty="0" err="1"/>
              <a:t>Modeling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dirty="0"/>
              <a:t>- Linguagem Unificada de Modelagem;</a:t>
            </a:r>
          </a:p>
          <a:p>
            <a:r>
              <a:rPr lang="pt-BR" dirty="0"/>
              <a:t>Sua finalidade é:</a:t>
            </a:r>
          </a:p>
          <a:p>
            <a:pPr lvl="1"/>
            <a:r>
              <a:rPr lang="pt-BR" dirty="0"/>
              <a:t>padronizar a representação de objetos, modelos e diagramas;</a:t>
            </a:r>
          </a:p>
          <a:p>
            <a:pPr lvl="1"/>
            <a:r>
              <a:rPr lang="pt-BR" dirty="0"/>
              <a:t>Facilitar a comunicação entre IT e usuários/clientes;</a:t>
            </a:r>
          </a:p>
          <a:p>
            <a:r>
              <a:rPr lang="pt-BR" dirty="0"/>
              <a:t>Criada em 1997 por</a:t>
            </a:r>
          </a:p>
          <a:p>
            <a:pPr lvl="1"/>
            <a:r>
              <a:rPr lang="pt-BR" dirty="0" err="1"/>
              <a:t>Grady</a:t>
            </a:r>
            <a:r>
              <a:rPr lang="pt-BR" dirty="0"/>
              <a:t> </a:t>
            </a:r>
            <a:r>
              <a:rPr lang="pt-BR" dirty="0" err="1"/>
              <a:t>Booch</a:t>
            </a:r>
            <a:endParaRPr lang="pt-BR" dirty="0"/>
          </a:p>
          <a:p>
            <a:pPr lvl="1"/>
            <a:r>
              <a:rPr lang="pt-BR" dirty="0"/>
              <a:t>James </a:t>
            </a:r>
            <a:r>
              <a:rPr lang="pt-BR" dirty="0" err="1"/>
              <a:t>Rumbaugh</a:t>
            </a:r>
            <a:endParaRPr lang="pt-BR" dirty="0"/>
          </a:p>
          <a:p>
            <a:pPr lvl="1"/>
            <a:r>
              <a:rPr lang="pt-BR" dirty="0"/>
              <a:t>Ivar Jacobson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Generalização / Especialização</a:t>
            </a:r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/>
              <a:t>Quando ocorre herança, ocorre este relacionamento. Quando uma classe A é do tipo da classe B, sendo B uma superclasse ou classe pai e A uma subclasse ou classe filha.</a:t>
            </a:r>
          </a:p>
        </p:txBody>
      </p:sp>
      <p:pic>
        <p:nvPicPr>
          <p:cNvPr id="24580" name="Picture 2" descr="GENERALIZACA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3887788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Associação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/>
              <a:t>Define um relacionamento e responsabilidade entre duas classes.</a:t>
            </a:r>
          </a:p>
        </p:txBody>
      </p:sp>
      <p:pic>
        <p:nvPicPr>
          <p:cNvPr id="25604" name="Picture 2" descr="Representação visual de uma Associação em U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78200"/>
            <a:ext cx="57626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9466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/>
              <a:t>Descreve uma relação de dependência entre duas classes, é a descrição de um relacionamento todo-parte ou “parte de”.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pt-BR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/>
              <a:t>É um caso particular de associação, onde esse tipo de relacionamento traz os conceitos de responsabilidades entre classes.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pt-BR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/>
              <a:t>A agregação é um tipo de relacionamento que não força a destruição do conjunto, ou seja, uma vez destruído o objeto todo, </a:t>
            </a:r>
            <a:r>
              <a:rPr lang="pt-BR" b="1" dirty="0"/>
              <a:t>não há obrigatoriedade da  destruição do objeto parte</a:t>
            </a:r>
            <a:r>
              <a:rPr lang="pt-BR" dirty="0"/>
              <a:t>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Agregação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27652" name="Picture 2" descr="AGREGACA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76475"/>
            <a:ext cx="626427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Quando usar a agregação?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sz="2400" dirty="0"/>
              <a:t>Quando se encontra uma composição ou decomposição na descrição do sistema.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endParaRPr lang="pt-BR" sz="2400" dirty="0"/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sz="2400" dirty="0"/>
              <a:t>Quando há frases do tipo :</a:t>
            </a:r>
          </a:p>
          <a:p>
            <a:pPr marL="708660" lvl="1" indent="-3429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200" dirty="0"/>
              <a:t>A é formado de B</a:t>
            </a:r>
          </a:p>
          <a:p>
            <a:pPr marL="708660" lvl="1" indent="-3429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200" dirty="0"/>
              <a:t>B é parte de A</a:t>
            </a:r>
          </a:p>
          <a:p>
            <a:pPr marL="708660" lvl="1" indent="-34290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sz="2200" dirty="0"/>
              <a:t>A possui B</a:t>
            </a:r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endParaRPr lang="pt-BR" sz="2400" dirty="0"/>
          </a:p>
          <a:p>
            <a:pPr marL="342900" indent="-342900" eaLnBrk="1" fontAlgn="auto" hangingPunct="1">
              <a:spcAft>
                <a:spcPts val="0"/>
              </a:spcAft>
              <a:buClr>
                <a:schemeClr val="accent3"/>
              </a:buClr>
              <a:buFontTx/>
              <a:buChar char="•"/>
              <a:defRPr/>
            </a:pPr>
            <a:r>
              <a:rPr lang="pt-BR" sz="2400" dirty="0"/>
              <a:t>Há uma dependência de existência.</a:t>
            </a:r>
          </a:p>
          <a:p>
            <a:pPr marL="708660" lvl="1" indent="-342900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sz="2200" dirty="0"/>
              <a:t>B não existe sem A.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/>
              <a:t>Também é a descrição de um relacionamento todo-parte ou “parte de”, mas neste caso o objeto parte pertence somente a um objeto todo, ou seja, esse é um tipo de relacionamento mais forte entre duas classes ou entidades.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pt-BR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dirty="0"/>
              <a:t>Esse tipo de relacionamento traz, assim como a Agregação, os conceitos de responsabilidades entre as classes, porém de forma mais acentuada.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Composição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endParaRPr lang="pt-BR"/>
          </a:p>
        </p:txBody>
      </p:sp>
      <p:pic>
        <p:nvPicPr>
          <p:cNvPr id="30724" name="Picture 2" descr="COMPOSICA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780415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Observação importante...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pt-BR" i="1" dirty="0"/>
              <a:t>Segundo BEZERRA (2007, p. 123)</a:t>
            </a:r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pt-BR" i="1" dirty="0"/>
          </a:p>
          <a:p>
            <a:pPr marL="109728" indent="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pt-BR" i="1" dirty="0"/>
              <a:t>“nas agregações/composições, as partes são normalmente criadas e destruídas pelo todo. Na classe do objeto todo, são definidas as operações para adicionar e remover as partes”.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066800"/>
          </a:xfrm>
        </p:spPr>
        <p:txBody>
          <a:bodyPr/>
          <a:lstStyle/>
          <a:p>
            <a:pPr eaLnBrk="1" hangingPunct="1"/>
            <a:r>
              <a:rPr lang="pt-BR"/>
              <a:t>Dependência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945063"/>
          </a:xfrm>
        </p:spPr>
        <p:txBody>
          <a:bodyPr/>
          <a:lstStyle/>
          <a:p>
            <a:pPr eaLnBrk="1" hangingPunct="1"/>
            <a:r>
              <a:rPr lang="pt-BR" sz="2400"/>
              <a:t>Representa que a alteração de um objeto (o objeto independente) pode afetar outro objeto (o objeto dependente) </a:t>
            </a:r>
          </a:p>
          <a:p>
            <a:pPr eaLnBrk="1" hangingPunct="1"/>
            <a:r>
              <a:rPr lang="pt-BR" sz="2400"/>
              <a:t>Exemplos</a:t>
            </a:r>
          </a:p>
          <a:p>
            <a:pPr lvl="1" eaLnBrk="1" hangingPunct="1"/>
            <a:r>
              <a:rPr lang="pt-BR" sz="2000"/>
              <a:t>A classe cliente depende de algum serviço da classe fornecedor </a:t>
            </a:r>
          </a:p>
          <a:p>
            <a:pPr lvl="1" eaLnBrk="1" hangingPunct="1"/>
            <a:r>
              <a:rPr lang="pt-BR" sz="2000"/>
              <a:t>A mudança de estado do fornecedor afeta o objeto cliente </a:t>
            </a:r>
          </a:p>
          <a:p>
            <a:pPr lvl="1" eaLnBrk="1" hangingPunct="1"/>
            <a:r>
              <a:rPr lang="pt-BR" sz="2000"/>
              <a:t>A classe cliente não declara nos seus atributos um objeto do tipo fornecedor </a:t>
            </a:r>
          </a:p>
          <a:p>
            <a:pPr lvl="1" eaLnBrk="1" hangingPunct="1"/>
            <a:r>
              <a:rPr lang="pt-BR" sz="2000"/>
              <a:t>Fornecedor é recebido por parâmetro de método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5" t="46094" r="26976" b="35156"/>
          <a:stretch>
            <a:fillRect/>
          </a:stretch>
        </p:blipFill>
        <p:spPr bwMode="auto">
          <a:xfrm>
            <a:off x="1476375" y="5013325"/>
            <a:ext cx="60579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E180B-2CE4-4DA1-A940-EF7991EF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MER: Modelo Entidade-Relacionamento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DF4AD-09A7-4089-9EB8-D06FED84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como os dados serão armazenados;</a:t>
            </a:r>
          </a:p>
          <a:p>
            <a:r>
              <a:rPr lang="pt-BR" dirty="0"/>
              <a:t>Representar as Entidades (coisas) e os Atributos (características), bem como o relacionamento entre essas entidades;</a:t>
            </a:r>
          </a:p>
          <a:p>
            <a:r>
              <a:rPr lang="pt-BR" dirty="0"/>
              <a:t>Podem ser representados usando Visio, </a:t>
            </a:r>
            <a:r>
              <a:rPr lang="pt-BR" dirty="0" err="1"/>
              <a:t>dbDesign</a:t>
            </a:r>
            <a:r>
              <a:rPr lang="pt-BR" dirty="0"/>
              <a:t>, </a:t>
            </a:r>
            <a:r>
              <a:rPr lang="pt-BR" dirty="0" err="1"/>
              <a:t>brModelo</a:t>
            </a:r>
            <a:r>
              <a:rPr lang="pt-BR" dirty="0"/>
              <a:t> ...</a:t>
            </a:r>
          </a:p>
          <a:p>
            <a:r>
              <a:rPr lang="pt-BR" dirty="0"/>
              <a:t>Não podem conter anomalias</a:t>
            </a:r>
          </a:p>
          <a:p>
            <a:r>
              <a:rPr lang="pt-BR" dirty="0"/>
              <a:t>Não são as classes, pois não tem a ver com programação, é apenas a representação de como os dados serão salvos em um SGBD.</a:t>
            </a:r>
          </a:p>
        </p:txBody>
      </p:sp>
    </p:spTree>
    <p:extLst>
      <p:ext uri="{BB962C8B-B14F-4D97-AF65-F5344CB8AC3E}">
        <p14:creationId xmlns:p14="http://schemas.microsoft.com/office/powerpoint/2010/main" val="4535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ou Linguagem de Modelagem Unificada) é uma linguagem visual utilizada para modelar sistemas computacionais por meio do paradigma de Orientação a Objetos. Essa linguagem se tornou, nos últimos anos, a linguagem-padrão de modelagem de software adotada internacionalmente pela indústria de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658422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208E6-9872-492C-9B20-1C1D01E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MER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A542040-07F8-41EF-A22B-115C2458FA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"/>
          <a:stretch/>
        </p:blipFill>
        <p:spPr>
          <a:xfrm>
            <a:off x="456539" y="1340768"/>
            <a:ext cx="735516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Segundo Ivan Jacobson , podemos dizer que um caso de uso é um "documento narrativo que descreve a sequência de  eventos de um ator que usa um sistema para completar um processo".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Este é o diagrama mais geral e informal da UML, sendo utilizado principalmente para auxiliar no levantamento e análise dos requisitos, em que são determinadas as necessidades do usuário, e na compreensão do sistema como um todo, embora venha a ser consultado durante todo o processo de modelagem e sirva de base para todos os outros diagramas.</a:t>
            </a:r>
          </a:p>
        </p:txBody>
      </p:sp>
    </p:spTree>
    <p:extLst>
      <p:ext uri="{BB962C8B-B14F-4D97-AF65-F5344CB8AC3E}">
        <p14:creationId xmlns:p14="http://schemas.microsoft.com/office/powerpoint/2010/main" val="55985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Diagrama de Casos de Uso apresenta uma linguagem simples e de fácil compreensão para que os usuários possam ter uma ideia geral de como o sistema irá se comportar.</a:t>
            </a:r>
          </a:p>
          <a:p>
            <a:pPr algn="just"/>
            <a:r>
              <a:rPr lang="pt-BR" dirty="0"/>
              <a:t>Ele procura identificar os atores (usuários, outros softwares que interajam com o sistema ou até mesmo algum hardware especial), que utilizarão de alguma forma o software, bem como os serviços, ou seja, as opções que o sistema  disponibilizará aos atores, conhecidas neste diagrama como Casos de Uso.</a:t>
            </a:r>
          </a:p>
        </p:txBody>
      </p:sp>
    </p:spTree>
    <p:extLst>
      <p:ext uri="{BB962C8B-B14F-4D97-AF65-F5344CB8AC3E}">
        <p14:creationId xmlns:p14="http://schemas.microsoft.com/office/powerpoint/2010/main" val="27264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Descrevem uma visão de fora do sistema.</a:t>
            </a:r>
          </a:p>
          <a:p>
            <a:endParaRPr lang="pt-BR" dirty="0"/>
          </a:p>
          <a:p>
            <a:r>
              <a:rPr lang="pt-BR" dirty="0"/>
              <a:t>Definem a fronteira do sistema.</a:t>
            </a:r>
          </a:p>
          <a:p>
            <a:endParaRPr lang="pt-BR" dirty="0"/>
          </a:p>
          <a:p>
            <a:r>
              <a:rPr lang="pt-BR" dirty="0"/>
              <a:t>Compõe-se de três elementos:</a:t>
            </a:r>
          </a:p>
          <a:p>
            <a:pPr lvl="1"/>
            <a:r>
              <a:rPr lang="pt-BR" dirty="0"/>
              <a:t>Ator</a:t>
            </a:r>
          </a:p>
          <a:p>
            <a:pPr lvl="1"/>
            <a:r>
              <a:rPr lang="pt-BR" dirty="0"/>
              <a:t>Caso de uso</a:t>
            </a:r>
          </a:p>
          <a:p>
            <a:pPr lvl="1"/>
            <a:r>
              <a:rPr lang="pt-BR" dirty="0"/>
              <a:t>Relação entre casos de uso e atores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Ator -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elementos externos ao sistema</a:t>
            </a:r>
          </a:p>
          <a:p>
            <a:r>
              <a:rPr lang="pt-BR" dirty="0"/>
              <a:t>Podem ser personagens reais ou outros sistemas</a:t>
            </a:r>
          </a:p>
          <a:p>
            <a:r>
              <a:rPr lang="pt-BR" dirty="0"/>
              <a:t>Quem são?</a:t>
            </a:r>
          </a:p>
          <a:p>
            <a:pPr lvl="1"/>
            <a:r>
              <a:rPr lang="pt-BR" dirty="0"/>
              <a:t>Interessados pelo sistema, envolvidos diretamente, um usuário</a:t>
            </a:r>
          </a:p>
          <a:p>
            <a:pPr lvl="1"/>
            <a:r>
              <a:rPr lang="pt-BR" dirty="0"/>
              <a:t>Um recebedor passivo de informação (outro sistema)</a:t>
            </a:r>
          </a:p>
          <a:p>
            <a:pPr lvl="1"/>
            <a:r>
              <a:rPr lang="pt-BR" dirty="0"/>
              <a:t>Sistemas legados</a:t>
            </a:r>
          </a:p>
          <a:p>
            <a:pPr lvl="1"/>
            <a:r>
              <a:rPr lang="pt-BR" dirty="0"/>
              <a:t>Quem recebe ou provê informação ao sistema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Ator – Representação gráfica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785918" y="2643182"/>
          <a:ext cx="5000660" cy="228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ith Class Document" r:id="rId2" imgW="1666800" imgH="762120" progId="With_Class.Document">
                  <p:embed/>
                </p:oleObj>
              </mc:Choice>
              <mc:Fallback>
                <p:oleObj name="With Class Document" r:id="rId2" imgW="1666800" imgH="762120" progId="With_Class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2643182"/>
                        <a:ext cx="5000660" cy="2287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79497" y="4929198"/>
            <a:ext cx="1520999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pt-BR" b="1" dirty="0"/>
              <a:t>Cliente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14942" y="4857760"/>
            <a:ext cx="1681333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pt-BR" b="1" dirty="0"/>
              <a:t>Gerente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 </a:t>
            </a:r>
            <a:r>
              <a:rPr lang="pt-BR"/>
              <a:t>- 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Representar um conjunto de atividades que o sistema deverá desempenhar</a:t>
            </a:r>
          </a:p>
          <a:p>
            <a:r>
              <a:rPr lang="pt-BR" dirty="0"/>
              <a:t>Deve atender um objetivo do ator no sistema</a:t>
            </a:r>
          </a:p>
          <a:p>
            <a:r>
              <a:rPr lang="pt-BR" dirty="0"/>
              <a:t>Possuem uma descrição textual adicional obrigatória</a:t>
            </a:r>
          </a:p>
          <a:p>
            <a:r>
              <a:rPr lang="pt-BR" dirty="0"/>
              <a:t>Os nomes devem ser sempre verbos no infinitivo ou gerúndio, caracterizando o objetivo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C7605705764F97C1931846B0EAE7" ma:contentTypeVersion="4" ma:contentTypeDescription="Crie um novo documento." ma:contentTypeScope="" ma:versionID="c9440631b1ace8e14708399ea5f949ba">
  <xsd:schema xmlns:xsd="http://www.w3.org/2001/XMLSchema" xmlns:xs="http://www.w3.org/2001/XMLSchema" xmlns:p="http://schemas.microsoft.com/office/2006/metadata/properties" xmlns:ns2="c53602a3-8ea9-4c87-9890-a3cd3dbe6fd4" targetNamespace="http://schemas.microsoft.com/office/2006/metadata/properties" ma:root="true" ma:fieldsID="23d19fa8b4595a06be69c43c17cbbf74" ns2:_="">
    <xsd:import namespace="c53602a3-8ea9-4c87-9890-a3cd3dbe6f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602a3-8ea9-4c87-9890-a3cd3dbe6f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C4D1B-A5AC-44D4-950C-49239D12B1E0}"/>
</file>

<file path=customXml/itemProps2.xml><?xml version="1.0" encoding="utf-8"?>
<ds:datastoreItem xmlns:ds="http://schemas.openxmlformats.org/officeDocument/2006/customXml" ds:itemID="{D8E3E7D3-4519-48D0-98E2-B2268E0A1FA1}"/>
</file>

<file path=customXml/itemProps3.xml><?xml version="1.0" encoding="utf-8"?>
<ds:datastoreItem xmlns:ds="http://schemas.openxmlformats.org/officeDocument/2006/customXml" ds:itemID="{FAA5FDC2-760B-4936-9847-9B14F8E2C725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385</TotalTime>
  <Words>1288</Words>
  <Application>Microsoft Office PowerPoint</Application>
  <PresentationFormat>Apresentação na tela (4:3)</PresentationFormat>
  <Paragraphs>181</Paragraphs>
  <Slides>30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</vt:lpstr>
      <vt:lpstr>Georgia</vt:lpstr>
      <vt:lpstr>Wingdings 2</vt:lpstr>
      <vt:lpstr>Adjacência</vt:lpstr>
      <vt:lpstr>With Class Document</vt:lpstr>
      <vt:lpstr>Diagramas da UML</vt:lpstr>
      <vt:lpstr>UML</vt:lpstr>
      <vt:lpstr>UML</vt:lpstr>
      <vt:lpstr>Diagrama de Caso de Uso</vt:lpstr>
      <vt:lpstr>Diagrama de Caso de Uso</vt:lpstr>
      <vt:lpstr>Diagrama de casos de uso</vt:lpstr>
      <vt:lpstr>Ator - Definição</vt:lpstr>
      <vt:lpstr>Ator – Representação gráfica</vt:lpstr>
      <vt:lpstr>Casos de uso - Definição</vt:lpstr>
      <vt:lpstr>Casos de uso – Representação gráfica</vt:lpstr>
      <vt:lpstr>Relação entre casos de uso e atores</vt:lpstr>
      <vt:lpstr>Relação entre casos de uso</vt:lpstr>
      <vt:lpstr>Relação entre casos de uso</vt:lpstr>
      <vt:lpstr>Diagrama de Classes</vt:lpstr>
      <vt:lpstr>Diagrama de Classes</vt:lpstr>
      <vt:lpstr>Classes e Objetos</vt:lpstr>
      <vt:lpstr>Classes e Objetos</vt:lpstr>
      <vt:lpstr>Representação na UML</vt:lpstr>
      <vt:lpstr>Relacionamentos</vt:lpstr>
      <vt:lpstr>Generalização / Especialização</vt:lpstr>
      <vt:lpstr>Associação</vt:lpstr>
      <vt:lpstr>Agregação</vt:lpstr>
      <vt:lpstr>Agregação</vt:lpstr>
      <vt:lpstr>Quando usar a agregação?</vt:lpstr>
      <vt:lpstr>Composição</vt:lpstr>
      <vt:lpstr>Composição</vt:lpstr>
      <vt:lpstr>Observação importante...</vt:lpstr>
      <vt:lpstr>Dependência</vt:lpstr>
      <vt:lpstr>MER: Modelo Entidade-Relacionamento</vt:lpstr>
      <vt:lpstr>Exemplo de 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da Programação</dc:title>
  <dc:creator>Notebook</dc:creator>
  <cp:lastModifiedBy>meninaline@uol.com.br</cp:lastModifiedBy>
  <cp:revision>24</cp:revision>
  <dcterms:created xsi:type="dcterms:W3CDTF">2010-04-11T20:31:29Z</dcterms:created>
  <dcterms:modified xsi:type="dcterms:W3CDTF">2021-07-21T14:39:14Z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0x010100CD94C7605705764F97C1931846B0EAE7</vt:lpwstr>
  </property>
</Properties>
</file>