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g637pse/oYlkmvBT+Wxzh1Ilk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21" Type="http://schemas.openxmlformats.org/officeDocument/2006/relationships/font" Target="fonts/CenturyGothic-regular.fntdata"/><Relationship Id="rId3" Type="http://schemas.openxmlformats.org/officeDocument/2006/relationships/presProps" Target="presProps.xml"/><Relationship Id="rId25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CenturyGothic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gradFill>
            <a:gsLst>
              <a:gs pos="0">
                <a:schemeClr val="dk1"/>
              </a:gs>
              <a:gs pos="89000">
                <a:srgbClr val="C3C3C3"/>
              </a:gs>
              <a:gs pos="100000">
                <a:srgbClr val="E2E2E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0" y="1196752"/>
            <a:ext cx="9144000" cy="432048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C0000"/>
              </a:gs>
              <a:gs pos="100000">
                <a:srgbClr val="CE0000"/>
              </a:gs>
            </a:gsLst>
            <a:lin ang="189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710" y="373234"/>
            <a:ext cx="4298338" cy="60749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/>
          <p:nvPr/>
        </p:nvSpPr>
        <p:spPr>
          <a:xfrm>
            <a:off x="0" y="6348536"/>
            <a:ext cx="9177264" cy="536848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7683400" y="6429082"/>
            <a:ext cx="1145704" cy="3693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  15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7"/>
          <p:cNvSpPr txBox="1"/>
          <p:nvPr/>
        </p:nvSpPr>
        <p:spPr>
          <a:xfrm>
            <a:off x="3320669" y="6432294"/>
            <a:ext cx="2808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Etec de Guaianazes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about:bla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Curso técnico de Informática</a:t>
            </a:r>
            <a:endParaRPr/>
          </a:p>
        </p:txBody>
      </p:sp>
      <p:sp>
        <p:nvSpPr>
          <p:cNvPr id="32" name="Google Shape;32;p1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Segurança da Informação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Professor Junior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2021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3ª Fase: Enumeração</a:t>
            </a:r>
            <a:endParaRPr/>
          </a:p>
        </p:txBody>
      </p:sp>
      <p:sp>
        <p:nvSpPr>
          <p:cNvPr id="86" name="Google Shape;86;p9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Nesta fase serão testados os serviços encontrados e identificados no passo anterior.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	FTP;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	SMTP;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	DNS;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	WEB;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4ª Fase: Ataque</a:t>
            </a:r>
            <a:endParaRPr/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Com o conjunto de informações colhidas, chega a hora de atacar ou testar estes serviços: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	Os principais ataques são: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pt-BR"/>
              <a:t>		Ataque de senhas;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pt-BR"/>
              <a:t>		Tentativas de Buffer Overflow;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pt-BR"/>
              <a:t>		Ataque de escala e privilégios;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4ª Fase: Ataque</a:t>
            </a:r>
            <a:endParaRPr/>
          </a:p>
        </p:txBody>
      </p:sp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Força bruta;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NETBIOS;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FTP (Buffer OverFlow, SNMP, IIS);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EXPLOITS (METAESPLOIT);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5ª Fase: Manutenção do Acesso.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Depois de obter sucesso na Intrusão é hora de garantir o retorno. A manutenção é feita instalando um</a:t>
            </a:r>
            <a:r>
              <a:rPr b="1" lang="pt-BR"/>
              <a:t> </a:t>
            </a:r>
            <a:r>
              <a:rPr b="1" i="1" lang="pt-BR"/>
              <a:t>backdoor</a:t>
            </a:r>
            <a:r>
              <a:rPr b="1" lang="pt-BR"/>
              <a:t> </a:t>
            </a:r>
            <a:r>
              <a:rPr lang="pt-BR"/>
              <a:t>ou um </a:t>
            </a:r>
            <a:r>
              <a:rPr b="1" i="1" lang="pt-BR"/>
              <a:t>cavalo de Tróia.</a:t>
            </a:r>
            <a:endParaRPr b="1" i="1"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6ª Fase: Apagando rastros</a:t>
            </a:r>
            <a:endParaRPr/>
          </a:p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Depois de tudo pronto, basta apagar seus rastros dentro do PC invadido e sair.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>
            <p:ph type="ctrTitle"/>
          </p:nvPr>
        </p:nvSpPr>
        <p:spPr>
          <a:xfrm>
            <a:off x="3944" y="1844824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entury Gothic"/>
              <a:buNone/>
            </a:pPr>
            <a:r>
              <a:rPr lang="pt-BR" sz="3959"/>
              <a:t>Detecção e prevenção</a:t>
            </a:r>
            <a:br>
              <a:rPr lang="pt-BR" sz="3959"/>
            </a:br>
            <a:r>
              <a:rPr lang="pt-BR" sz="3959"/>
              <a:t>de Invasões</a:t>
            </a:r>
            <a:endParaRPr sz="3959"/>
          </a:p>
        </p:txBody>
      </p:sp>
      <p:sp>
        <p:nvSpPr>
          <p:cNvPr id="38" name="Google Shape;38;p2"/>
          <p:cNvSpPr txBox="1"/>
          <p:nvPr>
            <p:ph idx="1" type="subTitle"/>
          </p:nvPr>
        </p:nvSpPr>
        <p:spPr>
          <a:xfrm>
            <a:off x="179512" y="2852936"/>
            <a:ext cx="8424936" cy="33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Intrusão.</a:t>
            </a:r>
            <a:br>
              <a:rPr lang="pt-BR"/>
            </a:br>
            <a:r>
              <a:rPr lang="pt-BR"/>
              <a:t>A intrusão pode ser considerada um acesso não autorizado às redes e aos computadores. Pode ser feita por um usuário legítimo ou usuário externo.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Invasão</a:t>
            </a:r>
            <a:endParaRPr/>
          </a:p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Como ocorre a invasão?</a:t>
            </a:r>
            <a:br>
              <a:rPr lang="pt-BR"/>
            </a:br>
            <a:r>
              <a:rPr lang="pt-BR"/>
              <a:t>Normalmente o Hacker ou Cracker faz uso de uma série de técnicas e ferramentas para conseguir atacar a máquina alvo.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Invasão</a:t>
            </a:r>
            <a:endParaRPr/>
          </a:p>
        </p:txBody>
      </p:sp>
      <p:sp>
        <p:nvSpPr>
          <p:cNvPr id="50" name="Google Shape;50;p4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pt-BR" sz="2960"/>
              <a:t>Passos utilizados em um ataque: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Char char="•"/>
            </a:pPr>
            <a:r>
              <a:rPr lang="pt-BR" sz="2960"/>
              <a:t>Reconhecimento;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Char char="•"/>
            </a:pPr>
            <a:r>
              <a:rPr lang="pt-BR" sz="2960"/>
              <a:t>Scanning;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Char char="•"/>
            </a:pPr>
            <a:r>
              <a:rPr lang="pt-BR" sz="2960"/>
              <a:t>Enumeração;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Char char="•"/>
            </a:pPr>
            <a:r>
              <a:rPr lang="pt-BR" sz="2960"/>
              <a:t>Ataque;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Char char="•"/>
            </a:pPr>
            <a:r>
              <a:rPr lang="pt-BR" sz="2960"/>
              <a:t>Manutenção do acesso;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Char char="•"/>
            </a:pPr>
            <a:r>
              <a:rPr lang="pt-BR" sz="2960"/>
              <a:t>Remoção de pistas;</a:t>
            </a:r>
            <a:endParaRPr sz="2960"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1ª Fase: Reconhecimento</a:t>
            </a:r>
            <a:endParaRPr/>
          </a:p>
        </p:txBody>
      </p: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Na etapa de reconhecimento, o craker busca informações sobre a vítima, o que pode ser feito em uma base de dados do tipo </a:t>
            </a:r>
            <a:r>
              <a:rPr b="1" lang="pt-BR" u="sng">
                <a:solidFill>
                  <a:schemeClr val="hlink"/>
                </a:solidFill>
                <a:hlinkClick r:id="rId3"/>
              </a:rPr>
              <a:t>WHOIS</a:t>
            </a:r>
            <a:r>
              <a:rPr lang="pt-BR"/>
              <a:t>.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	domínio;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	contatos;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	endereço IP;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1ª Fase: Reconhecimento</a:t>
            </a:r>
            <a:endParaRPr/>
          </a:p>
        </p:txBody>
      </p: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Softwares utilizados: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pt-BR"/>
              <a:t>NSLOOKUP;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pt-BR"/>
              <a:t>https://registro.br/cgi-bin/whois/#lresp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2ª Fase: Scanning</a:t>
            </a:r>
            <a:endParaRPr/>
          </a:p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Este processo consiste em utilizar uma ferramenta para varrer os endereços da “vítima”, tentando estabelecer conexões com portas conhecidas.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2ª Fase: Scanning</a:t>
            </a:r>
            <a:endParaRPr/>
          </a:p>
        </p:txBody>
      </p:sp>
      <p:sp>
        <p:nvSpPr>
          <p:cNvPr id="74" name="Google Shape;74;p8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Ainda nesta fase.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É possível identificar o Sistema Operacional, aplicativos e versões.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Essas informações pode ser adquiridas através dos </a:t>
            </a:r>
            <a:r>
              <a:rPr b="1" i="1" lang="pt-BR"/>
              <a:t>banners</a:t>
            </a:r>
            <a:r>
              <a:rPr lang="pt-BR"/>
              <a:t> gerados pelos softwares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ctrTitle"/>
          </p:nvPr>
        </p:nvSpPr>
        <p:spPr>
          <a:xfrm>
            <a:off x="0" y="1628800"/>
            <a:ext cx="91400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2ª Fase: Scanning</a:t>
            </a:r>
            <a:endParaRPr/>
          </a:p>
        </p:txBody>
      </p:sp>
      <p:sp>
        <p:nvSpPr>
          <p:cNvPr id="80" name="Google Shape;80;p10"/>
          <p:cNvSpPr txBox="1"/>
          <p:nvPr>
            <p:ph idx="1" type="subTitle"/>
          </p:nvPr>
        </p:nvSpPr>
        <p:spPr>
          <a:xfrm>
            <a:off x="251520" y="2564904"/>
            <a:ext cx="8424936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Softwares utilizados: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pt-BR"/>
              <a:t>FoundStone da MCAfee;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pt-BR"/>
              <a:t>Nessus;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pt-BR"/>
              <a:t>Critical Watch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2D7B300AE20B4FB1473505ED8DE95D" ma:contentTypeVersion="8" ma:contentTypeDescription="Crie um novo documento." ma:contentTypeScope="" ma:versionID="c9644501c80b8667e41ae397c0a43e82">
  <xsd:schema xmlns:xsd="http://www.w3.org/2001/XMLSchema" xmlns:xs="http://www.w3.org/2001/XMLSchema" xmlns:p="http://schemas.microsoft.com/office/2006/metadata/properties" xmlns:ns2="cbbdb7eb-fd0a-41d9-b305-d0cabc41d71c" targetNamespace="http://schemas.microsoft.com/office/2006/metadata/properties" ma:root="true" ma:fieldsID="2dd59a8009b108c776431819e921dfef" ns2:_="">
    <xsd:import namespace="cbbdb7eb-fd0a-41d9-b305-d0cabc41d7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db7eb-fd0a-41d9-b305-d0cabc41d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644FBB-3A5D-4D02-9942-8C31A0E91DFC}"/>
</file>

<file path=customXml/itemProps2.xml><?xml version="1.0" encoding="utf-8"?>
<ds:datastoreItem xmlns:ds="http://schemas.openxmlformats.org/officeDocument/2006/customXml" ds:itemID="{2164BAB3-7993-4664-82A6-3EF9F715C09E}"/>
</file>

<file path=customXml/itemProps3.xml><?xml version="1.0" encoding="utf-8"?>
<ds:datastoreItem xmlns:ds="http://schemas.openxmlformats.org/officeDocument/2006/customXml" ds:itemID="{3E43A178-3E5E-4F2C-A55E-E73C176ED49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terms:created xsi:type="dcterms:W3CDTF">2013-10-04T19:30:41Z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0x010100832D7B300AE20B4FB1473505ED8DE95D</vt:lpwstr>
  </property>
</Properties>
</file>