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1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9" r:id="rId3"/>
    <p:sldId id="272" r:id="rId4"/>
    <p:sldId id="274" r:id="rId5"/>
    <p:sldId id="276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78" r:id="rId16"/>
    <p:sldId id="279" r:id="rId17"/>
    <p:sldId id="280" r:id="rId18"/>
    <p:sldId id="281" r:id="rId19"/>
    <p:sldId id="282" r:id="rId20"/>
    <p:sldId id="291" r:id="rId21"/>
    <p:sldId id="283" r:id="rId22"/>
    <p:sldId id="284" r:id="rId23"/>
    <p:sldId id="285" r:id="rId24"/>
    <p:sldId id="286" r:id="rId25"/>
    <p:sldId id="287" r:id="rId26"/>
    <p:sldId id="290" r:id="rId27"/>
    <p:sldId id="292" r:id="rId28"/>
  </p:sldIdLst>
  <p:sldSz cx="12190413" cy="685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4" autoAdjust="0"/>
    <p:restoredTop sz="94660"/>
  </p:normalViewPr>
  <p:slideViewPr>
    <p:cSldViewPr>
      <p:cViewPr varScale="1">
        <p:scale>
          <a:sx n="64" d="100"/>
          <a:sy n="64" d="100"/>
        </p:scale>
        <p:origin x="1044" y="72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58BB76-1265-4F21-B830-F63989C3C1F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9C93FD3D-196D-4DFF-8E7B-6B30F2A5A25E}">
      <dgm:prSet phldrT="[Texto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Modelo Conceitual</a:t>
          </a:r>
        </a:p>
      </dgm:t>
    </dgm:pt>
    <dgm:pt modelId="{7177E99C-DFE2-4E9E-AFF0-35137E706B5D}" type="parTrans" cxnId="{55300DE9-804A-4835-98B9-2E69147FF140}">
      <dgm:prSet/>
      <dgm:spPr/>
      <dgm:t>
        <a:bodyPr/>
        <a:lstStyle/>
        <a:p>
          <a:endParaRPr lang="pt-BR"/>
        </a:p>
      </dgm:t>
    </dgm:pt>
    <dgm:pt modelId="{F35AF429-ABE5-4269-A723-451BE3F76A71}" type="sibTrans" cxnId="{55300DE9-804A-4835-98B9-2E69147FF140}">
      <dgm:prSet/>
      <dgm:spPr/>
      <dgm:t>
        <a:bodyPr/>
        <a:lstStyle/>
        <a:p>
          <a:endParaRPr lang="pt-BR"/>
        </a:p>
      </dgm:t>
    </dgm:pt>
    <dgm:pt modelId="{935A61CC-71CC-4897-9C44-BED3BA8AEE3F}">
      <dgm:prSet phldrT="[Texto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Modelo Lógico</a:t>
          </a:r>
        </a:p>
      </dgm:t>
    </dgm:pt>
    <dgm:pt modelId="{15577ED1-6291-40DE-B67E-BC81F6B668EA}" type="parTrans" cxnId="{E6B16183-12EB-4A61-AF0A-FB75594A6B42}">
      <dgm:prSet/>
      <dgm:spPr/>
      <dgm:t>
        <a:bodyPr/>
        <a:lstStyle/>
        <a:p>
          <a:endParaRPr lang="pt-BR"/>
        </a:p>
      </dgm:t>
    </dgm:pt>
    <dgm:pt modelId="{58983956-8F4C-47E7-A791-9FD9082328C5}" type="sibTrans" cxnId="{E6B16183-12EB-4A61-AF0A-FB75594A6B42}">
      <dgm:prSet/>
      <dgm:spPr/>
      <dgm:t>
        <a:bodyPr/>
        <a:lstStyle/>
        <a:p>
          <a:endParaRPr lang="pt-BR"/>
        </a:p>
      </dgm:t>
    </dgm:pt>
    <dgm:pt modelId="{E935CBF1-8434-430B-883D-568076042714}">
      <dgm:prSet phldrT="[Texto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Modelo Físico</a:t>
          </a:r>
        </a:p>
      </dgm:t>
    </dgm:pt>
    <dgm:pt modelId="{9F104857-4B56-4CBB-AD00-1C51B32AC8C7}" type="parTrans" cxnId="{13760745-BA47-4A9F-8E0A-53876C006DD8}">
      <dgm:prSet/>
      <dgm:spPr/>
      <dgm:t>
        <a:bodyPr/>
        <a:lstStyle/>
        <a:p>
          <a:endParaRPr lang="pt-BR"/>
        </a:p>
      </dgm:t>
    </dgm:pt>
    <dgm:pt modelId="{9BFA5FC7-193A-4B07-A48C-E49C4F7935F1}" type="sibTrans" cxnId="{13760745-BA47-4A9F-8E0A-53876C006DD8}">
      <dgm:prSet/>
      <dgm:spPr/>
      <dgm:t>
        <a:bodyPr/>
        <a:lstStyle/>
        <a:p>
          <a:endParaRPr lang="pt-BR"/>
        </a:p>
      </dgm:t>
    </dgm:pt>
    <dgm:pt modelId="{D1AD6ABF-240A-4CD3-9AA6-22B69332497A}" type="pres">
      <dgm:prSet presAssocID="{2058BB76-1265-4F21-B830-F63989C3C1FC}" presName="root" presStyleCnt="0">
        <dgm:presLayoutVars>
          <dgm:dir/>
          <dgm:resizeHandles val="exact"/>
        </dgm:presLayoutVars>
      </dgm:prSet>
      <dgm:spPr/>
    </dgm:pt>
    <dgm:pt modelId="{F3A4145D-52C2-4731-86C6-4F79D123CC8E}" type="pres">
      <dgm:prSet presAssocID="{9C93FD3D-196D-4DFF-8E7B-6B30F2A5A25E}" presName="compNode" presStyleCnt="0"/>
      <dgm:spPr/>
    </dgm:pt>
    <dgm:pt modelId="{90633B81-A619-49A5-84CB-0152D867C09E}" type="pres">
      <dgm:prSet presAssocID="{9C93FD3D-196D-4DFF-8E7B-6B30F2A5A25E}" presName="iconBgRect" presStyleLbl="bgShp" presStyleIdx="0" presStyleCnt="3"/>
      <dgm:spPr/>
    </dgm:pt>
    <dgm:pt modelId="{D2265643-47DB-4FC2-808E-8E73C9315DDB}" type="pres">
      <dgm:prSet presAssocID="{9C93FD3D-196D-4DFF-8E7B-6B30F2A5A2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BFA35F2A-6D12-4819-ABD7-CC8EAB9B58C9}" type="pres">
      <dgm:prSet presAssocID="{9C93FD3D-196D-4DFF-8E7B-6B30F2A5A25E}" presName="spaceRect" presStyleCnt="0"/>
      <dgm:spPr/>
    </dgm:pt>
    <dgm:pt modelId="{CED2D8D0-1653-45D5-9CEA-B2949DEF85AE}" type="pres">
      <dgm:prSet presAssocID="{9C93FD3D-196D-4DFF-8E7B-6B30F2A5A25E}" presName="textRect" presStyleLbl="revTx" presStyleIdx="0" presStyleCnt="3">
        <dgm:presLayoutVars>
          <dgm:chMax val="1"/>
          <dgm:chPref val="1"/>
        </dgm:presLayoutVars>
      </dgm:prSet>
      <dgm:spPr/>
    </dgm:pt>
    <dgm:pt modelId="{3C515FF0-66C3-449A-8DF7-E2F3606D7161}" type="pres">
      <dgm:prSet presAssocID="{F35AF429-ABE5-4269-A723-451BE3F76A71}" presName="sibTrans" presStyleCnt="0"/>
      <dgm:spPr/>
    </dgm:pt>
    <dgm:pt modelId="{E7D19658-A1EC-493C-A719-546BD7022BE1}" type="pres">
      <dgm:prSet presAssocID="{935A61CC-71CC-4897-9C44-BED3BA8AEE3F}" presName="compNode" presStyleCnt="0"/>
      <dgm:spPr/>
    </dgm:pt>
    <dgm:pt modelId="{A78627A4-6909-4C63-BE9B-D6893A004074}" type="pres">
      <dgm:prSet presAssocID="{935A61CC-71CC-4897-9C44-BED3BA8AEE3F}" presName="iconBgRect" presStyleLbl="bgShp" presStyleIdx="1" presStyleCnt="3"/>
      <dgm:spPr/>
    </dgm:pt>
    <dgm:pt modelId="{72414936-ADF0-431A-8D6F-FD8D1A7E705B}" type="pres">
      <dgm:prSet presAssocID="{935A61CC-71CC-4897-9C44-BED3BA8AEE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05059769-2535-4E3F-BF85-D2ECBCCA5A33}" type="pres">
      <dgm:prSet presAssocID="{935A61CC-71CC-4897-9C44-BED3BA8AEE3F}" presName="spaceRect" presStyleCnt="0"/>
      <dgm:spPr/>
    </dgm:pt>
    <dgm:pt modelId="{4C52C049-CAA3-42AD-A35E-C8798A78CF34}" type="pres">
      <dgm:prSet presAssocID="{935A61CC-71CC-4897-9C44-BED3BA8AEE3F}" presName="textRect" presStyleLbl="revTx" presStyleIdx="1" presStyleCnt="3">
        <dgm:presLayoutVars>
          <dgm:chMax val="1"/>
          <dgm:chPref val="1"/>
        </dgm:presLayoutVars>
      </dgm:prSet>
      <dgm:spPr/>
    </dgm:pt>
    <dgm:pt modelId="{5CC8ECF7-720F-41CB-9724-282DB1A7ADF4}" type="pres">
      <dgm:prSet presAssocID="{58983956-8F4C-47E7-A791-9FD9082328C5}" presName="sibTrans" presStyleCnt="0"/>
      <dgm:spPr/>
    </dgm:pt>
    <dgm:pt modelId="{21B689D9-8548-4EB4-850F-E4EF9422D8F2}" type="pres">
      <dgm:prSet presAssocID="{E935CBF1-8434-430B-883D-568076042714}" presName="compNode" presStyleCnt="0"/>
      <dgm:spPr/>
    </dgm:pt>
    <dgm:pt modelId="{875DBF5B-9CBC-4463-995A-A84F531253FC}" type="pres">
      <dgm:prSet presAssocID="{E935CBF1-8434-430B-883D-568076042714}" presName="iconBgRect" presStyleLbl="bgShp" presStyleIdx="2" presStyleCnt="3"/>
      <dgm:spPr/>
    </dgm:pt>
    <dgm:pt modelId="{99497FE8-70E2-4892-9B02-8D96CA76654E}" type="pres">
      <dgm:prSet presAssocID="{E935CBF1-8434-430B-883D-56807604271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Átomo"/>
        </a:ext>
      </dgm:extLst>
    </dgm:pt>
    <dgm:pt modelId="{5356DF83-3EF4-4639-B91D-FAEAD489F692}" type="pres">
      <dgm:prSet presAssocID="{E935CBF1-8434-430B-883D-568076042714}" presName="spaceRect" presStyleCnt="0"/>
      <dgm:spPr/>
    </dgm:pt>
    <dgm:pt modelId="{0542AFB1-B394-4C31-B63C-3E235787E0FB}" type="pres">
      <dgm:prSet presAssocID="{E935CBF1-8434-430B-883D-56807604271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57D3930-75C8-4351-93EE-E31DC41CB610}" type="presOf" srcId="{935A61CC-71CC-4897-9C44-BED3BA8AEE3F}" destId="{4C52C049-CAA3-42AD-A35E-C8798A78CF34}" srcOrd="0" destOrd="0" presId="urn:microsoft.com/office/officeart/2018/5/layout/IconCircleLabelList"/>
    <dgm:cxn modelId="{13760745-BA47-4A9F-8E0A-53876C006DD8}" srcId="{2058BB76-1265-4F21-B830-F63989C3C1FC}" destId="{E935CBF1-8434-430B-883D-568076042714}" srcOrd="2" destOrd="0" parTransId="{9F104857-4B56-4CBB-AD00-1C51B32AC8C7}" sibTransId="{9BFA5FC7-193A-4B07-A48C-E49C4F7935F1}"/>
    <dgm:cxn modelId="{3E364F82-CD39-4F1D-B8B4-C7F6FC482402}" type="presOf" srcId="{E935CBF1-8434-430B-883D-568076042714}" destId="{0542AFB1-B394-4C31-B63C-3E235787E0FB}" srcOrd="0" destOrd="0" presId="urn:microsoft.com/office/officeart/2018/5/layout/IconCircleLabelList"/>
    <dgm:cxn modelId="{E6B16183-12EB-4A61-AF0A-FB75594A6B42}" srcId="{2058BB76-1265-4F21-B830-F63989C3C1FC}" destId="{935A61CC-71CC-4897-9C44-BED3BA8AEE3F}" srcOrd="1" destOrd="0" parTransId="{15577ED1-6291-40DE-B67E-BC81F6B668EA}" sibTransId="{58983956-8F4C-47E7-A791-9FD9082328C5}"/>
    <dgm:cxn modelId="{73D1608B-BDCF-496C-97ED-C241ECF8BCBB}" type="presOf" srcId="{2058BB76-1265-4F21-B830-F63989C3C1FC}" destId="{D1AD6ABF-240A-4CD3-9AA6-22B69332497A}" srcOrd="0" destOrd="0" presId="urn:microsoft.com/office/officeart/2018/5/layout/IconCircleLabelList"/>
    <dgm:cxn modelId="{55300DE9-804A-4835-98B9-2E69147FF140}" srcId="{2058BB76-1265-4F21-B830-F63989C3C1FC}" destId="{9C93FD3D-196D-4DFF-8E7B-6B30F2A5A25E}" srcOrd="0" destOrd="0" parTransId="{7177E99C-DFE2-4E9E-AFF0-35137E706B5D}" sibTransId="{F35AF429-ABE5-4269-A723-451BE3F76A71}"/>
    <dgm:cxn modelId="{7345A6F4-D793-4822-8BC3-6938E74068F0}" type="presOf" srcId="{9C93FD3D-196D-4DFF-8E7B-6B30F2A5A25E}" destId="{CED2D8D0-1653-45D5-9CEA-B2949DEF85AE}" srcOrd="0" destOrd="0" presId="urn:microsoft.com/office/officeart/2018/5/layout/IconCircleLabelList"/>
    <dgm:cxn modelId="{07FA29D7-4110-4EB6-BD8B-8993CF779730}" type="presParOf" srcId="{D1AD6ABF-240A-4CD3-9AA6-22B69332497A}" destId="{F3A4145D-52C2-4731-86C6-4F79D123CC8E}" srcOrd="0" destOrd="0" presId="urn:microsoft.com/office/officeart/2018/5/layout/IconCircleLabelList"/>
    <dgm:cxn modelId="{890253C9-B424-48A5-AC64-AAAF98A7F2D9}" type="presParOf" srcId="{F3A4145D-52C2-4731-86C6-4F79D123CC8E}" destId="{90633B81-A619-49A5-84CB-0152D867C09E}" srcOrd="0" destOrd="0" presId="urn:microsoft.com/office/officeart/2018/5/layout/IconCircleLabelList"/>
    <dgm:cxn modelId="{483451A3-DD53-481D-81ED-8A17A9462D38}" type="presParOf" srcId="{F3A4145D-52C2-4731-86C6-4F79D123CC8E}" destId="{D2265643-47DB-4FC2-808E-8E73C9315DDB}" srcOrd="1" destOrd="0" presId="urn:microsoft.com/office/officeart/2018/5/layout/IconCircleLabelList"/>
    <dgm:cxn modelId="{A5928545-0CF5-485D-B790-F1F2234E030C}" type="presParOf" srcId="{F3A4145D-52C2-4731-86C6-4F79D123CC8E}" destId="{BFA35F2A-6D12-4819-ABD7-CC8EAB9B58C9}" srcOrd="2" destOrd="0" presId="urn:microsoft.com/office/officeart/2018/5/layout/IconCircleLabelList"/>
    <dgm:cxn modelId="{99FC9734-CA29-4D56-BFBE-AE82FB7DAFE4}" type="presParOf" srcId="{F3A4145D-52C2-4731-86C6-4F79D123CC8E}" destId="{CED2D8D0-1653-45D5-9CEA-B2949DEF85AE}" srcOrd="3" destOrd="0" presId="urn:microsoft.com/office/officeart/2018/5/layout/IconCircleLabelList"/>
    <dgm:cxn modelId="{B2E85104-C563-4481-A170-A82FD6CA9016}" type="presParOf" srcId="{D1AD6ABF-240A-4CD3-9AA6-22B69332497A}" destId="{3C515FF0-66C3-449A-8DF7-E2F3606D7161}" srcOrd="1" destOrd="0" presId="urn:microsoft.com/office/officeart/2018/5/layout/IconCircleLabelList"/>
    <dgm:cxn modelId="{FE371264-B44F-4FA8-813A-8FBF8AD8F9E9}" type="presParOf" srcId="{D1AD6ABF-240A-4CD3-9AA6-22B69332497A}" destId="{E7D19658-A1EC-493C-A719-546BD7022BE1}" srcOrd="2" destOrd="0" presId="urn:microsoft.com/office/officeart/2018/5/layout/IconCircleLabelList"/>
    <dgm:cxn modelId="{30F309C8-9274-4E9E-AC5A-8105D6FD4EEF}" type="presParOf" srcId="{E7D19658-A1EC-493C-A719-546BD7022BE1}" destId="{A78627A4-6909-4C63-BE9B-D6893A004074}" srcOrd="0" destOrd="0" presId="urn:microsoft.com/office/officeart/2018/5/layout/IconCircleLabelList"/>
    <dgm:cxn modelId="{94BDB68D-0EA6-4292-A7E4-12EF07657B03}" type="presParOf" srcId="{E7D19658-A1EC-493C-A719-546BD7022BE1}" destId="{72414936-ADF0-431A-8D6F-FD8D1A7E705B}" srcOrd="1" destOrd="0" presId="urn:microsoft.com/office/officeart/2018/5/layout/IconCircleLabelList"/>
    <dgm:cxn modelId="{D808BD5D-6D28-49E7-81CA-594FB35B6FC1}" type="presParOf" srcId="{E7D19658-A1EC-493C-A719-546BD7022BE1}" destId="{05059769-2535-4E3F-BF85-D2ECBCCA5A33}" srcOrd="2" destOrd="0" presId="urn:microsoft.com/office/officeart/2018/5/layout/IconCircleLabelList"/>
    <dgm:cxn modelId="{623E48F6-5C6C-48DD-92CD-FD2B05DFCC91}" type="presParOf" srcId="{E7D19658-A1EC-493C-A719-546BD7022BE1}" destId="{4C52C049-CAA3-42AD-A35E-C8798A78CF34}" srcOrd="3" destOrd="0" presId="urn:microsoft.com/office/officeart/2018/5/layout/IconCircleLabelList"/>
    <dgm:cxn modelId="{BA065B55-B72D-458A-85C9-ED92FD9E97F1}" type="presParOf" srcId="{D1AD6ABF-240A-4CD3-9AA6-22B69332497A}" destId="{5CC8ECF7-720F-41CB-9724-282DB1A7ADF4}" srcOrd="3" destOrd="0" presId="urn:microsoft.com/office/officeart/2018/5/layout/IconCircleLabelList"/>
    <dgm:cxn modelId="{BD74188F-6E7F-4DAF-9676-84E64716FDE9}" type="presParOf" srcId="{D1AD6ABF-240A-4CD3-9AA6-22B69332497A}" destId="{21B689D9-8548-4EB4-850F-E4EF9422D8F2}" srcOrd="4" destOrd="0" presId="urn:microsoft.com/office/officeart/2018/5/layout/IconCircleLabelList"/>
    <dgm:cxn modelId="{B3AAB3CD-C3C7-4E2F-8EE5-C9CA301DBB34}" type="presParOf" srcId="{21B689D9-8548-4EB4-850F-E4EF9422D8F2}" destId="{875DBF5B-9CBC-4463-995A-A84F531253FC}" srcOrd="0" destOrd="0" presId="urn:microsoft.com/office/officeart/2018/5/layout/IconCircleLabelList"/>
    <dgm:cxn modelId="{AA1F4ADF-FB38-4BCC-9D45-7D461B394B02}" type="presParOf" srcId="{21B689D9-8548-4EB4-850F-E4EF9422D8F2}" destId="{99497FE8-70E2-4892-9B02-8D96CA76654E}" srcOrd="1" destOrd="0" presId="urn:microsoft.com/office/officeart/2018/5/layout/IconCircleLabelList"/>
    <dgm:cxn modelId="{FD089F82-7A1A-4E0C-ADDC-94E53D02B615}" type="presParOf" srcId="{21B689D9-8548-4EB4-850F-E4EF9422D8F2}" destId="{5356DF83-3EF4-4639-B91D-FAEAD489F692}" srcOrd="2" destOrd="0" presId="urn:microsoft.com/office/officeart/2018/5/layout/IconCircleLabelList"/>
    <dgm:cxn modelId="{2265D159-6292-4638-852A-75C723492D71}" type="presParOf" srcId="{21B689D9-8548-4EB4-850F-E4EF9422D8F2}" destId="{0542AFB1-B394-4C31-B63C-3E235787E0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051E5E-FA7B-4D5A-82AA-3F2080075BE2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8050CD4-6766-47C6-A259-3C01A7834CDE}">
      <dgm:prSet custT="1"/>
      <dgm:spPr/>
      <dgm:t>
        <a:bodyPr/>
        <a:lstStyle/>
        <a:p>
          <a:r>
            <a:rPr lang="pt-BR" sz="2000" b="1" dirty="0"/>
            <a:t>Atributo simples</a:t>
          </a:r>
          <a:endParaRPr lang="en-US" sz="2000" dirty="0"/>
        </a:p>
      </dgm:t>
    </dgm:pt>
    <dgm:pt modelId="{A2BAD07F-6F09-47B1-A2C3-91693C8C897B}" type="parTrans" cxnId="{A5387119-2419-4AC0-B75D-3591E168736B}">
      <dgm:prSet/>
      <dgm:spPr/>
      <dgm:t>
        <a:bodyPr/>
        <a:lstStyle/>
        <a:p>
          <a:endParaRPr lang="en-US" sz="2800"/>
        </a:p>
      </dgm:t>
    </dgm:pt>
    <dgm:pt modelId="{C1E851D2-DDB9-4135-A2D3-A62356725768}" type="sibTrans" cxnId="{A5387119-2419-4AC0-B75D-3591E168736B}">
      <dgm:prSet/>
      <dgm:spPr/>
      <dgm:t>
        <a:bodyPr/>
        <a:lstStyle/>
        <a:p>
          <a:endParaRPr lang="en-US" sz="2800"/>
        </a:p>
      </dgm:t>
    </dgm:pt>
    <dgm:pt modelId="{D4774495-520E-4E24-B569-EB13F3676990}">
      <dgm:prSet custT="1"/>
      <dgm:spPr/>
      <dgm:t>
        <a:bodyPr/>
        <a:lstStyle/>
        <a:p>
          <a:r>
            <a:rPr lang="pt-BR" sz="1600"/>
            <a:t>São aqueles que não são divisíveis, existem por si próprios em uma entidade.</a:t>
          </a:r>
          <a:endParaRPr lang="en-US" sz="1600"/>
        </a:p>
      </dgm:t>
    </dgm:pt>
    <dgm:pt modelId="{A007C41F-2F0D-4010-9C9C-92ADF80DD335}" type="parTrans" cxnId="{040AAC91-C9A7-4D11-B8DC-CBBC444AA02A}">
      <dgm:prSet/>
      <dgm:spPr/>
      <dgm:t>
        <a:bodyPr/>
        <a:lstStyle/>
        <a:p>
          <a:endParaRPr lang="en-US" sz="2800"/>
        </a:p>
      </dgm:t>
    </dgm:pt>
    <dgm:pt modelId="{13D3B8C8-A380-4E17-A09F-2814593E462E}" type="sibTrans" cxnId="{040AAC91-C9A7-4D11-B8DC-CBBC444AA02A}">
      <dgm:prSet/>
      <dgm:spPr/>
      <dgm:t>
        <a:bodyPr/>
        <a:lstStyle/>
        <a:p>
          <a:endParaRPr lang="en-US" sz="2800"/>
        </a:p>
      </dgm:t>
    </dgm:pt>
    <dgm:pt modelId="{EF43B2DF-7382-4A54-A913-47BBE7840EC1}">
      <dgm:prSet custT="1"/>
      <dgm:spPr/>
      <dgm:t>
        <a:bodyPr/>
        <a:lstStyle/>
        <a:p>
          <a:r>
            <a:rPr lang="pt-BR" sz="2000" b="1"/>
            <a:t>Atributo composto</a:t>
          </a:r>
          <a:endParaRPr lang="en-US" sz="2000"/>
        </a:p>
      </dgm:t>
    </dgm:pt>
    <dgm:pt modelId="{14D48864-FB18-48D8-8B88-40132CC99020}" type="parTrans" cxnId="{60D4280C-870D-4FBE-82B8-479EC1C71A0E}">
      <dgm:prSet/>
      <dgm:spPr/>
      <dgm:t>
        <a:bodyPr/>
        <a:lstStyle/>
        <a:p>
          <a:endParaRPr lang="en-US" sz="2800"/>
        </a:p>
      </dgm:t>
    </dgm:pt>
    <dgm:pt modelId="{DF4ADB89-68BA-4879-9397-3D7B28B244F6}" type="sibTrans" cxnId="{60D4280C-870D-4FBE-82B8-479EC1C71A0E}">
      <dgm:prSet/>
      <dgm:spPr/>
      <dgm:t>
        <a:bodyPr/>
        <a:lstStyle/>
        <a:p>
          <a:endParaRPr lang="en-US" sz="2800"/>
        </a:p>
      </dgm:t>
    </dgm:pt>
    <dgm:pt modelId="{C7E1622F-4BCC-413B-A0E2-3531EF145EE3}">
      <dgm:prSet custT="1"/>
      <dgm:spPr/>
      <dgm:t>
        <a:bodyPr/>
        <a:lstStyle/>
        <a:p>
          <a:r>
            <a:rPr lang="pt-BR" sz="1600"/>
            <a:t>É aquele que é composto de outros atributos básicos.</a:t>
          </a:r>
          <a:endParaRPr lang="en-US" sz="1600"/>
        </a:p>
      </dgm:t>
    </dgm:pt>
    <dgm:pt modelId="{0475E4E0-CA7E-4138-BBC9-C9954BB7A8BE}" type="parTrans" cxnId="{DF40FD14-D12D-4A75-8709-4E2848355C39}">
      <dgm:prSet/>
      <dgm:spPr/>
      <dgm:t>
        <a:bodyPr/>
        <a:lstStyle/>
        <a:p>
          <a:endParaRPr lang="en-US" sz="2800"/>
        </a:p>
      </dgm:t>
    </dgm:pt>
    <dgm:pt modelId="{E7CE9000-12DF-499F-A1CE-A45275D5FD1E}" type="sibTrans" cxnId="{DF40FD14-D12D-4A75-8709-4E2848355C39}">
      <dgm:prSet/>
      <dgm:spPr/>
      <dgm:t>
        <a:bodyPr/>
        <a:lstStyle/>
        <a:p>
          <a:endParaRPr lang="en-US" sz="2800"/>
        </a:p>
      </dgm:t>
    </dgm:pt>
    <dgm:pt modelId="{D92A0118-2EA4-47DC-ABE4-27EC6F106AD7}">
      <dgm:prSet custT="1"/>
      <dgm:spPr/>
      <dgm:t>
        <a:bodyPr/>
        <a:lstStyle/>
        <a:p>
          <a:r>
            <a:rPr lang="pt-BR" sz="1600" b="1"/>
            <a:t>O que acontece? DEVE SER DECOMPOSTO EM ATRIBUTOS SIMPLES</a:t>
          </a:r>
          <a:endParaRPr lang="en-US" sz="1600"/>
        </a:p>
      </dgm:t>
    </dgm:pt>
    <dgm:pt modelId="{6E6D4B5C-B3F2-4504-8146-1CBBEB6626BE}" type="parTrans" cxnId="{AFA9E93D-D0FA-4FE9-96D9-5EDE4E3AEDB9}">
      <dgm:prSet/>
      <dgm:spPr/>
      <dgm:t>
        <a:bodyPr/>
        <a:lstStyle/>
        <a:p>
          <a:endParaRPr lang="en-US" sz="2800"/>
        </a:p>
      </dgm:t>
    </dgm:pt>
    <dgm:pt modelId="{74E0211E-98DE-4269-A251-1BBB0935315F}" type="sibTrans" cxnId="{AFA9E93D-D0FA-4FE9-96D9-5EDE4E3AEDB9}">
      <dgm:prSet/>
      <dgm:spPr/>
      <dgm:t>
        <a:bodyPr/>
        <a:lstStyle/>
        <a:p>
          <a:endParaRPr lang="en-US" sz="2800"/>
        </a:p>
      </dgm:t>
    </dgm:pt>
    <dgm:pt modelId="{A77533A0-B88F-4529-B47C-643782E6760A}">
      <dgm:prSet custT="1"/>
      <dgm:spPr/>
      <dgm:t>
        <a:bodyPr/>
        <a:lstStyle/>
        <a:p>
          <a:r>
            <a:rPr lang="pt-BR" sz="2000" b="1"/>
            <a:t>Atributo monovalorado</a:t>
          </a:r>
          <a:endParaRPr lang="en-US" sz="2000"/>
        </a:p>
      </dgm:t>
    </dgm:pt>
    <dgm:pt modelId="{74BB7BD2-0EF8-4FD8-8B09-366C0CF80A71}" type="parTrans" cxnId="{09878F78-EDE1-402B-AF2A-3EB9FD877280}">
      <dgm:prSet/>
      <dgm:spPr/>
      <dgm:t>
        <a:bodyPr/>
        <a:lstStyle/>
        <a:p>
          <a:endParaRPr lang="en-US" sz="2800"/>
        </a:p>
      </dgm:t>
    </dgm:pt>
    <dgm:pt modelId="{A8EA6F16-60FF-4221-A0AA-6611617C5C02}" type="sibTrans" cxnId="{09878F78-EDE1-402B-AF2A-3EB9FD877280}">
      <dgm:prSet/>
      <dgm:spPr/>
      <dgm:t>
        <a:bodyPr/>
        <a:lstStyle/>
        <a:p>
          <a:endParaRPr lang="en-US" sz="2800"/>
        </a:p>
      </dgm:t>
    </dgm:pt>
    <dgm:pt modelId="{B35E658C-C0B5-476E-883E-DD6A9649FD23}">
      <dgm:prSet custT="1"/>
      <dgm:spPr/>
      <dgm:t>
        <a:bodyPr/>
        <a:lstStyle/>
        <a:p>
          <a:r>
            <a:rPr lang="pt-BR" sz="1600"/>
            <a:t>É aquele que possui um valor único, ou seja, só existe uma representação daquele atributo para a mesma linha.</a:t>
          </a:r>
          <a:endParaRPr lang="en-US" sz="1600"/>
        </a:p>
      </dgm:t>
    </dgm:pt>
    <dgm:pt modelId="{9E9C8AEF-FA11-413C-9645-7814EABAA6DB}" type="parTrans" cxnId="{5DB9F32B-3B9D-4BB6-8AD6-4881190000E8}">
      <dgm:prSet/>
      <dgm:spPr/>
      <dgm:t>
        <a:bodyPr/>
        <a:lstStyle/>
        <a:p>
          <a:endParaRPr lang="en-US" sz="2800"/>
        </a:p>
      </dgm:t>
    </dgm:pt>
    <dgm:pt modelId="{B3F9303C-256D-4ABD-A76F-7CA1423DD89C}" type="sibTrans" cxnId="{5DB9F32B-3B9D-4BB6-8AD6-4881190000E8}">
      <dgm:prSet/>
      <dgm:spPr/>
      <dgm:t>
        <a:bodyPr/>
        <a:lstStyle/>
        <a:p>
          <a:endParaRPr lang="en-US" sz="2800"/>
        </a:p>
      </dgm:t>
    </dgm:pt>
    <dgm:pt modelId="{20AE3093-A255-439B-868F-B607DEFFE8FE}">
      <dgm:prSet custT="1"/>
      <dgm:spPr/>
      <dgm:t>
        <a:bodyPr/>
        <a:lstStyle/>
        <a:p>
          <a:r>
            <a:rPr lang="pt-BR" sz="2000" b="1"/>
            <a:t>Atributo multivalorado</a:t>
          </a:r>
          <a:endParaRPr lang="en-US" sz="2000"/>
        </a:p>
      </dgm:t>
    </dgm:pt>
    <dgm:pt modelId="{F0736BDD-5C16-455D-8526-4FD4796628F9}" type="parTrans" cxnId="{B034BFC9-81BC-4EF3-B3CE-192F1684BA94}">
      <dgm:prSet/>
      <dgm:spPr/>
      <dgm:t>
        <a:bodyPr/>
        <a:lstStyle/>
        <a:p>
          <a:endParaRPr lang="en-US" sz="2800"/>
        </a:p>
      </dgm:t>
    </dgm:pt>
    <dgm:pt modelId="{795E92E0-7F75-467E-8D34-7681FB2CC077}" type="sibTrans" cxnId="{B034BFC9-81BC-4EF3-B3CE-192F1684BA94}">
      <dgm:prSet/>
      <dgm:spPr/>
      <dgm:t>
        <a:bodyPr/>
        <a:lstStyle/>
        <a:p>
          <a:endParaRPr lang="en-US" sz="2800"/>
        </a:p>
      </dgm:t>
    </dgm:pt>
    <dgm:pt modelId="{AB4E1EC1-43FA-4385-AA3A-771DFD900FB3}">
      <dgm:prSet custT="1"/>
      <dgm:spPr/>
      <dgm:t>
        <a:bodyPr/>
        <a:lstStyle/>
        <a:p>
          <a:r>
            <a:rPr lang="pt-BR" sz="1600"/>
            <a:t>Este tipo de atributo possui mais de um valor para cada atributo, por exemplo o atributo dependente de uma entidade Funcionário, pois um funcionário pode ter mais de um dependente ao mesmo tempo.</a:t>
          </a:r>
          <a:endParaRPr lang="en-US" sz="1600"/>
        </a:p>
      </dgm:t>
    </dgm:pt>
    <dgm:pt modelId="{34AA1870-F69D-4DDD-AE20-F6B1C2D4DC83}" type="parTrans" cxnId="{054F8FDD-AB65-4E53-8550-0EFCF0C99C13}">
      <dgm:prSet/>
      <dgm:spPr/>
      <dgm:t>
        <a:bodyPr/>
        <a:lstStyle/>
        <a:p>
          <a:endParaRPr lang="en-US" sz="2800"/>
        </a:p>
      </dgm:t>
    </dgm:pt>
    <dgm:pt modelId="{89FC9351-2FAB-4F3B-AA44-4065C49A996B}" type="sibTrans" cxnId="{054F8FDD-AB65-4E53-8550-0EFCF0C99C13}">
      <dgm:prSet/>
      <dgm:spPr/>
      <dgm:t>
        <a:bodyPr/>
        <a:lstStyle/>
        <a:p>
          <a:endParaRPr lang="en-US" sz="2800"/>
        </a:p>
      </dgm:t>
    </dgm:pt>
    <dgm:pt modelId="{8FFC39BD-DE73-49BE-8C32-69A4DACC726D}">
      <dgm:prSet custT="1"/>
      <dgm:spPr/>
      <dgm:t>
        <a:bodyPr/>
        <a:lstStyle/>
        <a:p>
          <a:r>
            <a:rPr lang="pt-BR" sz="1600" b="1"/>
            <a:t>O que acontece? DEVE SER CRIADA UMA NOVA ENTIDADE PARA ARMAZENAR O DADOS, E ESTA ENTIDADE RELACIONA-SE COM A ENTIDADE QUE DEU ORIGEM.</a:t>
          </a:r>
          <a:endParaRPr lang="en-US" sz="1600"/>
        </a:p>
      </dgm:t>
    </dgm:pt>
    <dgm:pt modelId="{A8A0134C-AC91-46F6-8039-BCCD53564E6D}" type="parTrans" cxnId="{407BC1DC-5DE3-4FF1-88A8-6268F5EAE5FA}">
      <dgm:prSet/>
      <dgm:spPr/>
      <dgm:t>
        <a:bodyPr/>
        <a:lstStyle/>
        <a:p>
          <a:endParaRPr lang="en-US" sz="2800"/>
        </a:p>
      </dgm:t>
    </dgm:pt>
    <dgm:pt modelId="{C7B5EB0C-DCE5-4893-A45C-B1A5BD2A1A40}" type="sibTrans" cxnId="{407BC1DC-5DE3-4FF1-88A8-6268F5EAE5FA}">
      <dgm:prSet/>
      <dgm:spPr/>
      <dgm:t>
        <a:bodyPr/>
        <a:lstStyle/>
        <a:p>
          <a:endParaRPr lang="en-US" sz="2800"/>
        </a:p>
      </dgm:t>
    </dgm:pt>
    <dgm:pt modelId="{341DC251-4B07-43A1-A3EF-95A91AFD6BF1}" type="pres">
      <dgm:prSet presAssocID="{89051E5E-FA7B-4D5A-82AA-3F2080075BE2}" presName="Name0" presStyleCnt="0">
        <dgm:presLayoutVars>
          <dgm:dir/>
          <dgm:animLvl val="lvl"/>
          <dgm:resizeHandles val="exact"/>
        </dgm:presLayoutVars>
      </dgm:prSet>
      <dgm:spPr/>
    </dgm:pt>
    <dgm:pt modelId="{1466B48D-B9D2-433E-9241-04AD00334026}" type="pres">
      <dgm:prSet presAssocID="{B8050CD4-6766-47C6-A259-3C01A7834CDE}" presName="linNode" presStyleCnt="0"/>
      <dgm:spPr/>
    </dgm:pt>
    <dgm:pt modelId="{DF8CE037-B700-4B3F-9C13-4BE82A91B851}" type="pres">
      <dgm:prSet presAssocID="{B8050CD4-6766-47C6-A259-3C01A7834CDE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04664B2E-E206-4F5C-9081-B7D5BD191AE7}" type="pres">
      <dgm:prSet presAssocID="{B8050CD4-6766-47C6-A259-3C01A7834CDE}" presName="descendantText" presStyleLbl="alignAccFollowNode1" presStyleIdx="0" presStyleCnt="4">
        <dgm:presLayoutVars>
          <dgm:bulletEnabled/>
        </dgm:presLayoutVars>
      </dgm:prSet>
      <dgm:spPr/>
    </dgm:pt>
    <dgm:pt modelId="{83CE1507-EF5C-4551-924C-165F89942EF1}" type="pres">
      <dgm:prSet presAssocID="{C1E851D2-DDB9-4135-A2D3-A62356725768}" presName="sp" presStyleCnt="0"/>
      <dgm:spPr/>
    </dgm:pt>
    <dgm:pt modelId="{21454FED-398F-4F48-9323-F59B9A47D086}" type="pres">
      <dgm:prSet presAssocID="{EF43B2DF-7382-4A54-A913-47BBE7840EC1}" presName="linNode" presStyleCnt="0"/>
      <dgm:spPr/>
    </dgm:pt>
    <dgm:pt modelId="{E2830212-1F7B-496A-A21C-0825A815737B}" type="pres">
      <dgm:prSet presAssocID="{EF43B2DF-7382-4A54-A913-47BBE7840EC1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10A97949-7391-4DB6-8DF6-312FBF1F12D7}" type="pres">
      <dgm:prSet presAssocID="{EF43B2DF-7382-4A54-A913-47BBE7840EC1}" presName="descendantText" presStyleLbl="alignAccFollowNode1" presStyleIdx="1" presStyleCnt="4">
        <dgm:presLayoutVars>
          <dgm:bulletEnabled/>
        </dgm:presLayoutVars>
      </dgm:prSet>
      <dgm:spPr/>
    </dgm:pt>
    <dgm:pt modelId="{B0386D33-D3FE-40B7-99A4-8D3F5598D7DE}" type="pres">
      <dgm:prSet presAssocID="{DF4ADB89-68BA-4879-9397-3D7B28B244F6}" presName="sp" presStyleCnt="0"/>
      <dgm:spPr/>
    </dgm:pt>
    <dgm:pt modelId="{3F3F3A43-A410-4112-8AC4-72B65DDE3C5D}" type="pres">
      <dgm:prSet presAssocID="{A77533A0-B88F-4529-B47C-643782E6760A}" presName="linNode" presStyleCnt="0"/>
      <dgm:spPr/>
    </dgm:pt>
    <dgm:pt modelId="{0A7DF02F-CCC3-4ED9-A1AE-0C34023DA3E6}" type="pres">
      <dgm:prSet presAssocID="{A77533A0-B88F-4529-B47C-643782E6760A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44C8AA24-5874-435A-A86C-F1F87CF8B795}" type="pres">
      <dgm:prSet presAssocID="{A77533A0-B88F-4529-B47C-643782E6760A}" presName="descendantText" presStyleLbl="alignAccFollowNode1" presStyleIdx="2" presStyleCnt="4">
        <dgm:presLayoutVars>
          <dgm:bulletEnabled/>
        </dgm:presLayoutVars>
      </dgm:prSet>
      <dgm:spPr/>
    </dgm:pt>
    <dgm:pt modelId="{4D454EF6-C0BF-44C3-B0A8-73B6EC32B3BD}" type="pres">
      <dgm:prSet presAssocID="{A8EA6F16-60FF-4221-A0AA-6611617C5C02}" presName="sp" presStyleCnt="0"/>
      <dgm:spPr/>
    </dgm:pt>
    <dgm:pt modelId="{0A988CBD-85A3-437F-A8D1-5FC0A014658B}" type="pres">
      <dgm:prSet presAssocID="{20AE3093-A255-439B-868F-B607DEFFE8FE}" presName="linNode" presStyleCnt="0"/>
      <dgm:spPr/>
    </dgm:pt>
    <dgm:pt modelId="{9B5EE37F-C2FA-4F13-83B1-51F9110A3EE6}" type="pres">
      <dgm:prSet presAssocID="{20AE3093-A255-439B-868F-B607DEFFE8FE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CD64C044-8F7F-448C-852A-D76D2AB8A64A}" type="pres">
      <dgm:prSet presAssocID="{20AE3093-A255-439B-868F-B607DEFFE8FE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60D4280C-870D-4FBE-82B8-479EC1C71A0E}" srcId="{89051E5E-FA7B-4D5A-82AA-3F2080075BE2}" destId="{EF43B2DF-7382-4A54-A913-47BBE7840EC1}" srcOrd="1" destOrd="0" parTransId="{14D48864-FB18-48D8-8B88-40132CC99020}" sibTransId="{DF4ADB89-68BA-4879-9397-3D7B28B244F6}"/>
    <dgm:cxn modelId="{DF40FD14-D12D-4A75-8709-4E2848355C39}" srcId="{EF43B2DF-7382-4A54-A913-47BBE7840EC1}" destId="{C7E1622F-4BCC-413B-A0E2-3531EF145EE3}" srcOrd="0" destOrd="0" parTransId="{0475E4E0-CA7E-4138-BBC9-C9954BB7A8BE}" sibTransId="{E7CE9000-12DF-499F-A1CE-A45275D5FD1E}"/>
    <dgm:cxn modelId="{A5387119-2419-4AC0-B75D-3591E168736B}" srcId="{89051E5E-FA7B-4D5A-82AA-3F2080075BE2}" destId="{B8050CD4-6766-47C6-A259-3C01A7834CDE}" srcOrd="0" destOrd="0" parTransId="{A2BAD07F-6F09-47B1-A2C3-91693C8C897B}" sibTransId="{C1E851D2-DDB9-4135-A2D3-A62356725768}"/>
    <dgm:cxn modelId="{36783829-76A6-4B7F-B1F4-C48B62DCFE30}" type="presOf" srcId="{A77533A0-B88F-4529-B47C-643782E6760A}" destId="{0A7DF02F-CCC3-4ED9-A1AE-0C34023DA3E6}" srcOrd="0" destOrd="0" presId="urn:microsoft.com/office/officeart/2016/7/layout/VerticalSolidActionList"/>
    <dgm:cxn modelId="{5DB9F32B-3B9D-4BB6-8AD6-4881190000E8}" srcId="{A77533A0-B88F-4529-B47C-643782E6760A}" destId="{B35E658C-C0B5-476E-883E-DD6A9649FD23}" srcOrd="0" destOrd="0" parTransId="{9E9C8AEF-FA11-413C-9645-7814EABAA6DB}" sibTransId="{B3F9303C-256D-4ABD-A76F-7CA1423DD89C}"/>
    <dgm:cxn modelId="{3DA2862C-3AC3-4533-A6B3-882E1ACFD894}" type="presOf" srcId="{20AE3093-A255-439B-868F-B607DEFFE8FE}" destId="{9B5EE37F-C2FA-4F13-83B1-51F9110A3EE6}" srcOrd="0" destOrd="0" presId="urn:microsoft.com/office/officeart/2016/7/layout/VerticalSolidActionList"/>
    <dgm:cxn modelId="{AFA9E93D-D0FA-4FE9-96D9-5EDE4E3AEDB9}" srcId="{EF43B2DF-7382-4A54-A913-47BBE7840EC1}" destId="{D92A0118-2EA4-47DC-ABE4-27EC6F106AD7}" srcOrd="1" destOrd="0" parTransId="{6E6D4B5C-B3F2-4504-8146-1CBBEB6626BE}" sibTransId="{74E0211E-98DE-4269-A251-1BBB0935315F}"/>
    <dgm:cxn modelId="{06182E4F-C6E9-40C6-B22F-1F78A6C5F5E7}" type="presOf" srcId="{89051E5E-FA7B-4D5A-82AA-3F2080075BE2}" destId="{341DC251-4B07-43A1-A3EF-95A91AFD6BF1}" srcOrd="0" destOrd="0" presId="urn:microsoft.com/office/officeart/2016/7/layout/VerticalSolidActionList"/>
    <dgm:cxn modelId="{4A228970-79DD-45A6-887C-CFE301FDF73C}" type="presOf" srcId="{C7E1622F-4BCC-413B-A0E2-3531EF145EE3}" destId="{10A97949-7391-4DB6-8DF6-312FBF1F12D7}" srcOrd="0" destOrd="0" presId="urn:microsoft.com/office/officeart/2016/7/layout/VerticalSolidActionList"/>
    <dgm:cxn modelId="{FB6C0D52-D415-472A-A29D-2B0BB9D5AD26}" type="presOf" srcId="{B35E658C-C0B5-476E-883E-DD6A9649FD23}" destId="{44C8AA24-5874-435A-A86C-F1F87CF8B795}" srcOrd="0" destOrd="0" presId="urn:microsoft.com/office/officeart/2016/7/layout/VerticalSolidActionList"/>
    <dgm:cxn modelId="{EFCD3C58-E679-4C88-BCE9-ED62E4179D80}" type="presOf" srcId="{D92A0118-2EA4-47DC-ABE4-27EC6F106AD7}" destId="{10A97949-7391-4DB6-8DF6-312FBF1F12D7}" srcOrd="0" destOrd="1" presId="urn:microsoft.com/office/officeart/2016/7/layout/VerticalSolidActionList"/>
    <dgm:cxn modelId="{09878F78-EDE1-402B-AF2A-3EB9FD877280}" srcId="{89051E5E-FA7B-4D5A-82AA-3F2080075BE2}" destId="{A77533A0-B88F-4529-B47C-643782E6760A}" srcOrd="2" destOrd="0" parTransId="{74BB7BD2-0EF8-4FD8-8B09-366C0CF80A71}" sibTransId="{A8EA6F16-60FF-4221-A0AA-6611617C5C02}"/>
    <dgm:cxn modelId="{2889CC7F-D824-4937-96A7-BB835E2D311A}" type="presOf" srcId="{EF43B2DF-7382-4A54-A913-47BBE7840EC1}" destId="{E2830212-1F7B-496A-A21C-0825A815737B}" srcOrd="0" destOrd="0" presId="urn:microsoft.com/office/officeart/2016/7/layout/VerticalSolidActionList"/>
    <dgm:cxn modelId="{A53DBB82-627C-4420-A469-EF64EF3847C9}" type="presOf" srcId="{D4774495-520E-4E24-B569-EB13F3676990}" destId="{04664B2E-E206-4F5C-9081-B7D5BD191AE7}" srcOrd="0" destOrd="0" presId="urn:microsoft.com/office/officeart/2016/7/layout/VerticalSolidActionList"/>
    <dgm:cxn modelId="{040AAC91-C9A7-4D11-B8DC-CBBC444AA02A}" srcId="{B8050CD4-6766-47C6-A259-3C01A7834CDE}" destId="{D4774495-520E-4E24-B569-EB13F3676990}" srcOrd="0" destOrd="0" parTransId="{A007C41F-2F0D-4010-9C9C-92ADF80DD335}" sibTransId="{13D3B8C8-A380-4E17-A09F-2814593E462E}"/>
    <dgm:cxn modelId="{DA4EE3AE-7C65-4DF1-A6A4-26F19EC08D1D}" type="presOf" srcId="{B8050CD4-6766-47C6-A259-3C01A7834CDE}" destId="{DF8CE037-B700-4B3F-9C13-4BE82A91B851}" srcOrd="0" destOrd="0" presId="urn:microsoft.com/office/officeart/2016/7/layout/VerticalSolidActionList"/>
    <dgm:cxn modelId="{D6BA02BE-7919-4C0F-A026-D9019B61127B}" type="presOf" srcId="{8FFC39BD-DE73-49BE-8C32-69A4DACC726D}" destId="{CD64C044-8F7F-448C-852A-D76D2AB8A64A}" srcOrd="0" destOrd="1" presId="urn:microsoft.com/office/officeart/2016/7/layout/VerticalSolidActionList"/>
    <dgm:cxn modelId="{B034BFC9-81BC-4EF3-B3CE-192F1684BA94}" srcId="{89051E5E-FA7B-4D5A-82AA-3F2080075BE2}" destId="{20AE3093-A255-439B-868F-B607DEFFE8FE}" srcOrd="3" destOrd="0" parTransId="{F0736BDD-5C16-455D-8526-4FD4796628F9}" sibTransId="{795E92E0-7F75-467E-8D34-7681FB2CC077}"/>
    <dgm:cxn modelId="{407BC1DC-5DE3-4FF1-88A8-6268F5EAE5FA}" srcId="{20AE3093-A255-439B-868F-B607DEFFE8FE}" destId="{8FFC39BD-DE73-49BE-8C32-69A4DACC726D}" srcOrd="1" destOrd="0" parTransId="{A8A0134C-AC91-46F6-8039-BCCD53564E6D}" sibTransId="{C7B5EB0C-DCE5-4893-A45C-B1A5BD2A1A40}"/>
    <dgm:cxn modelId="{054F8FDD-AB65-4E53-8550-0EFCF0C99C13}" srcId="{20AE3093-A255-439B-868F-B607DEFFE8FE}" destId="{AB4E1EC1-43FA-4385-AA3A-771DFD900FB3}" srcOrd="0" destOrd="0" parTransId="{34AA1870-F69D-4DDD-AE20-F6B1C2D4DC83}" sibTransId="{89FC9351-2FAB-4F3B-AA44-4065C49A996B}"/>
    <dgm:cxn modelId="{508A79E8-7FC7-448E-BD50-852B33BB7F72}" type="presOf" srcId="{AB4E1EC1-43FA-4385-AA3A-771DFD900FB3}" destId="{CD64C044-8F7F-448C-852A-D76D2AB8A64A}" srcOrd="0" destOrd="0" presId="urn:microsoft.com/office/officeart/2016/7/layout/VerticalSolidActionList"/>
    <dgm:cxn modelId="{F432580B-F5BA-4B36-9948-955068BBCD73}" type="presParOf" srcId="{341DC251-4B07-43A1-A3EF-95A91AFD6BF1}" destId="{1466B48D-B9D2-433E-9241-04AD00334026}" srcOrd="0" destOrd="0" presId="urn:microsoft.com/office/officeart/2016/7/layout/VerticalSolidActionList"/>
    <dgm:cxn modelId="{959CFBF6-D299-453C-8B6A-1AA57A0884FC}" type="presParOf" srcId="{1466B48D-B9D2-433E-9241-04AD00334026}" destId="{DF8CE037-B700-4B3F-9C13-4BE82A91B851}" srcOrd="0" destOrd="0" presId="urn:microsoft.com/office/officeart/2016/7/layout/VerticalSolidActionList"/>
    <dgm:cxn modelId="{94E0A0B6-EADE-4CD8-837A-AA3AEC17C6D8}" type="presParOf" srcId="{1466B48D-B9D2-433E-9241-04AD00334026}" destId="{04664B2E-E206-4F5C-9081-B7D5BD191AE7}" srcOrd="1" destOrd="0" presId="urn:microsoft.com/office/officeart/2016/7/layout/VerticalSolidActionList"/>
    <dgm:cxn modelId="{2E2E6D88-1C17-410F-A2D1-D0A26F1485BC}" type="presParOf" srcId="{341DC251-4B07-43A1-A3EF-95A91AFD6BF1}" destId="{83CE1507-EF5C-4551-924C-165F89942EF1}" srcOrd="1" destOrd="0" presId="urn:microsoft.com/office/officeart/2016/7/layout/VerticalSolidActionList"/>
    <dgm:cxn modelId="{085D8272-CC26-4ECE-8B6E-98E820E007BF}" type="presParOf" srcId="{341DC251-4B07-43A1-A3EF-95A91AFD6BF1}" destId="{21454FED-398F-4F48-9323-F59B9A47D086}" srcOrd="2" destOrd="0" presId="urn:microsoft.com/office/officeart/2016/7/layout/VerticalSolidActionList"/>
    <dgm:cxn modelId="{4D3AFDE4-0F38-43CD-8662-E9A5ABD1D5A7}" type="presParOf" srcId="{21454FED-398F-4F48-9323-F59B9A47D086}" destId="{E2830212-1F7B-496A-A21C-0825A815737B}" srcOrd="0" destOrd="0" presId="urn:microsoft.com/office/officeart/2016/7/layout/VerticalSolidActionList"/>
    <dgm:cxn modelId="{9414E630-FD63-4876-B6AC-92FB8CB6AD5E}" type="presParOf" srcId="{21454FED-398F-4F48-9323-F59B9A47D086}" destId="{10A97949-7391-4DB6-8DF6-312FBF1F12D7}" srcOrd="1" destOrd="0" presId="urn:microsoft.com/office/officeart/2016/7/layout/VerticalSolidActionList"/>
    <dgm:cxn modelId="{FF55216D-D44A-4252-9BCD-CE12CABF5DC1}" type="presParOf" srcId="{341DC251-4B07-43A1-A3EF-95A91AFD6BF1}" destId="{B0386D33-D3FE-40B7-99A4-8D3F5598D7DE}" srcOrd="3" destOrd="0" presId="urn:microsoft.com/office/officeart/2016/7/layout/VerticalSolidActionList"/>
    <dgm:cxn modelId="{4FCF5B47-65ED-4975-AF5E-AAED83706155}" type="presParOf" srcId="{341DC251-4B07-43A1-A3EF-95A91AFD6BF1}" destId="{3F3F3A43-A410-4112-8AC4-72B65DDE3C5D}" srcOrd="4" destOrd="0" presId="urn:microsoft.com/office/officeart/2016/7/layout/VerticalSolidActionList"/>
    <dgm:cxn modelId="{E6E80BFC-C8C6-4A11-A3A7-E9667CEF1E29}" type="presParOf" srcId="{3F3F3A43-A410-4112-8AC4-72B65DDE3C5D}" destId="{0A7DF02F-CCC3-4ED9-A1AE-0C34023DA3E6}" srcOrd="0" destOrd="0" presId="urn:microsoft.com/office/officeart/2016/7/layout/VerticalSolidActionList"/>
    <dgm:cxn modelId="{8BF0DCEA-F6BA-4549-8F3C-F2CEBE076F53}" type="presParOf" srcId="{3F3F3A43-A410-4112-8AC4-72B65DDE3C5D}" destId="{44C8AA24-5874-435A-A86C-F1F87CF8B795}" srcOrd="1" destOrd="0" presId="urn:microsoft.com/office/officeart/2016/7/layout/VerticalSolidActionList"/>
    <dgm:cxn modelId="{914D1D38-157F-4BD9-997B-AB692A252676}" type="presParOf" srcId="{341DC251-4B07-43A1-A3EF-95A91AFD6BF1}" destId="{4D454EF6-C0BF-44C3-B0A8-73B6EC32B3BD}" srcOrd="5" destOrd="0" presId="urn:microsoft.com/office/officeart/2016/7/layout/VerticalSolidActionList"/>
    <dgm:cxn modelId="{CBC1C103-9AE5-4A60-ACE6-8093C5BD846A}" type="presParOf" srcId="{341DC251-4B07-43A1-A3EF-95A91AFD6BF1}" destId="{0A988CBD-85A3-437F-A8D1-5FC0A014658B}" srcOrd="6" destOrd="0" presId="urn:microsoft.com/office/officeart/2016/7/layout/VerticalSolidActionList"/>
    <dgm:cxn modelId="{50C79666-DED5-4789-982D-53A09AA2DDA4}" type="presParOf" srcId="{0A988CBD-85A3-437F-A8D1-5FC0A014658B}" destId="{9B5EE37F-C2FA-4F13-83B1-51F9110A3EE6}" srcOrd="0" destOrd="0" presId="urn:microsoft.com/office/officeart/2016/7/layout/VerticalSolidActionList"/>
    <dgm:cxn modelId="{04F150F2-7062-4455-9CE7-0711CAA86757}" type="presParOf" srcId="{0A988CBD-85A3-437F-A8D1-5FC0A014658B}" destId="{CD64C044-8F7F-448C-852A-D76D2AB8A64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051E5E-FA7B-4D5A-82AA-3F2080075BE2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8050CD4-6766-47C6-A259-3C01A7834CDE}">
      <dgm:prSet custT="1"/>
      <dgm:spPr/>
      <dgm:t>
        <a:bodyPr/>
        <a:lstStyle/>
        <a:p>
          <a:r>
            <a:rPr lang="pt-BR" sz="2000" b="1" dirty="0"/>
            <a:t>Atributo derivado</a:t>
          </a:r>
          <a:endParaRPr lang="en-US" sz="2000" dirty="0"/>
        </a:p>
      </dgm:t>
    </dgm:pt>
    <dgm:pt modelId="{A2BAD07F-6F09-47B1-A2C3-91693C8C897B}" type="parTrans" cxnId="{A5387119-2419-4AC0-B75D-3591E168736B}">
      <dgm:prSet/>
      <dgm:spPr/>
      <dgm:t>
        <a:bodyPr/>
        <a:lstStyle/>
        <a:p>
          <a:endParaRPr lang="en-US" sz="2800"/>
        </a:p>
      </dgm:t>
    </dgm:pt>
    <dgm:pt modelId="{C1E851D2-DDB9-4135-A2D3-A62356725768}" type="sibTrans" cxnId="{A5387119-2419-4AC0-B75D-3591E168736B}">
      <dgm:prSet/>
      <dgm:spPr/>
      <dgm:t>
        <a:bodyPr/>
        <a:lstStyle/>
        <a:p>
          <a:endParaRPr lang="en-US" sz="2800"/>
        </a:p>
      </dgm:t>
    </dgm:pt>
    <dgm:pt modelId="{D4774495-520E-4E24-B569-EB13F3676990}">
      <dgm:prSet custT="1"/>
      <dgm:spPr/>
      <dgm:t>
        <a:bodyPr/>
        <a:lstStyle/>
        <a:p>
          <a:r>
            <a:rPr lang="pt-BR" sz="1600" dirty="0"/>
            <a:t>Este tipo de atributo é  derivado de outros atributos, como uma idade é derivada do cálculo da data atual e da data de nascimento de um Funcionário.</a:t>
          </a:r>
          <a:endParaRPr lang="en-US" sz="1600" dirty="0"/>
        </a:p>
      </dgm:t>
    </dgm:pt>
    <dgm:pt modelId="{A007C41F-2F0D-4010-9C9C-92ADF80DD335}" type="parTrans" cxnId="{040AAC91-C9A7-4D11-B8DC-CBBC444AA02A}">
      <dgm:prSet/>
      <dgm:spPr/>
      <dgm:t>
        <a:bodyPr/>
        <a:lstStyle/>
        <a:p>
          <a:endParaRPr lang="en-US" sz="2800"/>
        </a:p>
      </dgm:t>
    </dgm:pt>
    <dgm:pt modelId="{13D3B8C8-A380-4E17-A09F-2814593E462E}" type="sibTrans" cxnId="{040AAC91-C9A7-4D11-B8DC-CBBC444AA02A}">
      <dgm:prSet/>
      <dgm:spPr/>
      <dgm:t>
        <a:bodyPr/>
        <a:lstStyle/>
        <a:p>
          <a:endParaRPr lang="en-US" sz="2800"/>
        </a:p>
      </dgm:t>
    </dgm:pt>
    <dgm:pt modelId="{EF43B2DF-7382-4A54-A913-47BBE7840EC1}">
      <dgm:prSet custT="1"/>
      <dgm:spPr/>
      <dgm:t>
        <a:bodyPr/>
        <a:lstStyle/>
        <a:p>
          <a:r>
            <a:rPr lang="pt-BR" sz="2000" b="1" dirty="0"/>
            <a:t>Atributo opcional</a:t>
          </a:r>
          <a:endParaRPr lang="en-US" sz="2000" dirty="0"/>
        </a:p>
      </dgm:t>
    </dgm:pt>
    <dgm:pt modelId="{14D48864-FB18-48D8-8B88-40132CC99020}" type="parTrans" cxnId="{60D4280C-870D-4FBE-82B8-479EC1C71A0E}">
      <dgm:prSet/>
      <dgm:spPr/>
      <dgm:t>
        <a:bodyPr/>
        <a:lstStyle/>
        <a:p>
          <a:endParaRPr lang="en-US" sz="2800"/>
        </a:p>
      </dgm:t>
    </dgm:pt>
    <dgm:pt modelId="{DF4ADB89-68BA-4879-9397-3D7B28B244F6}" type="sibTrans" cxnId="{60D4280C-870D-4FBE-82B8-479EC1C71A0E}">
      <dgm:prSet/>
      <dgm:spPr/>
      <dgm:t>
        <a:bodyPr/>
        <a:lstStyle/>
        <a:p>
          <a:endParaRPr lang="en-US" sz="2800"/>
        </a:p>
      </dgm:t>
    </dgm:pt>
    <dgm:pt modelId="{C7E1622F-4BCC-413B-A0E2-3531EF145EE3}">
      <dgm:prSet custT="1"/>
      <dgm:spPr/>
      <dgm:t>
        <a:bodyPr/>
        <a:lstStyle/>
        <a:p>
          <a:r>
            <a:rPr lang="pt-BR" sz="1600" dirty="0"/>
            <a:t>São atributos para os quais não existe a obrigatoriedade de preenchimento.</a:t>
          </a:r>
          <a:endParaRPr lang="en-US" sz="1600" dirty="0"/>
        </a:p>
      </dgm:t>
    </dgm:pt>
    <dgm:pt modelId="{0475E4E0-CA7E-4138-BBC9-C9954BB7A8BE}" type="parTrans" cxnId="{DF40FD14-D12D-4A75-8709-4E2848355C39}">
      <dgm:prSet/>
      <dgm:spPr/>
      <dgm:t>
        <a:bodyPr/>
        <a:lstStyle/>
        <a:p>
          <a:endParaRPr lang="en-US" sz="2800"/>
        </a:p>
      </dgm:t>
    </dgm:pt>
    <dgm:pt modelId="{E7CE9000-12DF-499F-A1CE-A45275D5FD1E}" type="sibTrans" cxnId="{DF40FD14-D12D-4A75-8709-4E2848355C39}">
      <dgm:prSet/>
      <dgm:spPr/>
      <dgm:t>
        <a:bodyPr/>
        <a:lstStyle/>
        <a:p>
          <a:endParaRPr lang="en-US" sz="2800"/>
        </a:p>
      </dgm:t>
    </dgm:pt>
    <dgm:pt modelId="{A77533A0-B88F-4529-B47C-643782E6760A}">
      <dgm:prSet custT="1"/>
      <dgm:spPr/>
      <dgm:t>
        <a:bodyPr/>
        <a:lstStyle/>
        <a:p>
          <a:r>
            <a:rPr lang="pt-BR" sz="2000" b="1" dirty="0"/>
            <a:t>Atributo chave</a:t>
          </a:r>
          <a:endParaRPr lang="en-US" sz="2000" dirty="0"/>
        </a:p>
      </dgm:t>
    </dgm:pt>
    <dgm:pt modelId="{74BB7BD2-0EF8-4FD8-8B09-366C0CF80A71}" type="parTrans" cxnId="{09878F78-EDE1-402B-AF2A-3EB9FD877280}">
      <dgm:prSet/>
      <dgm:spPr/>
      <dgm:t>
        <a:bodyPr/>
        <a:lstStyle/>
        <a:p>
          <a:endParaRPr lang="en-US" sz="2800"/>
        </a:p>
      </dgm:t>
    </dgm:pt>
    <dgm:pt modelId="{A8EA6F16-60FF-4221-A0AA-6611617C5C02}" type="sibTrans" cxnId="{09878F78-EDE1-402B-AF2A-3EB9FD877280}">
      <dgm:prSet/>
      <dgm:spPr/>
      <dgm:t>
        <a:bodyPr/>
        <a:lstStyle/>
        <a:p>
          <a:endParaRPr lang="en-US" sz="2800"/>
        </a:p>
      </dgm:t>
    </dgm:pt>
    <dgm:pt modelId="{B35E658C-C0B5-476E-883E-DD6A9649FD23}">
      <dgm:prSet custT="1"/>
      <dgm:spPr/>
      <dgm:t>
        <a:bodyPr/>
        <a:lstStyle/>
        <a:p>
          <a:r>
            <a:rPr lang="pt-BR" sz="1600" dirty="0"/>
            <a:t>São atributos utilizados para identificar uma entidade, para indexar as ocorrências de uma entidade.</a:t>
          </a:r>
          <a:endParaRPr lang="en-US" sz="1600" dirty="0"/>
        </a:p>
      </dgm:t>
    </dgm:pt>
    <dgm:pt modelId="{9E9C8AEF-FA11-413C-9645-7814EABAA6DB}" type="parTrans" cxnId="{5DB9F32B-3B9D-4BB6-8AD6-4881190000E8}">
      <dgm:prSet/>
      <dgm:spPr/>
      <dgm:t>
        <a:bodyPr/>
        <a:lstStyle/>
        <a:p>
          <a:endParaRPr lang="en-US" sz="2800"/>
        </a:p>
      </dgm:t>
    </dgm:pt>
    <dgm:pt modelId="{B3F9303C-256D-4ABD-A76F-7CA1423DD89C}" type="sibTrans" cxnId="{5DB9F32B-3B9D-4BB6-8AD6-4881190000E8}">
      <dgm:prSet/>
      <dgm:spPr/>
      <dgm:t>
        <a:bodyPr/>
        <a:lstStyle/>
        <a:p>
          <a:endParaRPr lang="en-US" sz="2800"/>
        </a:p>
      </dgm:t>
    </dgm:pt>
    <dgm:pt modelId="{341DC251-4B07-43A1-A3EF-95A91AFD6BF1}" type="pres">
      <dgm:prSet presAssocID="{89051E5E-FA7B-4D5A-82AA-3F2080075BE2}" presName="Name0" presStyleCnt="0">
        <dgm:presLayoutVars>
          <dgm:dir/>
          <dgm:animLvl val="lvl"/>
          <dgm:resizeHandles val="exact"/>
        </dgm:presLayoutVars>
      </dgm:prSet>
      <dgm:spPr/>
    </dgm:pt>
    <dgm:pt modelId="{1466B48D-B9D2-433E-9241-04AD00334026}" type="pres">
      <dgm:prSet presAssocID="{B8050CD4-6766-47C6-A259-3C01A7834CDE}" presName="linNode" presStyleCnt="0"/>
      <dgm:spPr/>
    </dgm:pt>
    <dgm:pt modelId="{DF8CE037-B700-4B3F-9C13-4BE82A91B851}" type="pres">
      <dgm:prSet presAssocID="{B8050CD4-6766-47C6-A259-3C01A7834CDE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04664B2E-E206-4F5C-9081-B7D5BD191AE7}" type="pres">
      <dgm:prSet presAssocID="{B8050CD4-6766-47C6-A259-3C01A7834CDE}" presName="descendantText" presStyleLbl="alignAccFollowNode1" presStyleIdx="0" presStyleCnt="3">
        <dgm:presLayoutVars>
          <dgm:bulletEnabled/>
        </dgm:presLayoutVars>
      </dgm:prSet>
      <dgm:spPr/>
    </dgm:pt>
    <dgm:pt modelId="{83CE1507-EF5C-4551-924C-165F89942EF1}" type="pres">
      <dgm:prSet presAssocID="{C1E851D2-DDB9-4135-A2D3-A62356725768}" presName="sp" presStyleCnt="0"/>
      <dgm:spPr/>
    </dgm:pt>
    <dgm:pt modelId="{21454FED-398F-4F48-9323-F59B9A47D086}" type="pres">
      <dgm:prSet presAssocID="{EF43B2DF-7382-4A54-A913-47BBE7840EC1}" presName="linNode" presStyleCnt="0"/>
      <dgm:spPr/>
    </dgm:pt>
    <dgm:pt modelId="{E2830212-1F7B-496A-A21C-0825A815737B}" type="pres">
      <dgm:prSet presAssocID="{EF43B2DF-7382-4A54-A913-47BBE7840EC1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10A97949-7391-4DB6-8DF6-312FBF1F12D7}" type="pres">
      <dgm:prSet presAssocID="{EF43B2DF-7382-4A54-A913-47BBE7840EC1}" presName="descendantText" presStyleLbl="alignAccFollowNode1" presStyleIdx="1" presStyleCnt="3">
        <dgm:presLayoutVars>
          <dgm:bulletEnabled/>
        </dgm:presLayoutVars>
      </dgm:prSet>
      <dgm:spPr/>
    </dgm:pt>
    <dgm:pt modelId="{B0386D33-D3FE-40B7-99A4-8D3F5598D7DE}" type="pres">
      <dgm:prSet presAssocID="{DF4ADB89-68BA-4879-9397-3D7B28B244F6}" presName="sp" presStyleCnt="0"/>
      <dgm:spPr/>
    </dgm:pt>
    <dgm:pt modelId="{3F3F3A43-A410-4112-8AC4-72B65DDE3C5D}" type="pres">
      <dgm:prSet presAssocID="{A77533A0-B88F-4529-B47C-643782E6760A}" presName="linNode" presStyleCnt="0"/>
      <dgm:spPr/>
    </dgm:pt>
    <dgm:pt modelId="{0A7DF02F-CCC3-4ED9-A1AE-0C34023DA3E6}" type="pres">
      <dgm:prSet presAssocID="{A77533A0-B88F-4529-B47C-643782E6760A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44C8AA24-5874-435A-A86C-F1F87CF8B795}" type="pres">
      <dgm:prSet presAssocID="{A77533A0-B88F-4529-B47C-643782E6760A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60D4280C-870D-4FBE-82B8-479EC1C71A0E}" srcId="{89051E5E-FA7B-4D5A-82AA-3F2080075BE2}" destId="{EF43B2DF-7382-4A54-A913-47BBE7840EC1}" srcOrd="1" destOrd="0" parTransId="{14D48864-FB18-48D8-8B88-40132CC99020}" sibTransId="{DF4ADB89-68BA-4879-9397-3D7B28B244F6}"/>
    <dgm:cxn modelId="{DF40FD14-D12D-4A75-8709-4E2848355C39}" srcId="{EF43B2DF-7382-4A54-A913-47BBE7840EC1}" destId="{C7E1622F-4BCC-413B-A0E2-3531EF145EE3}" srcOrd="0" destOrd="0" parTransId="{0475E4E0-CA7E-4138-BBC9-C9954BB7A8BE}" sibTransId="{E7CE9000-12DF-499F-A1CE-A45275D5FD1E}"/>
    <dgm:cxn modelId="{DBC60717-2C5D-47CE-81FC-FF5F64268AB9}" type="presOf" srcId="{C7E1622F-4BCC-413B-A0E2-3531EF145EE3}" destId="{10A97949-7391-4DB6-8DF6-312FBF1F12D7}" srcOrd="0" destOrd="0" presId="urn:microsoft.com/office/officeart/2016/7/layout/VerticalSolidActionList"/>
    <dgm:cxn modelId="{A5387119-2419-4AC0-B75D-3591E168736B}" srcId="{89051E5E-FA7B-4D5A-82AA-3F2080075BE2}" destId="{B8050CD4-6766-47C6-A259-3C01A7834CDE}" srcOrd="0" destOrd="0" parTransId="{A2BAD07F-6F09-47B1-A2C3-91693C8C897B}" sibTransId="{C1E851D2-DDB9-4135-A2D3-A62356725768}"/>
    <dgm:cxn modelId="{E5B59A22-898B-40B6-8DE3-F1B42725A7F7}" type="presOf" srcId="{B8050CD4-6766-47C6-A259-3C01A7834CDE}" destId="{DF8CE037-B700-4B3F-9C13-4BE82A91B851}" srcOrd="0" destOrd="0" presId="urn:microsoft.com/office/officeart/2016/7/layout/VerticalSolidActionList"/>
    <dgm:cxn modelId="{72C39B24-5E7A-4729-8390-2AD4BE2B3701}" type="presOf" srcId="{89051E5E-FA7B-4D5A-82AA-3F2080075BE2}" destId="{341DC251-4B07-43A1-A3EF-95A91AFD6BF1}" srcOrd="0" destOrd="0" presId="urn:microsoft.com/office/officeart/2016/7/layout/VerticalSolidActionList"/>
    <dgm:cxn modelId="{5DB9F32B-3B9D-4BB6-8AD6-4881190000E8}" srcId="{A77533A0-B88F-4529-B47C-643782E6760A}" destId="{B35E658C-C0B5-476E-883E-DD6A9649FD23}" srcOrd="0" destOrd="0" parTransId="{9E9C8AEF-FA11-413C-9645-7814EABAA6DB}" sibTransId="{B3F9303C-256D-4ABD-A76F-7CA1423DD89C}"/>
    <dgm:cxn modelId="{59CEDA5C-738A-4265-AB69-3E3FA752F51F}" type="presOf" srcId="{A77533A0-B88F-4529-B47C-643782E6760A}" destId="{0A7DF02F-CCC3-4ED9-A1AE-0C34023DA3E6}" srcOrd="0" destOrd="0" presId="urn:microsoft.com/office/officeart/2016/7/layout/VerticalSolidActionList"/>
    <dgm:cxn modelId="{09878F78-EDE1-402B-AF2A-3EB9FD877280}" srcId="{89051E5E-FA7B-4D5A-82AA-3F2080075BE2}" destId="{A77533A0-B88F-4529-B47C-643782E6760A}" srcOrd="2" destOrd="0" parTransId="{74BB7BD2-0EF8-4FD8-8B09-366C0CF80A71}" sibTransId="{A8EA6F16-60FF-4221-A0AA-6611617C5C02}"/>
    <dgm:cxn modelId="{040AAC91-C9A7-4D11-B8DC-CBBC444AA02A}" srcId="{B8050CD4-6766-47C6-A259-3C01A7834CDE}" destId="{D4774495-520E-4E24-B569-EB13F3676990}" srcOrd="0" destOrd="0" parTransId="{A007C41F-2F0D-4010-9C9C-92ADF80DD335}" sibTransId="{13D3B8C8-A380-4E17-A09F-2814593E462E}"/>
    <dgm:cxn modelId="{F08A85A2-B9F7-4B4E-86BC-C0FF469C061E}" type="presOf" srcId="{B35E658C-C0B5-476E-883E-DD6A9649FD23}" destId="{44C8AA24-5874-435A-A86C-F1F87CF8B795}" srcOrd="0" destOrd="0" presId="urn:microsoft.com/office/officeart/2016/7/layout/VerticalSolidActionList"/>
    <dgm:cxn modelId="{1BA39DBA-03E8-4811-9B04-63F0A433E279}" type="presOf" srcId="{EF43B2DF-7382-4A54-A913-47BBE7840EC1}" destId="{E2830212-1F7B-496A-A21C-0825A815737B}" srcOrd="0" destOrd="0" presId="urn:microsoft.com/office/officeart/2016/7/layout/VerticalSolidActionList"/>
    <dgm:cxn modelId="{D323AAD2-D8AE-4BDF-B85E-D4858E57A3C0}" type="presOf" srcId="{D4774495-520E-4E24-B569-EB13F3676990}" destId="{04664B2E-E206-4F5C-9081-B7D5BD191AE7}" srcOrd="0" destOrd="0" presId="urn:microsoft.com/office/officeart/2016/7/layout/VerticalSolidActionList"/>
    <dgm:cxn modelId="{204E5437-DA8B-4DBB-9507-C7512DE921C3}" type="presParOf" srcId="{341DC251-4B07-43A1-A3EF-95A91AFD6BF1}" destId="{1466B48D-B9D2-433E-9241-04AD00334026}" srcOrd="0" destOrd="0" presId="urn:microsoft.com/office/officeart/2016/7/layout/VerticalSolidActionList"/>
    <dgm:cxn modelId="{41C34D23-E3D5-44AD-A5D2-F7E61AED669A}" type="presParOf" srcId="{1466B48D-B9D2-433E-9241-04AD00334026}" destId="{DF8CE037-B700-4B3F-9C13-4BE82A91B851}" srcOrd="0" destOrd="0" presId="urn:microsoft.com/office/officeart/2016/7/layout/VerticalSolidActionList"/>
    <dgm:cxn modelId="{AD21696D-1E60-4E8C-8CA9-442C1D41872C}" type="presParOf" srcId="{1466B48D-B9D2-433E-9241-04AD00334026}" destId="{04664B2E-E206-4F5C-9081-B7D5BD191AE7}" srcOrd="1" destOrd="0" presId="urn:microsoft.com/office/officeart/2016/7/layout/VerticalSolidActionList"/>
    <dgm:cxn modelId="{BF61D2EF-AAEB-4CA4-A22C-74CCCE40D0A3}" type="presParOf" srcId="{341DC251-4B07-43A1-A3EF-95A91AFD6BF1}" destId="{83CE1507-EF5C-4551-924C-165F89942EF1}" srcOrd="1" destOrd="0" presId="urn:microsoft.com/office/officeart/2016/7/layout/VerticalSolidActionList"/>
    <dgm:cxn modelId="{2D2E486E-FC18-43E9-9AA9-3AF7403ED2D2}" type="presParOf" srcId="{341DC251-4B07-43A1-A3EF-95A91AFD6BF1}" destId="{21454FED-398F-4F48-9323-F59B9A47D086}" srcOrd="2" destOrd="0" presId="urn:microsoft.com/office/officeart/2016/7/layout/VerticalSolidActionList"/>
    <dgm:cxn modelId="{0732E640-AD98-4DFE-9DCD-2E88AE746910}" type="presParOf" srcId="{21454FED-398F-4F48-9323-F59B9A47D086}" destId="{E2830212-1F7B-496A-A21C-0825A815737B}" srcOrd="0" destOrd="0" presId="urn:microsoft.com/office/officeart/2016/7/layout/VerticalSolidActionList"/>
    <dgm:cxn modelId="{F7849E95-F19A-4C3D-980E-39083BA9C860}" type="presParOf" srcId="{21454FED-398F-4F48-9323-F59B9A47D086}" destId="{10A97949-7391-4DB6-8DF6-312FBF1F12D7}" srcOrd="1" destOrd="0" presId="urn:microsoft.com/office/officeart/2016/7/layout/VerticalSolidActionList"/>
    <dgm:cxn modelId="{1BD483F2-BA6A-4570-8471-BE2DE091C285}" type="presParOf" srcId="{341DC251-4B07-43A1-A3EF-95A91AFD6BF1}" destId="{B0386D33-D3FE-40B7-99A4-8D3F5598D7DE}" srcOrd="3" destOrd="0" presId="urn:microsoft.com/office/officeart/2016/7/layout/VerticalSolidActionList"/>
    <dgm:cxn modelId="{3AFAAE88-24E8-45EA-9B0E-F2982BDF9661}" type="presParOf" srcId="{341DC251-4B07-43A1-A3EF-95A91AFD6BF1}" destId="{3F3F3A43-A410-4112-8AC4-72B65DDE3C5D}" srcOrd="4" destOrd="0" presId="urn:microsoft.com/office/officeart/2016/7/layout/VerticalSolidActionList"/>
    <dgm:cxn modelId="{C33D1B3A-C93F-439D-A532-CF6985841714}" type="presParOf" srcId="{3F3F3A43-A410-4112-8AC4-72B65DDE3C5D}" destId="{0A7DF02F-CCC3-4ED9-A1AE-0C34023DA3E6}" srcOrd="0" destOrd="0" presId="urn:microsoft.com/office/officeart/2016/7/layout/VerticalSolidActionList"/>
    <dgm:cxn modelId="{F3761FF3-94F2-4BF3-9D74-3B45ADD4CDF2}" type="presParOf" srcId="{3F3F3A43-A410-4112-8AC4-72B65DDE3C5D}" destId="{44C8AA24-5874-435A-A86C-F1F87CF8B795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33B81-A619-49A5-84CB-0152D867C09E}">
      <dsp:nvSpPr>
        <dsp:cNvPr id="0" name=""/>
        <dsp:cNvSpPr/>
      </dsp:nvSpPr>
      <dsp:spPr>
        <a:xfrm>
          <a:off x="680543" y="454618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65643-47DB-4FC2-808E-8E73C9315DDB}">
      <dsp:nvSpPr>
        <dsp:cNvPr id="0" name=""/>
        <dsp:cNvSpPr/>
      </dsp:nvSpPr>
      <dsp:spPr>
        <a:xfrm>
          <a:off x="1075418" y="849493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2D8D0-1653-45D5-9CEA-B2949DEF85AE}">
      <dsp:nvSpPr>
        <dsp:cNvPr id="0" name=""/>
        <dsp:cNvSpPr/>
      </dsp:nvSpPr>
      <dsp:spPr>
        <a:xfrm>
          <a:off x="88231" y="2884619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400" kern="1200"/>
            <a:t>Modelo Conceitual</a:t>
          </a:r>
        </a:p>
      </dsp:txBody>
      <dsp:txXfrm>
        <a:off x="88231" y="2884619"/>
        <a:ext cx="3037500" cy="720000"/>
      </dsp:txXfrm>
    </dsp:sp>
    <dsp:sp modelId="{A78627A4-6909-4C63-BE9B-D6893A004074}">
      <dsp:nvSpPr>
        <dsp:cNvPr id="0" name=""/>
        <dsp:cNvSpPr/>
      </dsp:nvSpPr>
      <dsp:spPr>
        <a:xfrm>
          <a:off x="4249606" y="454618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14936-ADF0-431A-8D6F-FD8D1A7E705B}">
      <dsp:nvSpPr>
        <dsp:cNvPr id="0" name=""/>
        <dsp:cNvSpPr/>
      </dsp:nvSpPr>
      <dsp:spPr>
        <a:xfrm>
          <a:off x="4644481" y="849493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2C049-CAA3-42AD-A35E-C8798A78CF34}">
      <dsp:nvSpPr>
        <dsp:cNvPr id="0" name=""/>
        <dsp:cNvSpPr/>
      </dsp:nvSpPr>
      <dsp:spPr>
        <a:xfrm>
          <a:off x="3657294" y="2884619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400" kern="1200"/>
            <a:t>Modelo Lógico</a:t>
          </a:r>
        </a:p>
      </dsp:txBody>
      <dsp:txXfrm>
        <a:off x="3657294" y="2884619"/>
        <a:ext cx="3037500" cy="720000"/>
      </dsp:txXfrm>
    </dsp:sp>
    <dsp:sp modelId="{875DBF5B-9CBC-4463-995A-A84F531253FC}">
      <dsp:nvSpPr>
        <dsp:cNvPr id="0" name=""/>
        <dsp:cNvSpPr/>
      </dsp:nvSpPr>
      <dsp:spPr>
        <a:xfrm>
          <a:off x="7818669" y="454618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97FE8-70E2-4892-9B02-8D96CA76654E}">
      <dsp:nvSpPr>
        <dsp:cNvPr id="0" name=""/>
        <dsp:cNvSpPr/>
      </dsp:nvSpPr>
      <dsp:spPr>
        <a:xfrm>
          <a:off x="8213544" y="849493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2AFB1-B394-4C31-B63C-3E235787E0FB}">
      <dsp:nvSpPr>
        <dsp:cNvPr id="0" name=""/>
        <dsp:cNvSpPr/>
      </dsp:nvSpPr>
      <dsp:spPr>
        <a:xfrm>
          <a:off x="7226356" y="2884619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400" kern="1200"/>
            <a:t>Modelo Físico</a:t>
          </a:r>
        </a:p>
      </dsp:txBody>
      <dsp:txXfrm>
        <a:off x="7226356" y="2884619"/>
        <a:ext cx="30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64B2E-E206-4F5C-9081-B7D5BD191AE7}">
      <dsp:nvSpPr>
        <dsp:cNvPr id="0" name=""/>
        <dsp:cNvSpPr/>
      </dsp:nvSpPr>
      <dsp:spPr>
        <a:xfrm>
          <a:off x="2275452" y="2282"/>
          <a:ext cx="9101811" cy="118209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00" tIns="300252" rIns="176600" bIns="30025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São aqueles que não são divisíveis, existem por si próprios em uma entidade.</a:t>
          </a:r>
          <a:endParaRPr lang="en-US" sz="1600" kern="1200"/>
        </a:p>
      </dsp:txBody>
      <dsp:txXfrm>
        <a:off x="2275452" y="2282"/>
        <a:ext cx="9101811" cy="1182095"/>
      </dsp:txXfrm>
    </dsp:sp>
    <dsp:sp modelId="{DF8CE037-B700-4B3F-9C13-4BE82A91B851}">
      <dsp:nvSpPr>
        <dsp:cNvPr id="0" name=""/>
        <dsp:cNvSpPr/>
      </dsp:nvSpPr>
      <dsp:spPr>
        <a:xfrm>
          <a:off x="0" y="2282"/>
          <a:ext cx="2275452" cy="11820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409" tIns="116765" rIns="120409" bIns="11676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Atributo simples</a:t>
          </a:r>
          <a:endParaRPr lang="en-US" sz="2000" kern="1200" dirty="0"/>
        </a:p>
      </dsp:txBody>
      <dsp:txXfrm>
        <a:off x="0" y="2282"/>
        <a:ext cx="2275452" cy="1182095"/>
      </dsp:txXfrm>
    </dsp:sp>
    <dsp:sp modelId="{10A97949-7391-4DB6-8DF6-312FBF1F12D7}">
      <dsp:nvSpPr>
        <dsp:cNvPr id="0" name=""/>
        <dsp:cNvSpPr/>
      </dsp:nvSpPr>
      <dsp:spPr>
        <a:xfrm>
          <a:off x="2275452" y="1255303"/>
          <a:ext cx="9101811" cy="1182095"/>
        </a:xfrm>
        <a:prstGeom prst="rect">
          <a:avLst/>
        </a:prstGeom>
        <a:solidFill>
          <a:schemeClr val="accent2">
            <a:tint val="40000"/>
            <a:alpha val="90000"/>
            <a:hueOff val="-536829"/>
            <a:satOff val="-7619"/>
            <a:lumOff val="-1282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536829"/>
              <a:satOff val="-7619"/>
              <a:lumOff val="-128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00" tIns="300252" rIns="176600" bIns="30025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É aquele que é composto de outros atributos básicos.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/>
            <a:t>O que acontece? DEVE SER DECOMPOSTO EM ATRIBUTOS SIMPLES</a:t>
          </a:r>
          <a:endParaRPr lang="en-US" sz="1600" kern="1200"/>
        </a:p>
      </dsp:txBody>
      <dsp:txXfrm>
        <a:off x="2275452" y="1255303"/>
        <a:ext cx="9101811" cy="1182095"/>
      </dsp:txXfrm>
    </dsp:sp>
    <dsp:sp modelId="{E2830212-1F7B-496A-A21C-0825A815737B}">
      <dsp:nvSpPr>
        <dsp:cNvPr id="0" name=""/>
        <dsp:cNvSpPr/>
      </dsp:nvSpPr>
      <dsp:spPr>
        <a:xfrm>
          <a:off x="0" y="1255303"/>
          <a:ext cx="2275452" cy="1182095"/>
        </a:xfrm>
        <a:prstGeom prst="rect">
          <a:avLst/>
        </a:prstGeom>
        <a:gradFill rotWithShape="0">
          <a:gsLst>
            <a:gs pos="0">
              <a:schemeClr val="accent2">
                <a:hueOff val="-435187"/>
                <a:satOff val="-4488"/>
                <a:lumOff val="-6013"/>
                <a:alphaOff val="0"/>
                <a:tint val="96000"/>
                <a:lumMod val="104000"/>
              </a:schemeClr>
            </a:gs>
            <a:gs pos="100000">
              <a:schemeClr val="accent2">
                <a:hueOff val="-435187"/>
                <a:satOff val="-4488"/>
                <a:lumOff val="-6013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435187"/>
              <a:satOff val="-4488"/>
              <a:lumOff val="-6013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409" tIns="116765" rIns="120409" bIns="11676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/>
            <a:t>Atributo composto</a:t>
          </a:r>
          <a:endParaRPr lang="en-US" sz="2000" kern="1200"/>
        </a:p>
      </dsp:txBody>
      <dsp:txXfrm>
        <a:off x="0" y="1255303"/>
        <a:ext cx="2275452" cy="1182095"/>
      </dsp:txXfrm>
    </dsp:sp>
    <dsp:sp modelId="{44C8AA24-5874-435A-A86C-F1F87CF8B795}">
      <dsp:nvSpPr>
        <dsp:cNvPr id="0" name=""/>
        <dsp:cNvSpPr/>
      </dsp:nvSpPr>
      <dsp:spPr>
        <a:xfrm>
          <a:off x="2275452" y="2508324"/>
          <a:ext cx="9101811" cy="1182095"/>
        </a:xfrm>
        <a:prstGeom prst="rect">
          <a:avLst/>
        </a:prstGeom>
        <a:solidFill>
          <a:schemeClr val="accent2">
            <a:tint val="40000"/>
            <a:alpha val="90000"/>
            <a:hueOff val="-1073659"/>
            <a:satOff val="-15237"/>
            <a:lumOff val="-2563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073659"/>
              <a:satOff val="-15237"/>
              <a:lumOff val="-25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00" tIns="300252" rIns="176600" bIns="30025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É aquele que possui um valor único, ou seja, só existe uma representação daquele atributo para a mesma linha.</a:t>
          </a:r>
          <a:endParaRPr lang="en-US" sz="1600" kern="1200"/>
        </a:p>
      </dsp:txBody>
      <dsp:txXfrm>
        <a:off x="2275452" y="2508324"/>
        <a:ext cx="9101811" cy="1182095"/>
      </dsp:txXfrm>
    </dsp:sp>
    <dsp:sp modelId="{0A7DF02F-CCC3-4ED9-A1AE-0C34023DA3E6}">
      <dsp:nvSpPr>
        <dsp:cNvPr id="0" name=""/>
        <dsp:cNvSpPr/>
      </dsp:nvSpPr>
      <dsp:spPr>
        <a:xfrm>
          <a:off x="0" y="2508324"/>
          <a:ext cx="2275452" cy="1182095"/>
        </a:xfrm>
        <a:prstGeom prst="rect">
          <a:avLst/>
        </a:prstGeom>
        <a:gradFill rotWithShape="0">
          <a:gsLst>
            <a:gs pos="0">
              <a:schemeClr val="accent2">
                <a:hueOff val="-870374"/>
                <a:satOff val="-8977"/>
                <a:lumOff val="-12026"/>
                <a:alphaOff val="0"/>
                <a:tint val="96000"/>
                <a:lumMod val="104000"/>
              </a:schemeClr>
            </a:gs>
            <a:gs pos="100000">
              <a:schemeClr val="accent2">
                <a:hueOff val="-870374"/>
                <a:satOff val="-8977"/>
                <a:lumOff val="-12026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870374"/>
              <a:satOff val="-8977"/>
              <a:lumOff val="-12026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409" tIns="116765" rIns="120409" bIns="11676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/>
            <a:t>Atributo monovalorado</a:t>
          </a:r>
          <a:endParaRPr lang="en-US" sz="2000" kern="1200"/>
        </a:p>
      </dsp:txBody>
      <dsp:txXfrm>
        <a:off x="0" y="2508324"/>
        <a:ext cx="2275452" cy="1182095"/>
      </dsp:txXfrm>
    </dsp:sp>
    <dsp:sp modelId="{CD64C044-8F7F-448C-852A-D76D2AB8A64A}">
      <dsp:nvSpPr>
        <dsp:cNvPr id="0" name=""/>
        <dsp:cNvSpPr/>
      </dsp:nvSpPr>
      <dsp:spPr>
        <a:xfrm>
          <a:off x="2275452" y="3761345"/>
          <a:ext cx="9101811" cy="1182095"/>
        </a:xfrm>
        <a:prstGeom prst="rect">
          <a:avLst/>
        </a:prstGeom>
        <a:solidFill>
          <a:schemeClr val="accent2">
            <a:tint val="40000"/>
            <a:alpha val="90000"/>
            <a:hueOff val="-1610488"/>
            <a:satOff val="-22856"/>
            <a:lumOff val="-384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610488"/>
              <a:satOff val="-22856"/>
              <a:lumOff val="-38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00" tIns="300252" rIns="176600" bIns="30025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Este tipo de atributo possui mais de um valor para cada atributo, por exemplo o atributo dependente de uma entidade Funcionário, pois um funcionário pode ter mais de um dependente ao mesmo tempo.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/>
            <a:t>O que acontece? DEVE SER CRIADA UMA NOVA ENTIDADE PARA ARMAZENAR O DADOS, E ESTA ENTIDADE RELACIONA-SE COM A ENTIDADE QUE DEU ORIGEM.</a:t>
          </a:r>
          <a:endParaRPr lang="en-US" sz="1600" kern="1200"/>
        </a:p>
      </dsp:txBody>
      <dsp:txXfrm>
        <a:off x="2275452" y="3761345"/>
        <a:ext cx="9101811" cy="1182095"/>
      </dsp:txXfrm>
    </dsp:sp>
    <dsp:sp modelId="{9B5EE37F-C2FA-4F13-83B1-51F9110A3EE6}">
      <dsp:nvSpPr>
        <dsp:cNvPr id="0" name=""/>
        <dsp:cNvSpPr/>
      </dsp:nvSpPr>
      <dsp:spPr>
        <a:xfrm>
          <a:off x="0" y="3761345"/>
          <a:ext cx="2275452" cy="1182095"/>
        </a:xfrm>
        <a:prstGeom prst="rect">
          <a:avLst/>
        </a:prstGeom>
        <a:gradFill rotWithShape="0">
          <a:gsLst>
            <a:gs pos="0">
              <a:schemeClr val="accent2">
                <a:hueOff val="-1305561"/>
                <a:satOff val="-13465"/>
                <a:lumOff val="-18039"/>
                <a:alphaOff val="0"/>
                <a:tint val="96000"/>
                <a:lumMod val="104000"/>
              </a:schemeClr>
            </a:gs>
            <a:gs pos="100000">
              <a:schemeClr val="accent2">
                <a:hueOff val="-1305561"/>
                <a:satOff val="-13465"/>
                <a:lumOff val="-18039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05561"/>
              <a:satOff val="-13465"/>
              <a:lumOff val="-18039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409" tIns="116765" rIns="120409" bIns="11676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/>
            <a:t>Atributo multivalorado</a:t>
          </a:r>
          <a:endParaRPr lang="en-US" sz="2000" kern="1200"/>
        </a:p>
      </dsp:txBody>
      <dsp:txXfrm>
        <a:off x="0" y="3761345"/>
        <a:ext cx="2275452" cy="11820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64B2E-E206-4F5C-9081-B7D5BD191AE7}">
      <dsp:nvSpPr>
        <dsp:cNvPr id="0" name=""/>
        <dsp:cNvSpPr/>
      </dsp:nvSpPr>
      <dsp:spPr>
        <a:xfrm>
          <a:off x="2031690" y="1117"/>
          <a:ext cx="8126760" cy="11459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682" tIns="291069" rIns="157682" bIns="2910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Este tipo de atributo é  derivado de outros atributos, como uma idade é derivada do cálculo da data atual e da data de nascimento de um Funcionário.</a:t>
          </a:r>
          <a:endParaRPr lang="en-US" sz="1600" kern="1200" dirty="0"/>
        </a:p>
      </dsp:txBody>
      <dsp:txXfrm>
        <a:off x="2031690" y="1117"/>
        <a:ext cx="8126760" cy="1145940"/>
      </dsp:txXfrm>
    </dsp:sp>
    <dsp:sp modelId="{DF8CE037-B700-4B3F-9C13-4BE82A91B851}">
      <dsp:nvSpPr>
        <dsp:cNvPr id="0" name=""/>
        <dsp:cNvSpPr/>
      </dsp:nvSpPr>
      <dsp:spPr>
        <a:xfrm>
          <a:off x="0" y="1117"/>
          <a:ext cx="2031690" cy="11459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510" tIns="113193" rIns="107510" bIns="11319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Atributo derivado</a:t>
          </a:r>
          <a:endParaRPr lang="en-US" sz="2000" kern="1200" dirty="0"/>
        </a:p>
      </dsp:txBody>
      <dsp:txXfrm>
        <a:off x="0" y="1117"/>
        <a:ext cx="2031690" cy="1145940"/>
      </dsp:txXfrm>
    </dsp:sp>
    <dsp:sp modelId="{10A97949-7391-4DB6-8DF6-312FBF1F12D7}">
      <dsp:nvSpPr>
        <dsp:cNvPr id="0" name=""/>
        <dsp:cNvSpPr/>
      </dsp:nvSpPr>
      <dsp:spPr>
        <a:xfrm>
          <a:off x="2031690" y="1215814"/>
          <a:ext cx="8126760" cy="1145940"/>
        </a:xfrm>
        <a:prstGeom prst="rect">
          <a:avLst/>
        </a:prstGeom>
        <a:solidFill>
          <a:schemeClr val="accent2">
            <a:tint val="40000"/>
            <a:alpha val="90000"/>
            <a:hueOff val="-805244"/>
            <a:satOff val="-11428"/>
            <a:lumOff val="-1923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805244"/>
              <a:satOff val="-11428"/>
              <a:lumOff val="-19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682" tIns="291069" rIns="157682" bIns="2910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São atributos para os quais não existe a obrigatoriedade de preenchimento.</a:t>
          </a:r>
          <a:endParaRPr lang="en-US" sz="1600" kern="1200" dirty="0"/>
        </a:p>
      </dsp:txBody>
      <dsp:txXfrm>
        <a:off x="2031690" y="1215814"/>
        <a:ext cx="8126760" cy="1145940"/>
      </dsp:txXfrm>
    </dsp:sp>
    <dsp:sp modelId="{E2830212-1F7B-496A-A21C-0825A815737B}">
      <dsp:nvSpPr>
        <dsp:cNvPr id="0" name=""/>
        <dsp:cNvSpPr/>
      </dsp:nvSpPr>
      <dsp:spPr>
        <a:xfrm>
          <a:off x="0" y="1215814"/>
          <a:ext cx="2031690" cy="1145940"/>
        </a:xfrm>
        <a:prstGeom prst="rect">
          <a:avLst/>
        </a:prstGeom>
        <a:gradFill rotWithShape="0">
          <a:gsLst>
            <a:gs pos="0">
              <a:schemeClr val="accent2">
                <a:hueOff val="-652781"/>
                <a:satOff val="-6732"/>
                <a:lumOff val="-9020"/>
                <a:alphaOff val="0"/>
                <a:tint val="96000"/>
                <a:lumMod val="104000"/>
              </a:schemeClr>
            </a:gs>
            <a:gs pos="100000">
              <a:schemeClr val="accent2">
                <a:hueOff val="-652781"/>
                <a:satOff val="-6732"/>
                <a:lumOff val="-902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652781"/>
              <a:satOff val="-6732"/>
              <a:lumOff val="-902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510" tIns="113193" rIns="107510" bIns="11319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Atributo opcional</a:t>
          </a:r>
          <a:endParaRPr lang="en-US" sz="2000" kern="1200" dirty="0"/>
        </a:p>
      </dsp:txBody>
      <dsp:txXfrm>
        <a:off x="0" y="1215814"/>
        <a:ext cx="2031690" cy="1145940"/>
      </dsp:txXfrm>
    </dsp:sp>
    <dsp:sp modelId="{44C8AA24-5874-435A-A86C-F1F87CF8B795}">
      <dsp:nvSpPr>
        <dsp:cNvPr id="0" name=""/>
        <dsp:cNvSpPr/>
      </dsp:nvSpPr>
      <dsp:spPr>
        <a:xfrm>
          <a:off x="2031690" y="2430510"/>
          <a:ext cx="8126760" cy="1145940"/>
        </a:xfrm>
        <a:prstGeom prst="rect">
          <a:avLst/>
        </a:prstGeom>
        <a:solidFill>
          <a:schemeClr val="accent2">
            <a:tint val="40000"/>
            <a:alpha val="90000"/>
            <a:hueOff val="-1610488"/>
            <a:satOff val="-22856"/>
            <a:lumOff val="-384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610488"/>
              <a:satOff val="-22856"/>
              <a:lumOff val="-38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682" tIns="291069" rIns="157682" bIns="2910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São atributos utilizados para identificar uma entidade, para indexar as ocorrências de uma entidade.</a:t>
          </a:r>
          <a:endParaRPr lang="en-US" sz="1600" kern="1200" dirty="0"/>
        </a:p>
      </dsp:txBody>
      <dsp:txXfrm>
        <a:off x="2031690" y="2430510"/>
        <a:ext cx="8126760" cy="1145940"/>
      </dsp:txXfrm>
    </dsp:sp>
    <dsp:sp modelId="{0A7DF02F-CCC3-4ED9-A1AE-0C34023DA3E6}">
      <dsp:nvSpPr>
        <dsp:cNvPr id="0" name=""/>
        <dsp:cNvSpPr/>
      </dsp:nvSpPr>
      <dsp:spPr>
        <a:xfrm>
          <a:off x="0" y="2430510"/>
          <a:ext cx="2031690" cy="1145940"/>
        </a:xfrm>
        <a:prstGeom prst="rect">
          <a:avLst/>
        </a:prstGeom>
        <a:gradFill rotWithShape="0">
          <a:gsLst>
            <a:gs pos="0">
              <a:schemeClr val="accent2">
                <a:hueOff val="-1305561"/>
                <a:satOff val="-13465"/>
                <a:lumOff val="-18039"/>
                <a:alphaOff val="0"/>
                <a:tint val="96000"/>
                <a:lumMod val="104000"/>
              </a:schemeClr>
            </a:gs>
            <a:gs pos="100000">
              <a:schemeClr val="accent2">
                <a:hueOff val="-1305561"/>
                <a:satOff val="-13465"/>
                <a:lumOff val="-18039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05561"/>
              <a:satOff val="-13465"/>
              <a:lumOff val="-18039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510" tIns="113193" rIns="107510" bIns="11319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Atributo chave</a:t>
          </a:r>
          <a:endParaRPr lang="en-US" sz="2000" kern="1200" dirty="0"/>
        </a:p>
      </dsp:txBody>
      <dsp:txXfrm>
        <a:off x="0" y="2430510"/>
        <a:ext cx="2031690" cy="1145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515" y="1769950"/>
            <a:ext cx="9438805" cy="1829224"/>
          </a:xfrm>
        </p:spPr>
        <p:txBody>
          <a:bodyPr anchor="b">
            <a:normAutofit/>
          </a:bodyPr>
          <a:lstStyle>
            <a:lvl1pPr algn="ctr">
              <a:defRPr sz="53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515" y="3599173"/>
            <a:ext cx="9438805" cy="105011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D58A-8DDD-409B-920C-0E7DA9A8D68E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64A7-75C3-4D97-9AD4-75D845DE0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59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51" y="547934"/>
            <a:ext cx="10140479" cy="38176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687" y="4566312"/>
            <a:ext cx="10353978" cy="543598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197" y="695171"/>
            <a:ext cx="9844064" cy="352648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154" indent="0">
              <a:buNone/>
              <a:defRPr sz="2000"/>
            </a:lvl2pPr>
            <a:lvl3pPr marL="914309" indent="0">
              <a:buNone/>
              <a:defRPr sz="20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676" y="5109911"/>
            <a:ext cx="10352414" cy="682630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D58A-8DDD-409B-920C-0E7DA9A8D68E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64A7-75C3-4D97-9AD4-75D845DE0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81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676" y="608578"/>
            <a:ext cx="10352414" cy="353516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676" y="4296174"/>
            <a:ext cx="10352415" cy="1502174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D58A-8DDD-409B-920C-0E7DA9A8D68E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64A7-75C3-4D97-9AD4-75D845DE0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30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024" y="609741"/>
            <a:ext cx="9301541" cy="2993597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420" y="3610869"/>
            <a:ext cx="8751160" cy="53287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676" y="4305350"/>
            <a:ext cx="10352415" cy="148984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D58A-8DDD-409B-920C-0E7DA9A8D68E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64A7-75C3-4D97-9AD4-75D845DE001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471" y="88500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3348" y="2928936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9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3868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676" y="2127435"/>
            <a:ext cx="10352415" cy="25124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666" y="4651633"/>
            <a:ext cx="10350851" cy="1140908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D58A-8DDD-409B-920C-0E7DA9A8D68E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64A7-75C3-4D97-9AD4-75D845DE0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99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676" y="609741"/>
            <a:ext cx="10352414" cy="97067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676" y="1886387"/>
            <a:ext cx="3300554" cy="576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676" y="2572346"/>
            <a:ext cx="3300554" cy="322019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132" y="1886387"/>
            <a:ext cx="3300554" cy="576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0857" y="2572346"/>
            <a:ext cx="3300554" cy="322019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5535" y="1886387"/>
            <a:ext cx="3300554" cy="576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5535" y="2572346"/>
            <a:ext cx="3300554" cy="322019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D58A-8DDD-409B-920C-0E7DA9A8D68E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64A7-75C3-4D97-9AD4-75D845DE0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090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45" y="1818635"/>
            <a:ext cx="3339537" cy="1848279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227" y="1818635"/>
            <a:ext cx="3339537" cy="1848279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018" y="1818635"/>
            <a:ext cx="3339537" cy="1848279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676" y="609741"/>
            <a:ext cx="10352415" cy="97067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676" y="3905010"/>
            <a:ext cx="3300554" cy="576395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7970" y="1939367"/>
            <a:ext cx="3091965" cy="1603325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676" y="4481406"/>
            <a:ext cx="3300554" cy="13111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210" y="3905010"/>
            <a:ext cx="3300554" cy="576395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152" y="1939543"/>
            <a:ext cx="3091965" cy="160853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0857" y="4481405"/>
            <a:ext cx="3300554" cy="13111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5660" y="3905010"/>
            <a:ext cx="3300554" cy="576395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4647" y="1934880"/>
            <a:ext cx="3091965" cy="160766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5535" y="4481403"/>
            <a:ext cx="3300554" cy="131113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D58A-8DDD-409B-920C-0E7DA9A8D68E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64A7-75C3-4D97-9AD4-75D845DE0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254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D58A-8DDD-409B-920C-0E7DA9A8D68E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64A7-75C3-4D97-9AD4-75D845DE0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685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1899" y="609741"/>
            <a:ext cx="2284190" cy="51828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677" y="609741"/>
            <a:ext cx="7915841" cy="51828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D58A-8DDD-409B-920C-0E7DA9A8D68E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64A7-75C3-4D97-9AD4-75D845DE0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11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D58A-8DDD-409B-920C-0E7DA9A8D68E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64A7-75C3-4D97-9AD4-75D845DE0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06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232" y="1761476"/>
            <a:ext cx="9589302" cy="1829236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232" y="3590710"/>
            <a:ext cx="9589302" cy="1507403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D58A-8DDD-409B-920C-0E7DA9A8D68E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64A7-75C3-4D97-9AD4-75D845DE0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9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677" y="1732850"/>
            <a:ext cx="5059838" cy="405969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85" y="1732851"/>
            <a:ext cx="5064006" cy="405969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D58A-8DDD-409B-920C-0E7DA9A8D68E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64A7-75C3-4D97-9AD4-75D845DE0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7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76" y="1734908"/>
            <a:ext cx="5088410" cy="4149730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81" y="1734908"/>
            <a:ext cx="5088410" cy="4149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741" y="1835679"/>
            <a:ext cx="4875709" cy="54501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741" y="2380689"/>
            <a:ext cx="4875709" cy="341185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147" y="1835680"/>
            <a:ext cx="4894693" cy="545009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147" y="2380689"/>
            <a:ext cx="4894693" cy="341185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D58A-8DDD-409B-920C-0E7DA9A8D68E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64A7-75C3-4D97-9AD4-75D845DE0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82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D58A-8DDD-409B-920C-0E7DA9A8D68E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64A7-75C3-4D97-9AD4-75D845DE0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37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D58A-8DDD-409B-920C-0E7DA9A8D68E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64A7-75C3-4D97-9AD4-75D845DE0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10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677" y="609741"/>
            <a:ext cx="3706406" cy="182234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001" y="609741"/>
            <a:ext cx="6411089" cy="51828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677" y="2432082"/>
            <a:ext cx="3706406" cy="336045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D58A-8DDD-409B-920C-0E7DA9A8D68E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64A7-75C3-4D97-9AD4-75D845DE0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58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716" y="609741"/>
            <a:ext cx="3583699" cy="5206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677" y="610064"/>
            <a:ext cx="5934176" cy="1829762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1583" y="763879"/>
            <a:ext cx="3275325" cy="4913960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677" y="2439826"/>
            <a:ext cx="5934176" cy="3376916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D58A-8DDD-409B-920C-0E7DA9A8D68E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64A7-75C3-4D97-9AD4-75D845DE0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14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676" y="609741"/>
            <a:ext cx="10352414" cy="9706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676" y="1732851"/>
            <a:ext cx="10352414" cy="405969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7736" y="5884638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422D58A-8DDD-409B-920C-0E7DA9A8D68E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677" y="5884638"/>
            <a:ext cx="6671996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2643" y="5884638"/>
            <a:ext cx="753447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2F664A7-75C3-4D97-9AD4-75D845DE0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046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154" rtl="0" eaLnBrk="1" latinLnBrk="0" hangingPunct="1">
        <a:spcBef>
          <a:spcPct val="0"/>
        </a:spcBef>
        <a:buNone/>
        <a:defRPr sz="4000" b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accent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05969" algn="l" defTabSz="457154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928" indent="-269973" algn="l" defTabSz="457154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897" indent="-215978" algn="l" defTabSz="457154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861" indent="-215978" algn="l" defTabSz="457154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833" indent="-215978" algn="l" defTabSz="457154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399" indent="-228577" algn="l" defTabSz="457154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560" indent="-228577" algn="l" defTabSz="457154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721" indent="-228577" algn="l" defTabSz="457154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5889" indent="-228577" algn="l" defTabSz="457154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12" cy="68595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38565" y="1097534"/>
            <a:ext cx="6717277" cy="46279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457200"/>
            <a:r>
              <a:rPr lang="en-US" sz="7200" dirty="0" err="1"/>
              <a:t>Introdução</a:t>
            </a:r>
            <a:r>
              <a:rPr lang="en-US" sz="7200" dirty="0"/>
              <a:t> a</a:t>
            </a:r>
            <a:br>
              <a:rPr lang="en-US" sz="7200" dirty="0"/>
            </a:br>
            <a:r>
              <a:rPr lang="en-US" sz="7200" dirty="0"/>
              <a:t>Banco de Dados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3676" y="1097534"/>
            <a:ext cx="3255753" cy="46279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/>
            <a:r>
              <a:rPr lang="en-US" dirty="0" err="1"/>
              <a:t>Conceitos</a:t>
            </a:r>
            <a:endParaRPr lang="en-US" dirty="0"/>
          </a:p>
          <a:p>
            <a:pPr algn="r" defTabSz="457200"/>
            <a:r>
              <a:rPr lang="en-US" dirty="0"/>
              <a:t>Dado e </a:t>
            </a:r>
            <a:r>
              <a:rPr lang="en-US" dirty="0" err="1"/>
              <a:t>informação</a:t>
            </a:r>
            <a:endParaRPr lang="en-US" dirty="0"/>
          </a:p>
          <a:p>
            <a:pPr algn="r" defTabSz="457200"/>
            <a:r>
              <a:rPr lang="en-US" dirty="0" err="1"/>
              <a:t>Modelos</a:t>
            </a:r>
            <a:r>
              <a:rPr lang="en-US" dirty="0"/>
              <a:t> de bando de dados</a:t>
            </a:r>
          </a:p>
          <a:p>
            <a:pPr algn="r" defTabSz="457200"/>
            <a:r>
              <a:rPr lang="en-US" dirty="0" err="1"/>
              <a:t>Entidades</a:t>
            </a:r>
            <a:r>
              <a:rPr lang="en-US" dirty="0"/>
              <a:t> e </a:t>
            </a:r>
            <a:r>
              <a:rPr lang="en-US" dirty="0" err="1"/>
              <a:t>atributos</a:t>
            </a:r>
            <a:endParaRPr lang="en-US" dirty="0"/>
          </a:p>
          <a:p>
            <a:pPr algn="r" defTabSz="457200"/>
            <a:endParaRPr lang="en-US" dirty="0"/>
          </a:p>
          <a:p>
            <a:pPr algn="r" defTabSz="457200"/>
            <a:r>
              <a:rPr lang="en-US" sz="1600" i="1" dirty="0" err="1"/>
              <a:t>Profa</a:t>
            </a:r>
            <a:r>
              <a:rPr lang="en-US" sz="1600" i="1" dirty="0"/>
              <a:t> Vanessa </a:t>
            </a:r>
            <a:r>
              <a:rPr lang="en-US" sz="1600" i="1" dirty="0" err="1"/>
              <a:t>Ferraz</a:t>
            </a:r>
            <a:r>
              <a:rPr lang="en-US" sz="1600" i="1" dirty="0"/>
              <a:t> </a:t>
            </a:r>
          </a:p>
          <a:p>
            <a:pPr algn="r" defTabSz="457200"/>
            <a:r>
              <a:rPr lang="en-US" sz="1600" i="1" dirty="0"/>
              <a:t>Prof. Antonio Junior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998" y="2057875"/>
            <a:ext cx="0" cy="274383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406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69345" y="643614"/>
            <a:ext cx="3604378" cy="5148926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Modelo Conceitual</a:t>
            </a:r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F60DE6-EAFC-45E6-BD0F-C2A1C0754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468" cy="68595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C6D5EB-22C5-4EEC-A9F1-839ABC702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467" y="0"/>
            <a:ext cx="6095205" cy="685958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87066" y="643615"/>
            <a:ext cx="5453034" cy="5148925"/>
          </a:xfrm>
          <a:effectLst/>
        </p:spPr>
        <p:txBody>
          <a:bodyPr anchor="ctr">
            <a:norm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É o modelo de mais alto nível, ou seja, que esta mais próximo da realidade dos usuários.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</a:rPr>
              <a:t>O nível conceitual é desenvolvido com alto nível de abstração, a partir dos requisitos do sistema, extraídos na fase de levantamento de requisitos.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</a:rPr>
              <a:t>Esse modelo pode ser elaborado por meio de dois diagramas: Diagrama de Entidade e Relacionamento e/ou o Diagrama de Classes.</a:t>
            </a:r>
          </a:p>
        </p:txBody>
      </p:sp>
    </p:spTree>
    <p:extLst>
      <p:ext uri="{BB962C8B-B14F-4D97-AF65-F5344CB8AC3E}">
        <p14:creationId xmlns:p14="http://schemas.microsoft.com/office/powerpoint/2010/main" val="329753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266" name="Picture 2" descr="http://spaceprogrammer.com/wp-content/uploads/2017/09/exemplo-de-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58" y="1629594"/>
            <a:ext cx="11433756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716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69345" y="643614"/>
            <a:ext cx="3604378" cy="5148926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Modelo Lógico</a:t>
            </a:r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F60DE6-EAFC-45E6-BD0F-C2A1C0754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468" cy="68595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C6D5EB-22C5-4EEC-A9F1-839ABC702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467" y="0"/>
            <a:ext cx="6095205" cy="685958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87066" y="643615"/>
            <a:ext cx="5453034" cy="5148925"/>
          </a:xfrm>
          <a:effectLst/>
        </p:spPr>
        <p:txBody>
          <a:bodyPr anchor="ctr"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Descreve como os dados serão armazenados no banco e também seus relacionamentos.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Esse modelo adota alguma tecnologia, pode ser:</a:t>
            </a:r>
          </a:p>
          <a:p>
            <a:pPr lvl="1"/>
            <a:r>
              <a:rPr lang="pt-BR" sz="2000" dirty="0">
                <a:solidFill>
                  <a:schemeClr val="tx1"/>
                </a:solidFill>
              </a:rPr>
              <a:t>Hierárquico</a:t>
            </a:r>
          </a:p>
          <a:p>
            <a:pPr lvl="1"/>
            <a:r>
              <a:rPr lang="pt-BR" sz="2000" dirty="0">
                <a:solidFill>
                  <a:schemeClr val="tx1"/>
                </a:solidFill>
              </a:rPr>
              <a:t>Rede</a:t>
            </a:r>
          </a:p>
          <a:p>
            <a:pPr lvl="1"/>
            <a:r>
              <a:rPr lang="pt-BR" sz="2000" b="1" dirty="0">
                <a:solidFill>
                  <a:schemeClr val="tx1"/>
                </a:solidFill>
              </a:rPr>
              <a:t>Relacional</a:t>
            </a:r>
          </a:p>
          <a:p>
            <a:pPr lvl="1"/>
            <a:r>
              <a:rPr lang="pt-BR" sz="2000" dirty="0">
                <a:solidFill>
                  <a:schemeClr val="tx1"/>
                </a:solidFill>
              </a:rPr>
              <a:t>Orientado a Objetos</a:t>
            </a:r>
          </a:p>
          <a:p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535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Lógico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Resultado de imagem para modelo lÃ³gico de B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44" b="5399"/>
          <a:stretch/>
        </p:blipFill>
        <p:spPr bwMode="auto">
          <a:xfrm>
            <a:off x="1517375" y="1580416"/>
            <a:ext cx="9145016" cy="502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24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69345" y="643614"/>
            <a:ext cx="3604378" cy="5148926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Modelo Físico</a:t>
            </a:r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F60DE6-EAFC-45E6-BD0F-C2A1C0754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468" cy="68595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C6D5EB-22C5-4EEC-A9F1-839ABC702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467" y="0"/>
            <a:ext cx="6095205" cy="685958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87066" y="643615"/>
            <a:ext cx="5453034" cy="5148925"/>
          </a:xfrm>
          <a:effectLst/>
        </p:spPr>
        <p:txBody>
          <a:bodyPr anchor="ctr">
            <a:norm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Descreve, por meio de alguma linguagem, como será feita a armazenagem no banco. Nesse nível se escolhe qual Sistema gerenciador de Banco de dados (SGBD) será usado, levando em consideração o modelo lógico adotado.</a:t>
            </a:r>
          </a:p>
        </p:txBody>
      </p:sp>
    </p:spTree>
    <p:extLst>
      <p:ext uri="{BB962C8B-B14F-4D97-AF65-F5344CB8AC3E}">
        <p14:creationId xmlns:p14="http://schemas.microsoft.com/office/powerpoint/2010/main" val="288432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Físico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9" t="31681" r="37113" b="18534"/>
          <a:stretch/>
        </p:blipFill>
        <p:spPr bwMode="auto">
          <a:xfrm>
            <a:off x="1524781" y="1547482"/>
            <a:ext cx="9721080" cy="488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385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12" cy="68595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904" y="1115826"/>
            <a:ext cx="3487162" cy="4627935"/>
          </a:xfrm>
        </p:spPr>
        <p:txBody>
          <a:bodyPr>
            <a:normAutofit/>
          </a:bodyPr>
          <a:lstStyle/>
          <a:p>
            <a:pPr algn="l"/>
            <a:r>
              <a:rPr lang="pt-BR" sz="3600"/>
              <a:t>Modelo Relacional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998" y="2057876"/>
            <a:ext cx="0" cy="274383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04733" y="1115826"/>
            <a:ext cx="6244539" cy="4627935"/>
          </a:xfrm>
        </p:spPr>
        <p:txBody>
          <a:bodyPr anchor="ctr">
            <a:normAutofit/>
          </a:bodyPr>
          <a:lstStyle/>
          <a:p>
            <a:r>
              <a:rPr lang="pt-BR" dirty="0"/>
              <a:t>Desenvolvido por Edgar </a:t>
            </a:r>
            <a:r>
              <a:rPr lang="pt-BR" dirty="0" err="1"/>
              <a:t>Codd</a:t>
            </a:r>
            <a:r>
              <a:rPr lang="pt-BR" dirty="0"/>
              <a:t> nos anos 60 </a:t>
            </a:r>
          </a:p>
          <a:p>
            <a:endParaRPr lang="pt-BR" dirty="0"/>
          </a:p>
          <a:p>
            <a:r>
              <a:rPr lang="pt-BR" dirty="0"/>
              <a:t>Baseado na teoria de conjuntos(matemática)</a:t>
            </a:r>
          </a:p>
          <a:p>
            <a:endParaRPr lang="pt-BR" i="1" dirty="0"/>
          </a:p>
          <a:p>
            <a:r>
              <a:rPr lang="pt-BR" i="1" dirty="0"/>
              <a:t>Objetivo de representar os dados de um banco de dados como uma coleção de tabelas com colunas (atributos) e linhas (registros).</a:t>
            </a:r>
          </a:p>
          <a:p>
            <a:endParaRPr lang="pt-BR" dirty="0"/>
          </a:p>
          <a:p>
            <a:r>
              <a:rPr lang="pt-BR" i="1" dirty="0"/>
              <a:t>Uma das principais características é a possibilidade de relacionar várias tabelas evitando a redundância no armazenamento dos dados.</a:t>
            </a:r>
            <a:endParaRPr lang="pt-BR" dirty="0"/>
          </a:p>
          <a:p>
            <a:pPr marL="141505" indent="0">
              <a:buNone/>
            </a:pP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868976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12" cy="6859587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1" y="-2"/>
            <a:ext cx="6087905" cy="6859589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0388" y="1119066"/>
            <a:ext cx="4670859" cy="4748782"/>
          </a:xfrm>
        </p:spPr>
        <p:txBody>
          <a:bodyPr anchor="ctr">
            <a:normAutofit/>
          </a:bodyPr>
          <a:lstStyle/>
          <a:p>
            <a:pPr algn="l">
              <a:tabLst>
                <a:tab pos="3043238" algn="l"/>
              </a:tabLst>
            </a:pPr>
            <a:r>
              <a:rPr lang="pt-BR" sz="4800"/>
              <a:t>Modelo Entidade-Relacionamento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97922" y="1119067"/>
            <a:ext cx="5049106" cy="4748780"/>
          </a:xfrm>
          <a:effectLst/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pt-BR" sz="1800" dirty="0">
                <a:solidFill>
                  <a:schemeClr val="tx1"/>
                </a:solidFill>
              </a:rPr>
              <a:t>O</a:t>
            </a:r>
            <a:r>
              <a:rPr lang="pt-BR" sz="1800" b="1" dirty="0">
                <a:solidFill>
                  <a:schemeClr val="tx1"/>
                </a:solidFill>
              </a:rPr>
              <a:t> modelo entidade relacionamento</a:t>
            </a:r>
            <a:r>
              <a:rPr lang="pt-BR" sz="1800" dirty="0">
                <a:solidFill>
                  <a:schemeClr val="tx1"/>
                </a:solidFill>
              </a:rPr>
              <a:t> (MER) é baseado na percepção do mundo real que consiste em um conjunto de objetos básicos chamados </a:t>
            </a:r>
            <a:r>
              <a:rPr lang="pt-BR" sz="1800" b="1" dirty="0">
                <a:solidFill>
                  <a:schemeClr val="tx1"/>
                </a:solidFill>
              </a:rPr>
              <a:t>entidades</a:t>
            </a:r>
            <a:r>
              <a:rPr lang="pt-BR" sz="1800" dirty="0">
                <a:solidFill>
                  <a:schemeClr val="tx1"/>
                </a:solidFill>
              </a:rPr>
              <a:t> e nos </a:t>
            </a:r>
            <a:r>
              <a:rPr lang="pt-BR" sz="1800" b="1" dirty="0">
                <a:solidFill>
                  <a:schemeClr val="tx1"/>
                </a:solidFill>
              </a:rPr>
              <a:t>relacionamentos</a:t>
            </a:r>
            <a:r>
              <a:rPr lang="pt-BR" sz="1800" dirty="0">
                <a:solidFill>
                  <a:schemeClr val="tx1"/>
                </a:solidFill>
              </a:rPr>
              <a:t> entre esses objetos.</a:t>
            </a:r>
          </a:p>
          <a:p>
            <a:pPr>
              <a:lnSpc>
                <a:spcPct val="90000"/>
              </a:lnSpc>
            </a:pPr>
            <a:endParaRPr lang="pt-BR" sz="1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pt-BR" sz="1800" dirty="0">
                <a:solidFill>
                  <a:schemeClr val="tx1"/>
                </a:solidFill>
              </a:rPr>
              <a:t>Ele foi desenvolvido para facilitar o projeto de banco de dados permitindo a especificação de um esquema da empresa.</a:t>
            </a:r>
          </a:p>
          <a:p>
            <a:pPr>
              <a:lnSpc>
                <a:spcPct val="90000"/>
              </a:lnSpc>
            </a:pPr>
            <a:endParaRPr lang="pt-BR" sz="1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pt-BR" sz="1800" dirty="0">
                <a:solidFill>
                  <a:schemeClr val="tx1"/>
                </a:solidFill>
              </a:rPr>
              <a:t>Esse esquema representa a estrutura </a:t>
            </a:r>
            <a:r>
              <a:rPr lang="pt-BR" sz="1800" b="1" dirty="0">
                <a:solidFill>
                  <a:schemeClr val="tx1"/>
                </a:solidFill>
              </a:rPr>
              <a:t>lógica</a:t>
            </a:r>
            <a:r>
              <a:rPr lang="pt-BR" sz="1800" dirty="0">
                <a:solidFill>
                  <a:schemeClr val="tx1"/>
                </a:solidFill>
              </a:rPr>
              <a:t> geral do banco de dados.</a:t>
            </a:r>
          </a:p>
          <a:p>
            <a:pPr>
              <a:lnSpc>
                <a:spcPct val="90000"/>
              </a:lnSpc>
            </a:pPr>
            <a:endParaRPr lang="pt-BR" sz="1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pt-BR" sz="1800" dirty="0">
                <a:solidFill>
                  <a:schemeClr val="tx1"/>
                </a:solidFill>
              </a:rPr>
              <a:t>Composto de:</a:t>
            </a:r>
          </a:p>
          <a:p>
            <a:pPr lvl="1">
              <a:lnSpc>
                <a:spcPct val="90000"/>
              </a:lnSpc>
            </a:pPr>
            <a:r>
              <a:rPr lang="pt-BR" dirty="0">
                <a:solidFill>
                  <a:schemeClr val="tx1"/>
                </a:solidFill>
              </a:rPr>
              <a:t>Entidades</a:t>
            </a:r>
          </a:p>
          <a:p>
            <a:pPr lvl="1">
              <a:lnSpc>
                <a:spcPct val="90000"/>
              </a:lnSpc>
            </a:pPr>
            <a:r>
              <a:rPr lang="pt-BR" dirty="0">
                <a:solidFill>
                  <a:schemeClr val="tx1"/>
                </a:solidFill>
              </a:rPr>
              <a:t>Atributos</a:t>
            </a:r>
          </a:p>
          <a:p>
            <a:pPr lvl="1">
              <a:lnSpc>
                <a:spcPct val="90000"/>
              </a:lnSpc>
            </a:pPr>
            <a:r>
              <a:rPr lang="pt-BR" dirty="0">
                <a:solidFill>
                  <a:schemeClr val="tx1"/>
                </a:solidFill>
              </a:rPr>
              <a:t>Relacionamentos entre as entidades</a:t>
            </a:r>
          </a:p>
        </p:txBody>
      </p:sp>
    </p:spTree>
    <p:extLst>
      <p:ext uri="{BB962C8B-B14F-4D97-AF65-F5344CB8AC3E}">
        <p14:creationId xmlns:p14="http://schemas.microsoft.com/office/powerpoint/2010/main" val="4185556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12" cy="68595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22" y="320114"/>
            <a:ext cx="11547368" cy="621935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676" y="963729"/>
            <a:ext cx="3740327" cy="4828810"/>
          </a:xfrm>
        </p:spPr>
        <p:txBody>
          <a:bodyPr>
            <a:normAutofit/>
          </a:bodyPr>
          <a:lstStyle/>
          <a:p>
            <a:pPr algn="r"/>
            <a:r>
              <a:rPr lang="pt-BR" dirty="0"/>
              <a:t>Entidade</a:t>
            </a:r>
            <a:endParaRPr lang="pt-B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0538" y="2057875"/>
            <a:ext cx="0" cy="274383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07073" y="963730"/>
            <a:ext cx="5959015" cy="4828811"/>
          </a:xfrm>
          <a:effectLst/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Uma entidade é a representação de objetos do mundo real, sobre a qual um sistema de informação necessita manipular dados e contém um conjunto de informações inter-relacionadas e coerentes.</a:t>
            </a:r>
          </a:p>
          <a:p>
            <a:r>
              <a:rPr lang="pt-BR" dirty="0">
                <a:solidFill>
                  <a:schemeClr val="tx1"/>
                </a:solidFill>
              </a:rPr>
              <a:t>Toda entidade possui um nome que a identifica, e é formado por um substantivo no singular.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Por exemplo, um aluno é uma entidade que possui um conjunto de propriedades ou dados, dentre elas o número do registro acadêmico, o nome do aluno.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77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12" cy="68595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3679" cy="68595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5825" y="1078513"/>
            <a:ext cx="3422484" cy="4702561"/>
          </a:xfrm>
        </p:spPr>
        <p:txBody>
          <a:bodyPr>
            <a:normAutofit/>
          </a:bodyPr>
          <a:lstStyle/>
          <a:p>
            <a:pPr algn="r"/>
            <a:r>
              <a:rPr lang="pt-BR" sz="4400" dirty="0"/>
              <a:t>Tipos de Entidade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13501" y="1078512"/>
            <a:ext cx="6116781" cy="4702562"/>
          </a:xfrm>
          <a:effectLst/>
        </p:spPr>
        <p:txBody>
          <a:bodyPr anchor="ctr">
            <a:normAutofit/>
          </a:bodyPr>
          <a:lstStyle/>
          <a:p>
            <a:r>
              <a:rPr lang="pt-BR" i="1" dirty="0"/>
              <a:t>Entidade forte</a:t>
            </a:r>
            <a:endParaRPr lang="pt-BR" b="1" dirty="0"/>
          </a:p>
          <a:p>
            <a:pPr lvl="1"/>
            <a:r>
              <a:rPr lang="pt-BR" dirty="0"/>
              <a:t>É aquela entidade que não depende de outra entidade para existir.</a:t>
            </a:r>
          </a:p>
          <a:p>
            <a:r>
              <a:rPr lang="pt-BR" i="1" dirty="0"/>
              <a:t>Entidade fraca</a:t>
            </a:r>
            <a:endParaRPr lang="pt-BR" b="1" dirty="0"/>
          </a:p>
          <a:p>
            <a:pPr lvl="1"/>
            <a:r>
              <a:rPr lang="pt-BR" dirty="0"/>
              <a:t>Entidades cuja existência depende de outra entidade, chamada forte.</a:t>
            </a:r>
          </a:p>
          <a:p>
            <a:r>
              <a:rPr lang="pt-BR" i="1" dirty="0"/>
              <a:t>Entidade associativa</a:t>
            </a:r>
            <a:endParaRPr lang="pt-BR" b="1" dirty="0"/>
          </a:p>
          <a:p>
            <a:pPr lvl="1"/>
            <a:r>
              <a:rPr lang="pt-BR" dirty="0"/>
              <a:t>Uma entidade associativa é aquela que não existe por si só e sua existência está condicionada à existência de duas ou mais entidades.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4470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45489" y="609740"/>
            <a:ext cx="5977294" cy="14705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dirty="0" err="1">
                <a:solidFill>
                  <a:schemeClr val="accent1"/>
                </a:solidFill>
              </a:rPr>
              <a:t>História</a:t>
            </a:r>
            <a:r>
              <a:rPr lang="en-US" dirty="0">
                <a:solidFill>
                  <a:schemeClr val="accent1"/>
                </a:solidFill>
              </a:rPr>
              <a:t> dos dados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9" r="4" b="18892"/>
          <a:stretch/>
        </p:blipFill>
        <p:spPr bwMode="auto">
          <a:xfrm>
            <a:off x="20" y="10"/>
            <a:ext cx="4571033" cy="222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8" r="1" b="5901"/>
          <a:stretch/>
        </p:blipFill>
        <p:spPr bwMode="auto">
          <a:xfrm>
            <a:off x="20" y="2317017"/>
            <a:ext cx="2221682" cy="222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4435B9D-48A5-4F97-94C7-C0960FF171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5" r="16139" b="-6"/>
          <a:stretch/>
        </p:blipFill>
        <p:spPr bwMode="auto">
          <a:xfrm>
            <a:off x="2334313" y="2317014"/>
            <a:ext cx="2221702" cy="222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F685EBED-6BD9-4476-95FC-33D9BC98A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" r="14256" b="3"/>
          <a:stretch/>
        </p:blipFill>
        <p:spPr bwMode="auto">
          <a:xfrm>
            <a:off x="20" y="4634031"/>
            <a:ext cx="4571033" cy="222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9C71579-B7AC-49DF-9F31-EEDBDE2FED4F}"/>
              </a:ext>
            </a:extLst>
          </p:cNvPr>
          <p:cNvSpPr txBox="1">
            <a:spLocks/>
          </p:cNvSpPr>
          <p:nvPr/>
        </p:nvSpPr>
        <p:spPr>
          <a:xfrm>
            <a:off x="5145489" y="2225555"/>
            <a:ext cx="5977294" cy="3470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522481" indent="-380976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0801" indent="-326551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6467" indent="-272125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7707" indent="-2177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8063" indent="-21770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37533" indent="-2177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77004" indent="-2177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6474" indent="-2177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5944" indent="-2177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A88A59"/>
              </a:buClr>
              <a:buSzPct val="70000"/>
              <a:buFont typeface="Wingdings 2" charset="2"/>
            </a:pP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Surgimento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dos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sistemas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de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numeração</a:t>
            </a:r>
            <a:endParaRPr lang="en-US" sz="2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rgbClr val="A88A59"/>
              </a:buClr>
              <a:buSzPct val="70000"/>
              <a:buFont typeface="Wingdings 2" charset="2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I, II, III, IV, V, VI, VII, VIII, IX, X, ...     (Romano)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rgbClr val="A88A59"/>
              </a:buClr>
              <a:buSzPct val="70000"/>
              <a:buFont typeface="Wingdings 2" charset="2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1, 2, 3, 4, 5, 6, 7, 8, 9, 10, ...              (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Arábico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382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12" cy="68595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3679" cy="68595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B426A3-72DB-4743-83BE-DBA94E106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825" y="1078513"/>
            <a:ext cx="3422484" cy="4702561"/>
          </a:xfrm>
        </p:spPr>
        <p:txBody>
          <a:bodyPr>
            <a:normAutofit/>
          </a:bodyPr>
          <a:lstStyle/>
          <a:p>
            <a:pPr algn="r"/>
            <a:r>
              <a:rPr lang="pt-BR" sz="4400" dirty="0"/>
              <a:t>Como encontrar as entidades?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1C53F1-7275-4E60-9B94-9E19E086A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4134" y="0"/>
            <a:ext cx="7185727" cy="6859586"/>
          </a:xfrm>
          <a:effectLst/>
        </p:spPr>
        <p:txBody>
          <a:bodyPr anchor="ctr">
            <a:normAutofit/>
          </a:bodyPr>
          <a:lstStyle/>
          <a:p>
            <a:pPr marL="36897" indent="0" algn="ctr">
              <a:buNone/>
            </a:pPr>
            <a:r>
              <a:rPr lang="pt-BR" sz="2800" b="1" dirty="0"/>
              <a:t>Fábrica de Chocolates</a:t>
            </a:r>
          </a:p>
          <a:p>
            <a:pPr algn="just"/>
            <a:r>
              <a:rPr lang="pt-BR" sz="2800" dirty="0"/>
              <a:t>Uma fábrica de chocolates produz e comercializa os seguintes </a:t>
            </a:r>
            <a:r>
              <a:rPr lang="pt-BR" sz="2800" b="1" dirty="0"/>
              <a:t>tipos de produtos</a:t>
            </a:r>
            <a:r>
              <a:rPr lang="pt-BR" sz="2800" dirty="0"/>
              <a:t>: ovos de páscoa, bombons e coelhos de chocolate. Cada produto pode ser confeccionado com um dos </a:t>
            </a:r>
            <a:r>
              <a:rPr lang="pt-BR" sz="2800" b="1" dirty="0"/>
              <a:t>tipos de chocolate</a:t>
            </a:r>
            <a:r>
              <a:rPr lang="pt-BR" sz="2800" dirty="0"/>
              <a:t>: ao leite, branco, meio amargo ou misto. Todo </a:t>
            </a:r>
            <a:r>
              <a:rPr lang="pt-BR" sz="2800" b="1" dirty="0"/>
              <a:t>produto</a:t>
            </a:r>
            <a:r>
              <a:rPr lang="pt-BR" sz="2800" dirty="0"/>
              <a:t> possui um código, um nome, uma gramatura e um valor de venda. Os produtos ainda podem ser </a:t>
            </a:r>
            <a:r>
              <a:rPr lang="pt-BR" sz="2800" b="1" dirty="0"/>
              <a:t>decorados</a:t>
            </a:r>
            <a:r>
              <a:rPr lang="pt-BR" sz="2800" dirty="0"/>
              <a:t> ou simples. Ao interessar-se pelos produtos, o </a:t>
            </a:r>
            <a:r>
              <a:rPr lang="pt-BR" sz="2800" b="1" dirty="0"/>
              <a:t>cliente</a:t>
            </a:r>
            <a:r>
              <a:rPr lang="pt-BR" sz="2800" dirty="0"/>
              <a:t> deverá fazer uma </a:t>
            </a:r>
            <a:r>
              <a:rPr lang="pt-BR" sz="2800" b="1" dirty="0"/>
              <a:t>encomenda</a:t>
            </a:r>
            <a:r>
              <a:rPr lang="pt-BR" sz="2800" dirty="0"/>
              <a:t> do mesmo, solicitando os produtos e seus detalhes e uma data de entrega.</a:t>
            </a:r>
          </a:p>
        </p:txBody>
      </p:sp>
    </p:spTree>
    <p:extLst>
      <p:ext uri="{BB962C8B-B14F-4D97-AF65-F5344CB8AC3E}">
        <p14:creationId xmlns:p14="http://schemas.microsoft.com/office/powerpoint/2010/main" val="4153810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12" cy="68595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904" y="1115826"/>
            <a:ext cx="3487162" cy="4627935"/>
          </a:xfrm>
        </p:spPr>
        <p:txBody>
          <a:bodyPr>
            <a:normAutofit/>
          </a:bodyPr>
          <a:lstStyle/>
          <a:p>
            <a:pPr algn="l"/>
            <a:r>
              <a:rPr lang="pt-BR" sz="3600"/>
              <a:t>Atributos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998" y="2057876"/>
            <a:ext cx="0" cy="274383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04733" y="1115826"/>
            <a:ext cx="6244539" cy="4627935"/>
          </a:xfrm>
        </p:spPr>
        <p:txBody>
          <a:bodyPr anchor="ctr">
            <a:normAutofit/>
          </a:bodyPr>
          <a:lstStyle/>
          <a:p>
            <a:r>
              <a:rPr lang="pt-BR" dirty="0"/>
              <a:t>Cada entidade possui propriedades particulares, chamados atributos. Estas propriedades podem identificar, qualificar, quantificar a entidade. Possui um nome, um tipo e um tamanho. O tipo de cada atributo pode ser texto, número, data, hora, imagem, etc.</a:t>
            </a:r>
          </a:p>
        </p:txBody>
      </p:sp>
    </p:spTree>
    <p:extLst>
      <p:ext uri="{BB962C8B-B14F-4D97-AF65-F5344CB8AC3E}">
        <p14:creationId xmlns:p14="http://schemas.microsoft.com/office/powerpoint/2010/main" val="3322828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676" y="609741"/>
            <a:ext cx="10352413" cy="9706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100"/>
              <a:t>Representação no Modelo Entidade –Relacionamento - MER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4A6BFE-B493-4A37-A39F-4FEE87859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0" y="1732364"/>
            <a:ext cx="12190412" cy="5127223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725792"/>
              </p:ext>
            </p:extLst>
          </p:nvPr>
        </p:nvGraphicFramePr>
        <p:xfrm>
          <a:off x="4775255" y="2625837"/>
          <a:ext cx="2630377" cy="2434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0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8534">
                <a:tc>
                  <a:txBody>
                    <a:bodyPr/>
                    <a:lstStyle/>
                    <a:p>
                      <a:pPr algn="ctr"/>
                      <a:r>
                        <a:rPr lang="pt-BR" sz="3300" b="1"/>
                        <a:t>tbAluno</a:t>
                      </a:r>
                    </a:p>
                  </a:txBody>
                  <a:tcPr marL="75438" marR="75438" marT="37719" marB="3771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534">
                <a:tc>
                  <a:txBody>
                    <a:bodyPr/>
                    <a:lstStyle/>
                    <a:p>
                      <a:r>
                        <a:rPr lang="pt-BR" sz="3300" dirty="0" err="1"/>
                        <a:t>codigoAluno</a:t>
                      </a:r>
                      <a:endParaRPr lang="pt-BR" sz="3300" dirty="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534">
                <a:tc>
                  <a:txBody>
                    <a:bodyPr/>
                    <a:lstStyle/>
                    <a:p>
                      <a:r>
                        <a:rPr lang="pt-BR" sz="3300" dirty="0" err="1"/>
                        <a:t>nomeAluno</a:t>
                      </a:r>
                      <a:endParaRPr lang="pt-BR" sz="3300" dirty="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534">
                <a:tc>
                  <a:txBody>
                    <a:bodyPr/>
                    <a:lstStyle/>
                    <a:p>
                      <a:r>
                        <a:rPr lang="pt-BR" sz="3300" dirty="0" err="1"/>
                        <a:t>rmAluno</a:t>
                      </a:r>
                      <a:endParaRPr lang="pt-BR" sz="3300" dirty="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557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676" y="609741"/>
            <a:ext cx="10352413" cy="970674"/>
          </a:xfrm>
        </p:spPr>
        <p:txBody>
          <a:bodyPr>
            <a:normAutofit/>
          </a:bodyPr>
          <a:lstStyle/>
          <a:p>
            <a:r>
              <a:rPr lang="pt-BR" dirty="0"/>
              <a:t>Tipos de Atributos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E4A6BFE-B493-4A37-A39F-4FEE87859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0" y="1732364"/>
            <a:ext cx="12190412" cy="5127223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8D83AF1-3EFE-4B36-9DE2-36EA93CBCF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833352"/>
              </p:ext>
            </p:extLst>
          </p:nvPr>
        </p:nvGraphicFramePr>
        <p:xfrm>
          <a:off x="406574" y="1580415"/>
          <a:ext cx="11377264" cy="4945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94375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Atributos</a:t>
            </a:r>
          </a:p>
        </p:txBody>
      </p:sp>
      <p:graphicFrame>
        <p:nvGraphicFramePr>
          <p:cNvPr id="4" name="Espaço Reservado para Conteúdo 2">
            <a:extLst>
              <a:ext uri="{FF2B5EF4-FFF2-40B4-BE49-F238E27FC236}">
                <a16:creationId xmlns:a16="http://schemas.microsoft.com/office/drawing/2014/main" id="{1D06AF64-82BD-4A2F-8E47-51C540FB30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469204"/>
              </p:ext>
            </p:extLst>
          </p:nvPr>
        </p:nvGraphicFramePr>
        <p:xfrm>
          <a:off x="1107639" y="1917626"/>
          <a:ext cx="10158451" cy="3577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0954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12" cy="68595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22" y="320114"/>
            <a:ext cx="11547368" cy="621935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676" y="963729"/>
            <a:ext cx="3740327" cy="4828810"/>
          </a:xfrm>
        </p:spPr>
        <p:txBody>
          <a:bodyPr>
            <a:normAutofit/>
          </a:bodyPr>
          <a:lstStyle/>
          <a:p>
            <a:pPr algn="r"/>
            <a:r>
              <a:rPr lang="pt-BR" dirty="0"/>
              <a:t>Atributos  Chave</a:t>
            </a:r>
            <a:endParaRPr lang="pt-B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0538" y="2057875"/>
            <a:ext cx="0" cy="274383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99062" y="312837"/>
            <a:ext cx="7183397" cy="6062008"/>
          </a:xfrm>
          <a:effectLst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b="1" dirty="0">
                <a:solidFill>
                  <a:schemeClr val="tx1"/>
                </a:solidFill>
              </a:rPr>
              <a:t>Chave candidata</a:t>
            </a:r>
          </a:p>
          <a:p>
            <a:pPr lvl="1">
              <a:lnSpc>
                <a:spcPct val="90000"/>
              </a:lnSpc>
            </a:pPr>
            <a:r>
              <a:rPr lang="pt-BR" sz="2000" dirty="0">
                <a:solidFill>
                  <a:schemeClr val="tx1"/>
                </a:solidFill>
              </a:rPr>
              <a:t>São todos os atributos  que podem vir a ser uma chave primária.</a:t>
            </a:r>
          </a:p>
          <a:p>
            <a:pPr>
              <a:lnSpc>
                <a:spcPct val="90000"/>
              </a:lnSpc>
            </a:pPr>
            <a:r>
              <a:rPr lang="pt-BR" b="1" dirty="0">
                <a:solidFill>
                  <a:schemeClr val="tx1"/>
                </a:solidFill>
              </a:rPr>
              <a:t>Chave Primária</a:t>
            </a:r>
          </a:p>
          <a:p>
            <a:pPr lvl="1">
              <a:lnSpc>
                <a:spcPct val="90000"/>
              </a:lnSpc>
            </a:pPr>
            <a:r>
              <a:rPr lang="pt-BR" sz="2000" dirty="0">
                <a:solidFill>
                  <a:schemeClr val="tx1"/>
                </a:solidFill>
              </a:rPr>
              <a:t>É um atributo ou um conjunto de atributos que identifica, ÚNICA e EXCLUSIVAMENTE, cada registro da tabela, sendo assim o dado deste campo não pode ser duplicado. Este atributo é identificado com a sigla PK (</a:t>
            </a:r>
            <a:r>
              <a:rPr lang="pt-BR" sz="2000" dirty="0" err="1">
                <a:solidFill>
                  <a:schemeClr val="tx1"/>
                </a:solidFill>
              </a:rPr>
              <a:t>primary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key</a:t>
            </a:r>
            <a:r>
              <a:rPr lang="pt-BR" sz="2000" dirty="0">
                <a:solidFill>
                  <a:schemeClr val="tx1"/>
                </a:solidFill>
              </a:rPr>
              <a:t>). </a:t>
            </a:r>
          </a:p>
          <a:p>
            <a:pPr>
              <a:lnSpc>
                <a:spcPct val="90000"/>
              </a:lnSpc>
            </a:pPr>
            <a:r>
              <a:rPr lang="pt-BR" b="1" dirty="0">
                <a:solidFill>
                  <a:schemeClr val="tx1"/>
                </a:solidFill>
              </a:rPr>
              <a:t>Chave estrangeira</a:t>
            </a:r>
          </a:p>
          <a:p>
            <a:pPr lvl="1">
              <a:lnSpc>
                <a:spcPct val="90000"/>
              </a:lnSpc>
            </a:pPr>
            <a:r>
              <a:rPr lang="pt-BR" sz="2000" dirty="0">
                <a:solidFill>
                  <a:schemeClr val="tx1"/>
                </a:solidFill>
              </a:rPr>
              <a:t>É um atributo ou um conjunto de atributos utilizado para estabelecer um relacionamento entre duas tabelas, sendo que o atributo na tabela de origem deve ser a chave primária. Na tabela de destino do relacionamento a chave estrangeira é identificada com a sigla FK (</a:t>
            </a:r>
            <a:r>
              <a:rPr lang="pt-BR" sz="2000" dirty="0" err="1">
                <a:solidFill>
                  <a:schemeClr val="tx1"/>
                </a:solidFill>
              </a:rPr>
              <a:t>foreign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key</a:t>
            </a:r>
            <a:r>
              <a:rPr lang="pt-BR" sz="2000" dirty="0">
                <a:solidFill>
                  <a:schemeClr val="tx1"/>
                </a:solidFill>
              </a:rPr>
              <a:t>) .</a:t>
            </a:r>
          </a:p>
          <a:p>
            <a:pPr>
              <a:lnSpc>
                <a:spcPct val="90000"/>
              </a:lnSpc>
            </a:pPr>
            <a:r>
              <a:rPr lang="pt-BR" b="1" dirty="0">
                <a:solidFill>
                  <a:schemeClr val="tx1"/>
                </a:solidFill>
              </a:rPr>
              <a:t>Chave composta</a:t>
            </a:r>
          </a:p>
          <a:p>
            <a:pPr lvl="1">
              <a:lnSpc>
                <a:spcPct val="90000"/>
              </a:lnSpc>
            </a:pPr>
            <a:r>
              <a:rPr lang="pt-BR" sz="2000" dirty="0">
                <a:solidFill>
                  <a:schemeClr val="tx1"/>
                </a:solidFill>
              </a:rPr>
              <a:t>É a chave primária que contém dois ou mais atributos.</a:t>
            </a:r>
          </a:p>
          <a:p>
            <a:pPr>
              <a:lnSpc>
                <a:spcPct val="90000"/>
              </a:lnSpc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988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Representação no Modelo Entidade –Relacionamento - MER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416829"/>
              </p:ext>
            </p:extLst>
          </p:nvPr>
        </p:nvGraphicFramePr>
        <p:xfrm>
          <a:off x="3862958" y="1917626"/>
          <a:ext cx="4176464" cy="3887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1804">
                <a:tc>
                  <a:txBody>
                    <a:bodyPr/>
                    <a:lstStyle/>
                    <a:p>
                      <a:pPr algn="ctr"/>
                      <a:r>
                        <a:rPr lang="pt-BR" sz="4000" b="1" dirty="0" err="1"/>
                        <a:t>tbAluno</a:t>
                      </a:r>
                      <a:endParaRPr lang="pt-BR" sz="40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804">
                <a:tc>
                  <a:txBody>
                    <a:bodyPr/>
                    <a:lstStyle/>
                    <a:p>
                      <a:r>
                        <a:rPr lang="pt-BR" sz="4000" b="1" dirty="0"/>
                        <a:t>PK</a:t>
                      </a:r>
                      <a:r>
                        <a:rPr lang="pt-BR" sz="4000" dirty="0"/>
                        <a:t> </a:t>
                      </a:r>
                      <a:r>
                        <a:rPr lang="pt-BR" sz="4000" dirty="0" err="1"/>
                        <a:t>codigoAluno</a:t>
                      </a:r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804">
                <a:tc>
                  <a:txBody>
                    <a:bodyPr/>
                    <a:lstStyle/>
                    <a:p>
                      <a:r>
                        <a:rPr lang="pt-BR" sz="4000" dirty="0"/>
                        <a:t>       </a:t>
                      </a:r>
                      <a:r>
                        <a:rPr lang="pt-BR" sz="4000" dirty="0" err="1"/>
                        <a:t>nomeAluno</a:t>
                      </a:r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1804">
                <a:tc>
                  <a:txBody>
                    <a:bodyPr/>
                    <a:lstStyle/>
                    <a:p>
                      <a:r>
                        <a:rPr lang="pt-BR" sz="4000" dirty="0"/>
                        <a:t>       </a:t>
                      </a:r>
                      <a:r>
                        <a:rPr lang="pt-BR" sz="4000" dirty="0" err="1"/>
                        <a:t>rmAluno</a:t>
                      </a:r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645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12" cy="68595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3679" cy="68595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B426A3-72DB-4743-83BE-DBA94E106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825" y="1078513"/>
            <a:ext cx="3422484" cy="4702561"/>
          </a:xfrm>
        </p:spPr>
        <p:txBody>
          <a:bodyPr>
            <a:normAutofit/>
          </a:bodyPr>
          <a:lstStyle/>
          <a:p>
            <a:pPr algn="r"/>
            <a:r>
              <a:rPr lang="pt-BR" sz="4400" dirty="0" err="1"/>
              <a:t>Encontrandoas</a:t>
            </a:r>
            <a:r>
              <a:rPr lang="pt-BR" sz="4400" dirty="0"/>
              <a:t> entidades e seus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1C53F1-7275-4E60-9B94-9E19E086A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679" y="0"/>
            <a:ext cx="7418191" cy="6859586"/>
          </a:xfrm>
          <a:effectLst/>
        </p:spPr>
        <p:txBody>
          <a:bodyPr anchor="ctr">
            <a:normAutofit/>
          </a:bodyPr>
          <a:lstStyle/>
          <a:p>
            <a:pPr marL="36897" indent="0" algn="ctr">
              <a:buNone/>
            </a:pPr>
            <a:r>
              <a:rPr lang="pt-BR" sz="2800" b="1" dirty="0"/>
              <a:t>Fábrica de Chocolates</a:t>
            </a:r>
            <a:endParaRPr lang="pt-BR" sz="2800" dirty="0"/>
          </a:p>
          <a:p>
            <a:pPr algn="just"/>
            <a:r>
              <a:rPr lang="pt-BR" sz="2800" dirty="0"/>
              <a:t>Uma fábrica de chocolates produz e comercializa os seguintes tipos de produtos: ovos de páscoa, bombons e coelhos de chocolate. Cada produto pode ser confeccionado com um dos tipos de chocolate: ao leite, branco, meio amargo ou misto. Todo produto possui um código, um nome, uma gramatura e um valor de venda. Os produtos ainda podem ser decorados ou simples. Ao interessar-se pelos produtos, o cliente deverá fazer uma encomenda do mesmo, solicitando os produtos e seus detalhes e uma data de entrega.</a:t>
            </a:r>
          </a:p>
        </p:txBody>
      </p:sp>
    </p:spTree>
    <p:extLst>
      <p:ext uri="{BB962C8B-B14F-4D97-AF65-F5344CB8AC3E}">
        <p14:creationId xmlns:p14="http://schemas.microsoft.com/office/powerpoint/2010/main" val="689462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Dispositivos de cálculo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62558" y="1557587"/>
            <a:ext cx="4320480" cy="792088"/>
          </a:xfrm>
        </p:spPr>
        <p:txBody>
          <a:bodyPr>
            <a:normAutofit/>
          </a:bodyPr>
          <a:lstStyle/>
          <a:p>
            <a:pPr marL="141505" indent="0">
              <a:buNone/>
            </a:pPr>
            <a:r>
              <a:rPr lang="pt-BR" sz="2400" dirty="0" err="1"/>
              <a:t>Blaise</a:t>
            </a:r>
            <a:r>
              <a:rPr lang="pt-BR" sz="2400" dirty="0"/>
              <a:t> Pascal – 1ª Calculadora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670" y="2140498"/>
            <a:ext cx="2952328" cy="152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806" y="4048983"/>
            <a:ext cx="2952328" cy="246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ço Reservado para Conteúdo 4"/>
          <p:cNvSpPr txBox="1">
            <a:spLocks/>
          </p:cNvSpPr>
          <p:nvPr/>
        </p:nvSpPr>
        <p:spPr>
          <a:xfrm>
            <a:off x="262558" y="4075736"/>
            <a:ext cx="2016224" cy="1658314"/>
          </a:xfrm>
          <a:prstGeom prst="rect">
            <a:avLst/>
          </a:prstGeom>
        </p:spPr>
        <p:txBody>
          <a:bodyPr vert="horz" lIns="65310" tIns="108850" rIns="108850" bIns="54425" rtlCol="0">
            <a:normAutofit fontScale="92500"/>
          </a:bodyPr>
          <a:lstStyle>
            <a:lvl1pPr marL="522481" indent="-380976" algn="just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0801" indent="-326551" algn="just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6467" indent="-272125" algn="just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7707" indent="-217700" algn="just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8063" indent="-217700" algn="just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37533" indent="-2177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77004" indent="-2177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6474" indent="-2177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5944" indent="-2177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41505" indent="0">
              <a:buFont typeface="Wingdings 2"/>
              <a:buNone/>
            </a:pPr>
            <a:r>
              <a:rPr lang="pt-BR" sz="2400" dirty="0"/>
              <a:t>Joseph Marie </a:t>
            </a:r>
            <a:r>
              <a:rPr lang="pt-BR" sz="2400" dirty="0" err="1"/>
              <a:t>Jacquard</a:t>
            </a:r>
            <a:r>
              <a:rPr lang="pt-BR" sz="2400" dirty="0"/>
              <a:t> – Tear programável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E86EB36-B905-45BC-A3C3-0946AFF5F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222" y="1696951"/>
            <a:ext cx="2657670" cy="230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ço Reservado para Conteúdo 4">
            <a:extLst>
              <a:ext uri="{FF2B5EF4-FFF2-40B4-BE49-F238E27FC236}">
                <a16:creationId xmlns:a16="http://schemas.microsoft.com/office/drawing/2014/main" id="{759B6D66-C2AD-4C3F-90BD-20445BA78354}"/>
              </a:ext>
            </a:extLst>
          </p:cNvPr>
          <p:cNvSpPr txBox="1">
            <a:spLocks/>
          </p:cNvSpPr>
          <p:nvPr/>
        </p:nvSpPr>
        <p:spPr>
          <a:xfrm>
            <a:off x="5839642" y="2213199"/>
            <a:ext cx="2788923" cy="1216595"/>
          </a:xfrm>
          <a:prstGeom prst="rect">
            <a:avLst/>
          </a:prstGeom>
        </p:spPr>
        <p:txBody>
          <a:bodyPr vert="horz" lIns="65310" tIns="108850" rIns="108850" bIns="54425" rtlCol="0">
            <a:normAutofit/>
          </a:bodyPr>
          <a:lstStyle>
            <a:lvl1pPr marL="522481" indent="-380976" algn="just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0801" indent="-326551" algn="just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6467" indent="-272125" algn="just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7707" indent="-217700" algn="just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8063" indent="-217700" algn="just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37533" indent="-2177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77004" indent="-2177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6474" indent="-2177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5944" indent="-2177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41505" indent="0" defTabSz="914400">
              <a:buFont typeface="Wingdings 2"/>
              <a:buNone/>
            </a:pPr>
            <a:r>
              <a:rPr lang="pt-BR" sz="2400" dirty="0"/>
              <a:t>Charles Babbage – Máquina analítica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F7DB2638-05EF-4547-8E85-677683B70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50" y="4296398"/>
            <a:ext cx="2750467" cy="221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Espaço Reservado para Conteúdo 4">
            <a:extLst>
              <a:ext uri="{FF2B5EF4-FFF2-40B4-BE49-F238E27FC236}">
                <a16:creationId xmlns:a16="http://schemas.microsoft.com/office/drawing/2014/main" id="{C17970A3-E5D2-44DD-A825-C9E98EEB4C1F}"/>
              </a:ext>
            </a:extLst>
          </p:cNvPr>
          <p:cNvSpPr txBox="1">
            <a:spLocks/>
          </p:cNvSpPr>
          <p:nvPr/>
        </p:nvSpPr>
        <p:spPr>
          <a:xfrm>
            <a:off x="9949990" y="4393074"/>
            <a:ext cx="1717168" cy="2023860"/>
          </a:xfrm>
          <a:prstGeom prst="rect">
            <a:avLst/>
          </a:prstGeom>
        </p:spPr>
        <p:txBody>
          <a:bodyPr vert="horz" lIns="65310" tIns="108850" rIns="108850" bIns="54425" rtlCol="0">
            <a:normAutofit/>
          </a:bodyPr>
          <a:lstStyle>
            <a:lvl1pPr marL="522481" indent="-380976" algn="just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0801" indent="-326551" algn="just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6467" indent="-272125" algn="just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7707" indent="-217700" algn="just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8063" indent="-217700" algn="just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37533" indent="-2177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77004" indent="-2177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6474" indent="-2177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5944" indent="-2177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41505" indent="0">
              <a:buFont typeface="Wingdings 2"/>
              <a:buNone/>
            </a:pPr>
            <a:r>
              <a:rPr lang="pt-BR" sz="2400" dirty="0"/>
              <a:t>Herman </a:t>
            </a:r>
            <a:r>
              <a:rPr lang="pt-BR" sz="2400" dirty="0" err="1"/>
              <a:t>Hollerith</a:t>
            </a:r>
            <a:r>
              <a:rPr lang="pt-BR" sz="2400" dirty="0"/>
              <a:t> – Tabulador/Ordenador</a:t>
            </a:r>
          </a:p>
        </p:txBody>
      </p:sp>
    </p:spTree>
    <p:extLst>
      <p:ext uri="{BB962C8B-B14F-4D97-AF65-F5344CB8AC3E}">
        <p14:creationId xmlns:p14="http://schemas.microsoft.com/office/powerpoint/2010/main" val="377121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de dados</a:t>
            </a:r>
          </a:p>
        </p:txBody>
      </p:sp>
      <p:sp>
        <p:nvSpPr>
          <p:cNvPr id="6" name="Espaço Reservado para Conteúdo 4"/>
          <p:cNvSpPr>
            <a:spLocks noGrp="1"/>
          </p:cNvSpPr>
          <p:nvPr>
            <p:ph idx="1"/>
          </p:nvPr>
        </p:nvSpPr>
        <p:spPr>
          <a:xfrm>
            <a:off x="262558" y="1557587"/>
            <a:ext cx="3240360" cy="792088"/>
          </a:xfrm>
        </p:spPr>
        <p:txBody>
          <a:bodyPr>
            <a:normAutofit/>
          </a:bodyPr>
          <a:lstStyle/>
          <a:p>
            <a:pPr marL="141505" indent="0">
              <a:buNone/>
            </a:pPr>
            <a:r>
              <a:rPr lang="pt-BR" sz="2800" dirty="0"/>
              <a:t>Cartões perfurados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84" y="2095415"/>
            <a:ext cx="3240360" cy="1426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66" y="4520230"/>
            <a:ext cx="3142878" cy="1563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spaço Reservado para Conteúdo 4"/>
          <p:cNvSpPr txBox="1">
            <a:spLocks/>
          </p:cNvSpPr>
          <p:nvPr/>
        </p:nvSpPr>
        <p:spPr>
          <a:xfrm>
            <a:off x="528566" y="3891369"/>
            <a:ext cx="2880320" cy="792088"/>
          </a:xfrm>
          <a:prstGeom prst="rect">
            <a:avLst/>
          </a:prstGeom>
        </p:spPr>
        <p:txBody>
          <a:bodyPr vert="horz" lIns="65310" tIns="108850" rIns="108850" bIns="54425" rtlCol="0">
            <a:normAutofit/>
          </a:bodyPr>
          <a:lstStyle>
            <a:lvl1pPr marL="522481" indent="-380976" algn="just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0801" indent="-326551" algn="just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6467" indent="-272125" algn="just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7707" indent="-217700" algn="just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8063" indent="-217700" algn="just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37533" indent="-2177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77004" indent="-2177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6474" indent="-2177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5944" indent="-2177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41505" indent="0">
              <a:buFont typeface="Wingdings 2"/>
              <a:buNone/>
            </a:pPr>
            <a:r>
              <a:rPr lang="pt-BR" sz="2800" dirty="0"/>
              <a:t>Fitas perfuradas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DA6C982-63C6-4785-92EA-ED31AEC9BF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76" r="71507" b="3250"/>
          <a:stretch/>
        </p:blipFill>
        <p:spPr bwMode="auto">
          <a:xfrm>
            <a:off x="5930466" y="2182643"/>
            <a:ext cx="1946321" cy="145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F5D80A2-C5CC-4535-82B6-9828A85A00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2" r="70994" b="50000"/>
          <a:stretch/>
        </p:blipFill>
        <p:spPr bwMode="auto">
          <a:xfrm>
            <a:off x="3982481" y="2182643"/>
            <a:ext cx="1831326" cy="1391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spaço Reservado para Conteúdo 4">
            <a:extLst>
              <a:ext uri="{FF2B5EF4-FFF2-40B4-BE49-F238E27FC236}">
                <a16:creationId xmlns:a16="http://schemas.microsoft.com/office/drawing/2014/main" id="{9956BFBE-F66B-4126-9DDB-FB2CFBD703AB}"/>
              </a:ext>
            </a:extLst>
          </p:cNvPr>
          <p:cNvSpPr txBox="1">
            <a:spLocks/>
          </p:cNvSpPr>
          <p:nvPr/>
        </p:nvSpPr>
        <p:spPr>
          <a:xfrm>
            <a:off x="4346290" y="1606579"/>
            <a:ext cx="2880320" cy="792088"/>
          </a:xfrm>
          <a:prstGeom prst="rect">
            <a:avLst/>
          </a:prstGeom>
        </p:spPr>
        <p:txBody>
          <a:bodyPr vert="horz" lIns="65310" tIns="108850" rIns="108850" bIns="54425" rtlCol="0">
            <a:normAutofit/>
          </a:bodyPr>
          <a:lstStyle>
            <a:lvl1pPr marL="522481" indent="-380976" algn="just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0801" indent="-326551" algn="just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6467" indent="-272125" algn="just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7707" indent="-217700" algn="just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8063" indent="-217700" algn="just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37533" indent="-2177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77004" indent="-2177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6474" indent="-2177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5944" indent="-2177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41505" indent="0" defTabSz="914400">
              <a:buFont typeface="Wingdings 2"/>
              <a:buNone/>
            </a:pPr>
            <a:r>
              <a:rPr lang="pt-BR" sz="2800"/>
              <a:t>Fitas magnéticas</a:t>
            </a:r>
            <a:endParaRPr lang="pt-BR" sz="2800" dirty="0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EC1A28A4-B06A-4321-B235-69FDCE0B0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762" y="2186732"/>
            <a:ext cx="297180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Espaço Reservado para Conteúdo 4">
            <a:extLst>
              <a:ext uri="{FF2B5EF4-FFF2-40B4-BE49-F238E27FC236}">
                <a16:creationId xmlns:a16="http://schemas.microsoft.com/office/drawing/2014/main" id="{70D19D4D-F55A-4E4D-BC7F-65A918B6C687}"/>
              </a:ext>
            </a:extLst>
          </p:cNvPr>
          <p:cNvSpPr txBox="1">
            <a:spLocks/>
          </p:cNvSpPr>
          <p:nvPr/>
        </p:nvSpPr>
        <p:spPr>
          <a:xfrm>
            <a:off x="8425273" y="1561899"/>
            <a:ext cx="3141289" cy="792088"/>
          </a:xfrm>
          <a:prstGeom prst="rect">
            <a:avLst/>
          </a:prstGeom>
        </p:spPr>
        <p:txBody>
          <a:bodyPr vert="horz" lIns="65310" tIns="108850" rIns="108850" bIns="54425" rtlCol="0">
            <a:normAutofit/>
          </a:bodyPr>
          <a:lstStyle>
            <a:lvl1pPr marL="522481" indent="-380976" algn="just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0801" indent="-326551" algn="just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6467" indent="-272125" algn="just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7707" indent="-217700" algn="just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8063" indent="-217700" algn="just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37533" indent="-2177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77004" indent="-2177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6474" indent="-2177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5944" indent="-2177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41505" indent="0">
              <a:buFont typeface="Wingdings 2"/>
              <a:buNone/>
            </a:pPr>
            <a:r>
              <a:rPr lang="pt-BR" sz="2800" dirty="0"/>
              <a:t>Discos magnéticos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1E2CC345-3680-48F3-9E57-BF5BF1179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455" y="4406422"/>
            <a:ext cx="3179853" cy="2122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Espaço Reservado para Conteúdo 4">
            <a:extLst>
              <a:ext uri="{FF2B5EF4-FFF2-40B4-BE49-F238E27FC236}">
                <a16:creationId xmlns:a16="http://schemas.microsoft.com/office/drawing/2014/main" id="{C585A618-3064-4C5F-8DDE-015595906D73}"/>
              </a:ext>
            </a:extLst>
          </p:cNvPr>
          <p:cNvSpPr txBox="1">
            <a:spLocks/>
          </p:cNvSpPr>
          <p:nvPr/>
        </p:nvSpPr>
        <p:spPr>
          <a:xfrm>
            <a:off x="4956889" y="3720900"/>
            <a:ext cx="2614984" cy="792088"/>
          </a:xfrm>
          <a:prstGeom prst="rect">
            <a:avLst/>
          </a:prstGeom>
        </p:spPr>
        <p:txBody>
          <a:bodyPr vert="horz" lIns="65310" tIns="108850" rIns="108850" bIns="54425" rtlCol="0">
            <a:normAutofit/>
          </a:bodyPr>
          <a:lstStyle>
            <a:lvl1pPr marL="522481" indent="-380976" algn="just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0801" indent="-326551" algn="just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6467" indent="-272125" algn="just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7707" indent="-217700" algn="just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8063" indent="-217700" algn="just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37533" indent="-2177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77004" indent="-2177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6474" indent="-2177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5944" indent="-2177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41505" indent="0">
              <a:buFont typeface="Wingdings 2"/>
              <a:buNone/>
            </a:pPr>
            <a:r>
              <a:rPr lang="pt-BR" sz="2800" dirty="0"/>
              <a:t>Discos ópticos</a:t>
            </a:r>
          </a:p>
        </p:txBody>
      </p:sp>
    </p:spTree>
    <p:extLst>
      <p:ext uri="{BB962C8B-B14F-4D97-AF65-F5344CB8AC3E}">
        <p14:creationId xmlns:p14="http://schemas.microsoft.com/office/powerpoint/2010/main" val="97462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676" y="609741"/>
            <a:ext cx="5977293" cy="970674"/>
          </a:xfrm>
        </p:spPr>
        <p:txBody>
          <a:bodyPr>
            <a:normAutofit/>
          </a:bodyPr>
          <a:lstStyle/>
          <a:p>
            <a:r>
              <a:rPr lang="pt-BR" dirty="0"/>
              <a:t>Importância dos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676" y="1829224"/>
            <a:ext cx="5977293" cy="386694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Clr>
                <a:srgbClr val="6796BC"/>
              </a:buClr>
            </a:pPr>
            <a:r>
              <a:rPr lang="pt-BR" dirty="0"/>
              <a:t>Valem mais que os equipamentos</a:t>
            </a:r>
            <a:endParaRPr lang="pt-BR"/>
          </a:p>
          <a:p>
            <a:pPr>
              <a:lnSpc>
                <a:spcPct val="90000"/>
              </a:lnSpc>
              <a:buClr>
                <a:srgbClr val="6796BC"/>
              </a:buClr>
            </a:pPr>
            <a:r>
              <a:rPr lang="pt-BR" dirty="0"/>
              <a:t>Permitem obter vantagens competitivas</a:t>
            </a:r>
            <a:endParaRPr lang="pt-BR"/>
          </a:p>
          <a:p>
            <a:pPr>
              <a:lnSpc>
                <a:spcPct val="90000"/>
              </a:lnSpc>
              <a:buClr>
                <a:srgbClr val="6796BC"/>
              </a:buClr>
            </a:pPr>
            <a:r>
              <a:rPr lang="pt-BR" dirty="0"/>
              <a:t>Precisam ser analisados</a:t>
            </a:r>
            <a:endParaRPr lang="pt-BR"/>
          </a:p>
          <a:p>
            <a:pPr>
              <a:lnSpc>
                <a:spcPct val="90000"/>
              </a:lnSpc>
              <a:buClr>
                <a:srgbClr val="6796BC"/>
              </a:buClr>
            </a:pPr>
            <a:r>
              <a:rPr lang="pt-BR" dirty="0"/>
              <a:t>Devem estar protegidos</a:t>
            </a:r>
            <a:endParaRPr lang="pt-BR"/>
          </a:p>
          <a:p>
            <a:pPr>
              <a:lnSpc>
                <a:spcPct val="90000"/>
              </a:lnSpc>
              <a:buClr>
                <a:srgbClr val="6796BC"/>
              </a:buClr>
            </a:pPr>
            <a:endParaRPr lang="pt-BR"/>
          </a:p>
          <a:p>
            <a:pPr>
              <a:lnSpc>
                <a:spcPct val="90000"/>
              </a:lnSpc>
              <a:buClr>
                <a:srgbClr val="6796BC"/>
              </a:buClr>
            </a:pPr>
            <a:r>
              <a:rPr lang="pt-BR" dirty="0"/>
              <a:t>O papel sempre foi o meio mais utilizado para armazenar</a:t>
            </a:r>
            <a:endParaRPr lang="pt-BR"/>
          </a:p>
          <a:p>
            <a:pPr>
              <a:lnSpc>
                <a:spcPct val="90000"/>
              </a:lnSpc>
              <a:buClr>
                <a:srgbClr val="6796BC"/>
              </a:buClr>
            </a:pPr>
            <a:r>
              <a:rPr lang="pt-BR" dirty="0"/>
              <a:t>Grandes volumes são difíceis de manter e manusear</a:t>
            </a:r>
            <a:endParaRPr lang="pt-BR"/>
          </a:p>
          <a:p>
            <a:pPr>
              <a:lnSpc>
                <a:spcPct val="90000"/>
              </a:lnSpc>
              <a:buClr>
                <a:srgbClr val="6796BC"/>
              </a:buClr>
            </a:pPr>
            <a:r>
              <a:rPr lang="pt-BR" dirty="0"/>
              <a:t>Muito tempo para localizar a informação desejada</a:t>
            </a:r>
            <a:endParaRPr lang="pt-BR"/>
          </a:p>
        </p:txBody>
      </p:sp>
      <p:pic>
        <p:nvPicPr>
          <p:cNvPr id="10242" name="Picture 2" descr="Resultado de imagem para arquivo fÃ­sic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63" r="18591"/>
          <a:stretch/>
        </p:blipFill>
        <p:spPr bwMode="auto">
          <a:xfrm>
            <a:off x="7551961" y="643613"/>
            <a:ext cx="3995072" cy="510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83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Então, o que é um banco de dados?</a:t>
            </a:r>
          </a:p>
        </p:txBody>
      </p:sp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50" y="1580416"/>
            <a:ext cx="5036447" cy="503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banco de dad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50" y="1580416"/>
            <a:ext cx="4896544" cy="503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676" y="609741"/>
            <a:ext cx="5977293" cy="9706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100"/>
              <a:t>Do ponto de vista do desenvolvimento de sistemas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676" y="1829224"/>
            <a:ext cx="5977293" cy="3866943"/>
          </a:xfrm>
        </p:spPr>
        <p:txBody>
          <a:bodyPr anchor="ctr">
            <a:normAutofit/>
          </a:bodyPr>
          <a:lstStyle/>
          <a:p>
            <a:pPr>
              <a:buClr>
                <a:srgbClr val="F5E835"/>
              </a:buClr>
            </a:pPr>
            <a:r>
              <a:rPr lang="pt-BR" i="1" dirty="0"/>
              <a:t>Bancos de dados são componentes importantes dos sistemas de informação, portanto, o projeto do banco de dados torna-se uma atividade essencial na fase de desenvolvimento dos sistemas.</a:t>
            </a:r>
            <a:r>
              <a:rPr lang="pt-BR" dirty="0"/>
              <a:t> </a:t>
            </a:r>
          </a:p>
          <a:p>
            <a:pPr>
              <a:buClr>
                <a:srgbClr val="F5E835"/>
              </a:buClr>
            </a:pPr>
            <a:r>
              <a:rPr lang="pt-BR" dirty="0"/>
              <a:t>Muitas vezes a falta de uma abordagem adequada para o projeto de um banco de dados pode incorrer em resultados indesejáveis, como queda de performance ao atender a demanda de aplicações e problemas com a manutenção do banco de dados. </a:t>
            </a:r>
          </a:p>
          <a:p>
            <a:pPr>
              <a:buClr>
                <a:srgbClr val="F5E835"/>
              </a:buClr>
            </a:pP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DFA72-CB16-4CAC-8687-A3B9CF9ABA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39" r="7378" b="-2"/>
          <a:stretch/>
        </p:blipFill>
        <p:spPr>
          <a:xfrm>
            <a:off x="7619358" y="10"/>
            <a:ext cx="4571054" cy="685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6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12" cy="68595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904" y="1115826"/>
            <a:ext cx="3487162" cy="4627935"/>
          </a:xfrm>
        </p:spPr>
        <p:txBody>
          <a:bodyPr>
            <a:normAutofit/>
          </a:bodyPr>
          <a:lstStyle/>
          <a:p>
            <a:pPr algn="l"/>
            <a:r>
              <a:rPr lang="pt-BR" sz="3600"/>
              <a:t>Projetar é importante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998" y="2057876"/>
            <a:ext cx="0" cy="274383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04733" y="1115826"/>
            <a:ext cx="6244539" cy="4627935"/>
          </a:xfrm>
        </p:spPr>
        <p:txBody>
          <a:bodyPr anchor="ctr">
            <a:normAutofit/>
          </a:bodyPr>
          <a:lstStyle/>
          <a:p>
            <a:pPr algn="just"/>
            <a:r>
              <a:rPr lang="pt-BR" sz="2800" i="1" dirty="0"/>
              <a:t>O modelo do banco de dados é um conjunto de conceitos utilizados para descrever um banco de dados. </a:t>
            </a:r>
          </a:p>
          <a:p>
            <a:pPr algn="just"/>
            <a:r>
              <a:rPr lang="pt-BR" sz="2800" i="1" dirty="0"/>
              <a:t>Os modelos são a base do design e ajudam a comunicar, categorizar, descrever e especificar o melhor design de um banco de dados.</a:t>
            </a:r>
            <a:endParaRPr lang="pt-BR" sz="2800" dirty="0"/>
          </a:p>
          <a:p>
            <a:pPr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1731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676" y="609741"/>
            <a:ext cx="10352413" cy="970674"/>
          </a:xfrm>
        </p:spPr>
        <p:txBody>
          <a:bodyPr>
            <a:normAutofit/>
          </a:bodyPr>
          <a:lstStyle/>
          <a:p>
            <a:r>
              <a:rPr lang="pt-BR" dirty="0"/>
              <a:t>Tipos de modelos</a:t>
            </a:r>
          </a:p>
        </p:txBody>
      </p:sp>
      <p:graphicFrame>
        <p:nvGraphicFramePr>
          <p:cNvPr id="12" name="Espaço Reservado para Conteúdo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217690"/>
              </p:ext>
            </p:extLst>
          </p:nvPr>
        </p:nvGraphicFramePr>
        <p:xfrm>
          <a:off x="914400" y="1733550"/>
          <a:ext cx="10352088" cy="4059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830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B18F4AB800B864197BFC10B6DEB805A" ma:contentTypeVersion="2" ma:contentTypeDescription="Crie um novo documento." ma:contentTypeScope="" ma:versionID="547a8f6c2ed7e2a7a39820c5f70825d7">
  <xsd:schema xmlns:xsd="http://www.w3.org/2001/XMLSchema" xmlns:xs="http://www.w3.org/2001/XMLSchema" xmlns:p="http://schemas.microsoft.com/office/2006/metadata/properties" xmlns:ns2="17bff714-f7c9-49e6-9dd5-118736aba8b1" targetNamespace="http://schemas.microsoft.com/office/2006/metadata/properties" ma:root="true" ma:fieldsID="703912e48e2c6e5310a2460a40935aed" ns2:_="">
    <xsd:import namespace="17bff714-f7c9-49e6-9dd5-118736aba8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bff714-f7c9-49e6-9dd5-118736aba8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292B14-6293-4542-AE8D-20316E13FFA4}"/>
</file>

<file path=customXml/itemProps2.xml><?xml version="1.0" encoding="utf-8"?>
<ds:datastoreItem xmlns:ds="http://schemas.openxmlformats.org/officeDocument/2006/customXml" ds:itemID="{C7DD47B3-5F72-46A4-958E-14A77F564333}"/>
</file>

<file path=customXml/itemProps3.xml><?xml version="1.0" encoding="utf-8"?>
<ds:datastoreItem xmlns:ds="http://schemas.openxmlformats.org/officeDocument/2006/customXml" ds:itemID="{AA4BE42A-810C-4DAC-918B-7B28B357408D}"/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1342</Words>
  <Application>Microsoft Office PowerPoint</Application>
  <PresentationFormat>Personalizar</PresentationFormat>
  <Paragraphs>135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0" baseType="lpstr">
      <vt:lpstr>Calisto MT</vt:lpstr>
      <vt:lpstr>Wingdings 2</vt:lpstr>
      <vt:lpstr>Ardósia</vt:lpstr>
      <vt:lpstr>Introdução a Banco de Dados </vt:lpstr>
      <vt:lpstr>História dos dados</vt:lpstr>
      <vt:lpstr>Dispositivos de cálculo</vt:lpstr>
      <vt:lpstr>Armazenamento de dados</vt:lpstr>
      <vt:lpstr>Importância dos dados</vt:lpstr>
      <vt:lpstr>Então, o que é um banco de dados?</vt:lpstr>
      <vt:lpstr>Do ponto de vista do desenvolvimento de sistemas</vt:lpstr>
      <vt:lpstr>Projetar é importante</vt:lpstr>
      <vt:lpstr>Tipos de modelos</vt:lpstr>
      <vt:lpstr>Modelo Conceitual</vt:lpstr>
      <vt:lpstr>Modelo Conceitual</vt:lpstr>
      <vt:lpstr>Modelo Lógico</vt:lpstr>
      <vt:lpstr>Modelo Lógico</vt:lpstr>
      <vt:lpstr>Modelo Físico</vt:lpstr>
      <vt:lpstr>Modelo Físico</vt:lpstr>
      <vt:lpstr>Modelo Relacional</vt:lpstr>
      <vt:lpstr>Modelo Entidade-Relacionamento</vt:lpstr>
      <vt:lpstr>Entidade</vt:lpstr>
      <vt:lpstr>Tipos de Entidade</vt:lpstr>
      <vt:lpstr>Como encontrar as entidades?</vt:lpstr>
      <vt:lpstr>Atributos</vt:lpstr>
      <vt:lpstr>Representação no Modelo Entidade –Relacionamento - MER</vt:lpstr>
      <vt:lpstr>Tipos de Atributos</vt:lpstr>
      <vt:lpstr>Tipos de Atributos</vt:lpstr>
      <vt:lpstr>Atributos  Chave</vt:lpstr>
      <vt:lpstr>Representação no Modelo Entidade –Relacionamento - MER</vt:lpstr>
      <vt:lpstr>Encontrandoas entidades e seus atributos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Banco de Dados </dc:title>
  <dc:creator>VANESSA FERRAZ DUARTE COSTA</dc:creator>
  <cp:lastModifiedBy>VANESSA FERRAZ DUARTE COSTA</cp:lastModifiedBy>
  <cp:revision>7</cp:revision>
  <dcterms:created xsi:type="dcterms:W3CDTF">2020-09-02T15:22:37Z</dcterms:created>
  <dcterms:modified xsi:type="dcterms:W3CDTF">2020-09-09T18:11:35Z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0x010100FB18F4AB800B864197BFC10B6DEB805A</vt:lpwstr>
  </property>
</Properties>
</file>