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0" r:id="rId5"/>
    <p:sldId id="261" r:id="rId6"/>
    <p:sldId id="262" r:id="rId7"/>
    <p:sldId id="263" r:id="rId8"/>
    <p:sldId id="283" r:id="rId9"/>
    <p:sldId id="284" r:id="rId10"/>
    <p:sldId id="285" r:id="rId11"/>
    <p:sldId id="286" r:id="rId12"/>
    <p:sldId id="264" r:id="rId13"/>
    <p:sldId id="265" r:id="rId14"/>
    <p:sldId id="267" r:id="rId15"/>
    <p:sldId id="277" r:id="rId16"/>
    <p:sldId id="278" r:id="rId17"/>
    <p:sldId id="279" r:id="rId18"/>
    <p:sldId id="280" r:id="rId19"/>
    <p:sldId id="281" r:id="rId20"/>
    <p:sldId id="282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2B3D6-29F4-4839-F83D-3060D3BF1C47}" v="4" dt="2020-09-01T16:59:4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LIVAN EMANUEL LIMA OLIVEIRA" userId="S::arlivan.oliveira@etec.sp.gov.br::b1d064ee-4ed7-4d99-83ab-5529a5a2d74f" providerId="AD" clId="Web-{FEE2B3D6-29F4-4839-F83D-3060D3BF1C47}"/>
    <pc:docChg chg="addSld">
      <pc:chgData name="ARLIVAN EMANUEL LIMA OLIVEIRA" userId="S::arlivan.oliveira@etec.sp.gov.br::b1d064ee-4ed7-4d99-83ab-5529a5a2d74f" providerId="AD" clId="Web-{FEE2B3D6-29F4-4839-F83D-3060D3BF1C47}" dt="2020-09-01T16:59:44.113" v="3"/>
      <pc:docMkLst>
        <pc:docMk/>
      </pc:docMkLst>
      <pc:sldChg chg="new">
        <pc:chgData name="ARLIVAN EMANUEL LIMA OLIVEIRA" userId="S::arlivan.oliveira@etec.sp.gov.br::b1d064ee-4ed7-4d99-83ab-5529a5a2d74f" providerId="AD" clId="Web-{FEE2B3D6-29F4-4839-F83D-3060D3BF1C47}" dt="2020-09-01T16:59:40.520" v="0"/>
        <pc:sldMkLst>
          <pc:docMk/>
          <pc:sldMk cId="1717434829" sldId="283"/>
        </pc:sldMkLst>
      </pc:sldChg>
      <pc:sldChg chg="new">
        <pc:chgData name="ARLIVAN EMANUEL LIMA OLIVEIRA" userId="S::arlivan.oliveira@etec.sp.gov.br::b1d064ee-4ed7-4d99-83ab-5529a5a2d74f" providerId="AD" clId="Web-{FEE2B3D6-29F4-4839-F83D-3060D3BF1C47}" dt="2020-09-01T16:59:42.270" v="1"/>
        <pc:sldMkLst>
          <pc:docMk/>
          <pc:sldMk cId="995211876" sldId="284"/>
        </pc:sldMkLst>
      </pc:sldChg>
      <pc:sldChg chg="new">
        <pc:chgData name="ARLIVAN EMANUEL LIMA OLIVEIRA" userId="S::arlivan.oliveira@etec.sp.gov.br::b1d064ee-4ed7-4d99-83ab-5529a5a2d74f" providerId="AD" clId="Web-{FEE2B3D6-29F4-4839-F83D-3060D3BF1C47}" dt="2020-09-01T16:59:42.348" v="2"/>
        <pc:sldMkLst>
          <pc:docMk/>
          <pc:sldMk cId="2865410242" sldId="285"/>
        </pc:sldMkLst>
      </pc:sldChg>
      <pc:sldChg chg="new">
        <pc:chgData name="ARLIVAN EMANUEL LIMA OLIVEIRA" userId="S::arlivan.oliveira@etec.sp.gov.br::b1d064ee-4ed7-4d99-83ab-5529a5a2d74f" providerId="AD" clId="Web-{FEE2B3D6-29F4-4839-F83D-3060D3BF1C47}" dt="2020-09-01T16:59:44.113" v="3"/>
        <pc:sldMkLst>
          <pc:docMk/>
          <pc:sldMk cId="2600116528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804416"/>
            <a:ext cx="8574948" cy="4668954"/>
          </a:xfrm>
        </p:spPr>
        <p:txBody>
          <a:bodyPr>
            <a:normAutofit/>
          </a:bodyPr>
          <a:lstStyle/>
          <a:p>
            <a:pPr algn="ctr"/>
            <a:br>
              <a:rPr lang="pt-BR" sz="5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>
                <a:latin typeface="Arial" panose="020B0604020202020204" pitchFamily="34" charset="0"/>
                <a:cs typeface="Arial" panose="020B0604020202020204" pitchFamily="34" charset="0"/>
              </a:rPr>
              <a:t>GRAMÁTICA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4242815"/>
            <a:ext cx="4760687" cy="23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48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8769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Classificação do período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00333" y="1784933"/>
            <a:ext cx="3156627" cy="487679"/>
          </a:xfrm>
        </p:spPr>
        <p:txBody>
          <a:bodyPr/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340864" y="2548966"/>
            <a:ext cx="4157473" cy="3985946"/>
          </a:xfrm>
        </p:spPr>
        <p:txBody>
          <a:bodyPr>
            <a:noAutofit/>
          </a:bodyPr>
          <a:lstStyle/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Quando é constituído de uma só oração.</a:t>
            </a:r>
          </a:p>
          <a:p>
            <a:pPr algn="just"/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Machado de Assis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um ilustre brasileiro.</a:t>
            </a:r>
          </a:p>
          <a:p>
            <a:pPr marL="0" indent="0" algn="just">
              <a:buNone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506629" y="1743457"/>
            <a:ext cx="3600283" cy="487679"/>
          </a:xfrm>
        </p:spPr>
        <p:txBody>
          <a:bodyPr/>
          <a:lstStyle/>
          <a:p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400543" y="2545738"/>
            <a:ext cx="4105087" cy="3989174"/>
          </a:xfrm>
        </p:spPr>
        <p:txBody>
          <a:bodyPr>
            <a:noAutofit/>
          </a:bodyPr>
          <a:lstStyle/>
          <a:p>
            <a:pPr algn="just"/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Quando é constituído de duas ou mais orações.</a:t>
            </a:r>
          </a:p>
          <a:p>
            <a:pPr marL="0" indent="0" algn="just">
              <a:buNone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Sonhei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estava sonhando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e que no meu sonho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havia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outro sonho esculpido.”</a:t>
            </a:r>
          </a:p>
          <a:p>
            <a:pPr marL="0" indent="0" algn="just">
              <a:buNone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    (Carlos Drummond de Andrade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565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8769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PERÍODO COMPOSTO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07725" y="1767841"/>
            <a:ext cx="2778675" cy="780288"/>
          </a:xfrm>
        </p:spPr>
        <p:txBody>
          <a:bodyPr/>
          <a:lstStyle/>
          <a:p>
            <a:pPr algn="ctr"/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POR COORDENAÇÃO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4417" y="2993781"/>
            <a:ext cx="4779264" cy="3382635"/>
          </a:xfrm>
        </p:spPr>
        <p:txBody>
          <a:bodyPr>
            <a:normAutofit/>
          </a:bodyPr>
          <a:lstStyle/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ORAÇÕES COORDENADAS:</a:t>
            </a:r>
          </a:p>
          <a:p>
            <a:pPr marL="0" indent="0" algn="just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São as que não mantêm relação de dependências umas com as outras no período.</a:t>
            </a:r>
          </a:p>
          <a:p>
            <a:pPr algn="just"/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Sai de casa. Entrei na venda. Comprei de tudo e voltei ced</a:t>
            </a:r>
            <a:r>
              <a:rPr lang="pt-BR"/>
              <a:t>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505611" y="1767841"/>
            <a:ext cx="2711286" cy="780288"/>
          </a:xfrm>
        </p:spPr>
        <p:txBody>
          <a:bodyPr/>
          <a:lstStyle/>
          <a:p>
            <a:pPr algn="ctr"/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POR SUBORDINAÇÃO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166957" y="2993781"/>
            <a:ext cx="4338674" cy="3382635"/>
          </a:xfrm>
        </p:spPr>
        <p:txBody>
          <a:bodyPr>
            <a:normAutofit/>
          </a:bodyPr>
          <a:lstStyle/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ORAÇÕES SUBORDINADAS:</a:t>
            </a: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São aquelas que funcionam sempre como termo essencial, termo integrante ou acessório de outra oração chamada principal, da qual depende.</a:t>
            </a:r>
          </a:p>
          <a:p>
            <a:pPr marL="0" indent="0" algn="just">
              <a:buNone/>
            </a:pPr>
            <a:endParaRPr 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Maria sabe que não consegui o carro.</a:t>
            </a:r>
          </a:p>
        </p:txBody>
      </p:sp>
    </p:spTree>
    <p:extLst>
      <p:ext uri="{BB962C8B-B14F-4D97-AF65-F5344CB8AC3E}">
        <p14:creationId xmlns:p14="http://schemas.microsoft.com/office/powerpoint/2010/main" val="1448241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316992"/>
            <a:ext cx="8911687" cy="1133856"/>
          </a:xfrm>
        </p:spPr>
        <p:txBody>
          <a:bodyPr/>
          <a:lstStyle/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TERMOS ESSENCIAIS DA ORAÇÃO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341120"/>
            <a:ext cx="8915400" cy="4570102"/>
          </a:xfrm>
        </p:spPr>
        <p:txBody>
          <a:bodyPr>
            <a:normAutofit/>
          </a:bodyPr>
          <a:lstStyle/>
          <a:p>
            <a:pPr algn="just"/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É o vocábulo ou grupo de vocábulos que constitui uma unidade significativa na oração.</a:t>
            </a:r>
          </a:p>
          <a:p>
            <a:pPr marL="0" indent="0" algn="just">
              <a:buNone/>
            </a:pPr>
            <a:endParaRPr lang="pt-B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Os termos que normalmente aparecem em toda oração são o </a:t>
            </a:r>
            <a:r>
              <a:rPr lang="pt-BR" sz="3600" b="1" u="sng">
                <a:latin typeface="Arial" panose="020B0604020202020204" pitchFamily="34" charset="0"/>
                <a:cs typeface="Arial" panose="020B0604020202020204" pitchFamily="34" charset="0"/>
              </a:rPr>
              <a:t>sujeito</a:t>
            </a:r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sz="3600" b="1" u="sng">
                <a:latin typeface="Arial" panose="020B0604020202020204" pitchFamily="34" charset="0"/>
                <a:cs typeface="Arial" panose="020B0604020202020204" pitchFamily="34" charset="0"/>
              </a:rPr>
              <a:t>predicado.</a:t>
            </a:r>
            <a:r>
              <a:rPr lang="pt-BR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1" y="243840"/>
            <a:ext cx="9858692" cy="1097280"/>
          </a:xfrm>
        </p:spPr>
        <p:txBody>
          <a:bodyPr>
            <a:normAutofit/>
          </a:bodyPr>
          <a:lstStyle/>
          <a:p>
            <a:r>
              <a:rPr lang="pt-BR" sz="3200" b="1" u="sng">
                <a:latin typeface="Arial" panose="020B0604020202020204" pitchFamily="34" charset="0"/>
                <a:cs typeface="Arial" panose="020B0604020202020204" pitchFamily="34" charset="0"/>
              </a:rPr>
              <a:t>SUJEITO</a:t>
            </a: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: É O SER DE QUEM SE DIZ ALGUMA COISA.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8384" y="1341120"/>
            <a:ext cx="9956228" cy="5401056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u="sng">
                <a:latin typeface="Arial" panose="020B0604020202020204" pitchFamily="34" charset="0"/>
                <a:cs typeface="Arial" panose="020B0604020202020204" pitchFamily="34" charset="0"/>
              </a:rPr>
              <a:t>SIMPLES: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u="sng">
                <a:latin typeface="Arial" panose="020B0604020202020204" pitchFamily="34" charset="0"/>
                <a:cs typeface="Arial" panose="020B0604020202020204" pitchFamily="34" charset="0"/>
              </a:rPr>
              <a:t>O ônibus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fumacento chegou.</a:t>
            </a:r>
          </a:p>
          <a:p>
            <a:r>
              <a:rPr lang="pt-BR" sz="2800" b="1" u="sng">
                <a:latin typeface="Arial" panose="020B0604020202020204" pitchFamily="34" charset="0"/>
                <a:cs typeface="Arial" panose="020B0604020202020204" pitchFamily="34" charset="0"/>
              </a:rPr>
              <a:t>COMPOSTO: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u="sng">
                <a:latin typeface="Arial" panose="020B0604020202020204" pitchFamily="34" charset="0"/>
                <a:cs typeface="Arial" panose="020B0604020202020204" pitchFamily="34" charset="0"/>
              </a:rPr>
              <a:t> O barco a vapor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sz="2800" u="sng">
                <a:latin typeface="Arial" panose="020B0604020202020204" pitchFamily="34" charset="0"/>
                <a:cs typeface="Arial" panose="020B0604020202020204" pitchFamily="34" charset="0"/>
              </a:rPr>
              <a:t> barco a vela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já partiram.</a:t>
            </a:r>
          </a:p>
          <a:p>
            <a:r>
              <a:rPr lang="pt-BR" sz="2800" b="1" u="sng">
                <a:latin typeface="Arial" panose="020B0604020202020204" pitchFamily="34" charset="0"/>
                <a:cs typeface="Arial" panose="020B0604020202020204" pitchFamily="34" charset="0"/>
              </a:rPr>
              <a:t>OCULTO:</a:t>
            </a:r>
            <a:r>
              <a:rPr lang="pt-BR" sz="2800" u="sng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Foi ao show de jazz na semana passada.</a:t>
            </a:r>
          </a:p>
          <a:p>
            <a:r>
              <a:rPr lang="pt-BR" sz="2800" b="1" u="sng">
                <a:latin typeface="Arial" panose="020B0604020202020204" pitchFamily="34" charset="0"/>
                <a:cs typeface="Arial" panose="020B0604020202020204" pitchFamily="34" charset="0"/>
              </a:rPr>
              <a:t>INDETERMINADO: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Comentaram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a respeito do suicídio no jornal. </a:t>
            </a:r>
          </a:p>
          <a:p>
            <a:pPr marL="0" indent="0">
              <a:buNone/>
            </a:pP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  ▪Necessita-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de pessoas para o cargo.</a:t>
            </a:r>
          </a:p>
          <a:p>
            <a:r>
              <a:rPr lang="pt-BR" sz="2800" b="1" u="sng">
                <a:latin typeface="Arial" panose="020B0604020202020204" pitchFamily="34" charset="0"/>
                <a:cs typeface="Arial" panose="020B0604020202020204" pitchFamily="34" charset="0"/>
              </a:rPr>
              <a:t>ORAÇÃO SEM SUJEITO: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muita sujeita aqui. </a:t>
            </a:r>
          </a:p>
          <a:p>
            <a:pPr marL="0" indent="0">
              <a:buNone/>
            </a:pP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   ▪Já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faz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cinco horas que ele saiu. </a:t>
            </a:r>
          </a:p>
          <a:p>
            <a:pPr marL="0" indent="0">
              <a:buNone/>
            </a:pP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    ▪Será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cedo.</a:t>
            </a:r>
          </a:p>
          <a:p>
            <a:pPr marL="0" indent="0">
              <a:buNone/>
            </a:pP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   ▪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quente hoje.</a:t>
            </a:r>
          </a:p>
          <a:p>
            <a:pPr marL="0" indent="0">
              <a:buNone/>
            </a:pP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    ▪Choveu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muito de madrugada.</a:t>
            </a:r>
          </a:p>
          <a:p>
            <a:pPr marL="0" indent="0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u="sng"/>
          </a:p>
          <a:p>
            <a:endParaRPr lang="pt-BR" b="1" u="sng"/>
          </a:p>
        </p:txBody>
      </p:sp>
    </p:spTree>
    <p:extLst>
      <p:ext uri="{BB962C8B-B14F-4D97-AF65-F5344CB8AC3E}">
        <p14:creationId xmlns:p14="http://schemas.microsoft.com/office/powerpoint/2010/main" val="104003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6609" y="624110"/>
            <a:ext cx="9688004" cy="1280890"/>
          </a:xfrm>
        </p:spPr>
        <p:txBody>
          <a:bodyPr/>
          <a:lstStyle/>
          <a:p>
            <a:r>
              <a:rPr lang="pt-BR" b="1" u="sng">
                <a:latin typeface="Arial" panose="020B0604020202020204" pitchFamily="34" charset="0"/>
                <a:cs typeface="Arial" panose="020B0604020202020204" pitchFamily="34" charset="0"/>
              </a:rPr>
              <a:t>PREDICADO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: é tudo que se informa a respeito do sujeito.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6609" y="2133600"/>
            <a:ext cx="9156191" cy="4401312"/>
          </a:xfrm>
        </p:spPr>
        <p:txBody>
          <a:bodyPr>
            <a:noAutofit/>
          </a:bodyPr>
          <a:lstStyle/>
          <a:p>
            <a:r>
              <a:rPr lang="pt-BR" sz="2400" b="1" u="sng">
                <a:latin typeface="Arial" panose="020B0604020202020204" pitchFamily="34" charset="0"/>
                <a:cs typeface="Arial" panose="020B0604020202020204" pitchFamily="34" charset="0"/>
              </a:rPr>
              <a:t>PREDICADO VERBAL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:          O bebê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nasceu.</a:t>
            </a:r>
          </a:p>
          <a:p>
            <a:pPr mar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u="sng">
                <a:latin typeface="Arial" panose="020B0604020202020204" pitchFamily="34" charset="0"/>
                <a:cs typeface="Arial" panose="020B0604020202020204" pitchFamily="34" charset="0"/>
              </a:rPr>
              <a:t>PREDICADO NOMINAL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:      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O Rio de Janeiro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continua lindo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u="sng">
                <a:latin typeface="Arial" panose="020B0604020202020204" pitchFamily="34" charset="0"/>
                <a:cs typeface="Arial" panose="020B0604020202020204" pitchFamily="34" charset="0"/>
              </a:rPr>
              <a:t>PREDICADO VERBO NOMINAL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:        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As pessoas 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andavam rápidas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9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496274"/>
          </a:xfrm>
        </p:spPr>
        <p:txBody>
          <a:bodyPr>
            <a:normAutofit fontScale="90000"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Referências bibliográficas:</a:t>
            </a:r>
            <a:br>
              <a:rPr lang="pt-B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CEREJA, William Roberto e MAGALHÃES, Thereza Cochar .  Português linguagens 2 . São Paulo : Saraiva, 2010.</a:t>
            </a:r>
            <a:b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CAMPEDELLI, Sandra </a:t>
            </a:r>
            <a:r>
              <a:rPr lang="pt-BR" sz="3100" err="1">
                <a:latin typeface="Arial" panose="020B0604020202020204" pitchFamily="34" charset="0"/>
                <a:cs typeface="Arial" panose="020B0604020202020204" pitchFamily="34" charset="0"/>
              </a:rPr>
              <a:t>Yousseff</a:t>
            </a: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 e SOUZA, Barbosa </a:t>
            </a:r>
            <a:r>
              <a:rPr lang="pt-BR" sz="3100" err="1">
                <a:latin typeface="Arial" panose="020B0604020202020204" pitchFamily="34" charset="0"/>
                <a:cs typeface="Arial" panose="020B0604020202020204" pitchFamily="34" charset="0"/>
              </a:rPr>
              <a:t>Jésus</a:t>
            </a: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. Português – Literatura – Produção de textos e Gramática. São Paulo: Saraiva  , 2004.</a:t>
            </a:r>
            <a:b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SACCONCI, </a:t>
            </a:r>
            <a:r>
              <a:rPr lang="pt-BR" sz="3100" err="1">
                <a:latin typeface="Arial" panose="020B0604020202020204" pitchFamily="34" charset="0"/>
                <a:cs typeface="Arial" panose="020B0604020202020204" pitchFamily="34" charset="0"/>
              </a:rPr>
              <a:t>Luis</a:t>
            </a: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10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3100">
                <a:latin typeface="Arial" panose="020B0604020202020204" pitchFamily="34" charset="0"/>
                <a:cs typeface="Arial" panose="020B0604020202020204" pitchFamily="34" charset="0"/>
              </a:rPr>
              <a:t>. Nossa gramática: teoria e prática. Rio de Janeiro: Atual, 2011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8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936" y="719328"/>
            <a:ext cx="10492675" cy="3791712"/>
          </a:xfrm>
        </p:spPr>
        <p:txBody>
          <a:bodyPr>
            <a:normAutofit/>
          </a:bodyPr>
          <a:lstStyle/>
          <a:p>
            <a:pPr algn="ctr"/>
            <a:br>
              <a:rPr lang="pt-BR" sz="54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9600"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99944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527" y="209006"/>
            <a:ext cx="10564086" cy="108421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ORGANIZE OS PERÍDOS A SEGUIR: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0526" y="1554481"/>
            <a:ext cx="10564086" cy="506838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novo Mercado de trabalho exige um profissional de bom perfil.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certas coisas que consiste em fazer com eficácia,</a:t>
            </a:r>
          </a:p>
          <a:p>
            <a:pPr marL="0" indent="0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0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1342" y="278969"/>
            <a:ext cx="10063270" cy="6385302"/>
          </a:xfrm>
        </p:spPr>
        <p:txBody>
          <a:bodyPr>
            <a:no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2)Leia as orações dos itens a seguir, observando o tipo de relação semântica existente entre elas. Depois reescreva-as, ligando-as com uma conjunção coordenativa que faça o período ficar coerente.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a) O garoto não estava bem. Ele chorava e gemia baixinho.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b) Havia muito serviço ainda na cozinha, mas de raiva, ninguém trabalhava. A faxineira não falava.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c) Siga o roteiro proposto e não abandone a competição.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6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252728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FRASE – ORAÇÃO - PERÍODO</a:t>
            </a:r>
          </a:p>
        </p:txBody>
      </p:sp>
    </p:spTree>
    <p:extLst>
      <p:ext uri="{BB962C8B-B14F-4D97-AF65-F5344CB8AC3E}">
        <p14:creationId xmlns:p14="http://schemas.microsoft.com/office/powerpoint/2010/main" val="11665002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7297" y="134112"/>
            <a:ext cx="9517316" cy="1243584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7296" y="1377696"/>
            <a:ext cx="9517316" cy="516940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É a palavra ou grupo de palavras que forma um enunciado de sentido completo, caracterizando-se pela entoação que lhe assinala o começo  e o fim.</a:t>
            </a:r>
          </a:p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Atenção!</a:t>
            </a:r>
          </a:p>
          <a:p>
            <a:pPr marL="0" indent="0" algn="just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Choveu a noite inteira.</a:t>
            </a:r>
          </a:p>
          <a:p>
            <a:pPr marL="0" indent="0" algn="just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- Diga trinta e três.</a:t>
            </a:r>
          </a:p>
          <a:p>
            <a:pPr marL="0" indent="0" algn="just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-Trinta e três...Trinta e três...Trinta e três.</a:t>
            </a:r>
          </a:p>
          <a:p>
            <a:pPr algn="just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367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170688"/>
            <a:ext cx="8911687" cy="804672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ORAÇÃO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45920" y="975360"/>
            <a:ext cx="9858692" cy="5583936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unidade sintática formada em torno de um verbo. Há sempre na oração dois termos que têm entre si uma relação essencial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: sujeito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predicado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(ou, no mínimo, predicado pois pode haver oração sem sujeito).</a:t>
            </a:r>
          </a:p>
          <a:p>
            <a:pPr marL="0" indent="0" algn="just">
              <a:buNone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Mandaram chamar o médico.</a:t>
            </a:r>
          </a:p>
          <a:p>
            <a:pPr marL="0" indent="0" algn="just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Aquele seu pensamento é interessante.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3159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2E87D-4513-4BF8-8636-63C5C40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9F83B-4F8D-4E7A-8597-B465D4F3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3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6ACE-AC01-4C99-B17D-D1FAB2F0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A6E49-8B5C-4306-8903-94C52724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EED3C-0D19-4E2A-B5D3-58B4255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3682B-43A7-45BE-BEA0-9FCA7B2B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748F-7D1B-420A-8712-DF541247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F5C85-4956-47BF-AAF8-B0796667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>
                <a:latin typeface="Arial" panose="020B0604020202020204" pitchFamily="34" charset="0"/>
                <a:cs typeface="Arial" panose="020B0604020202020204" pitchFamily="34" charset="0"/>
              </a:rPr>
              <a:t>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1264" y="1463040"/>
            <a:ext cx="9675812" cy="5047488"/>
          </a:xfrm>
        </p:spPr>
        <p:txBody>
          <a:bodyPr/>
          <a:lstStyle/>
          <a:p>
            <a:endParaRPr lang="pt-BR"/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É a frase sintaticamente estruturada em torno de um ou vários verbos.</a:t>
            </a:r>
          </a:p>
          <a:p>
            <a:pPr marL="0" indent="0">
              <a:buNone/>
            </a:pPr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A vida inteira que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podia ter sido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e que não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997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13472F-2282-4F8D-A786-7BDF05FCF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0C8F-DFE9-4F9A-8563-727F152CFE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F0D241-6928-422E-B882-600E42D8F3A0}">
  <ds:schemaRefs>
    <ds:schemaRef ds:uri="aa8b0d43-971c-416b-af21-0b9f165c79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636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Cacho</vt:lpstr>
      <vt:lpstr> GRAMÁTICA</vt:lpstr>
      <vt:lpstr>SINTAXE</vt:lpstr>
      <vt:lpstr>FRASE</vt:lpstr>
      <vt:lpstr>ORAÇÃO</vt:lpstr>
      <vt:lpstr>Apresentação do PowerPoint</vt:lpstr>
      <vt:lpstr>Apresentação do PowerPoint</vt:lpstr>
      <vt:lpstr>Apresentação do PowerPoint</vt:lpstr>
      <vt:lpstr>Apresentação do PowerPoint</vt:lpstr>
      <vt:lpstr>PERÍODO</vt:lpstr>
      <vt:lpstr>Classificação do período</vt:lpstr>
      <vt:lpstr>PERÍODO COMPOSTO</vt:lpstr>
      <vt:lpstr>TERMOS ESSENCIAIS DA ORAÇÃO</vt:lpstr>
      <vt:lpstr>SUJEITO: É O SER DE QUEM SE DIZ ALGUMA COISA.</vt:lpstr>
      <vt:lpstr>PREDICADO: é tudo que se informa a respeito do sujeito.</vt:lpstr>
      <vt:lpstr>Referências bibliográficas: CEREJA, William Roberto e MAGALHÃES, Thereza Cochar .  Português linguagens 2 . São Paulo : Saraiva, 2010.  CAMPEDELLI, Sandra Yousseff e SOUZA, Barbosa Jésus. Português – Literatura – Produção de textos e Gramática. São Paulo: Saraiva  , 2004.  SACCONCI, Luis Antonio. Nossa gramática: teoria e prática. Rio de Janeiro: Atual, 2011. </vt:lpstr>
      <vt:lpstr>  EXERCÍCIOS</vt:lpstr>
      <vt:lpstr>ORGANIZE OS PERÍDOS A SEGUIR:</vt:lpstr>
      <vt:lpstr>2)Leia as orações dos itens a seguir, observando o tipo de relação semântica existente entre elas. Depois reescreva-as, ligando-as com uma conjunção coordenativa que faça o período ficar coerente.  a) O garoto não estava bem. Ele chorava e gemia baixinho.  b) Havia muito serviço ainda na cozinha, mas de raiva, ninguém trabalhava. A faxineira não falava.  c) Siga o roteiro proposto e não abandone a competição.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FRASE – ORAÇÃO - PERÍODO</dc:title>
  <dc:creator>Ana Santiago</dc:creator>
  <cp:lastModifiedBy>HELDER DAVIDSON RODRIGUES ALVARENGA</cp:lastModifiedBy>
  <cp:revision>4</cp:revision>
  <dcterms:created xsi:type="dcterms:W3CDTF">2016-03-05T16:48:03Z</dcterms:created>
  <dcterms:modified xsi:type="dcterms:W3CDTF">2020-09-01T20:06:40Z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