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6" d="100"/>
          <a:sy n="76" d="100"/>
        </p:scale>
        <p:origin x="2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2/18/2019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3" y="1267969"/>
            <a:ext cx="8915399" cy="1609344"/>
          </a:xfrm>
        </p:spPr>
        <p:txBody>
          <a:bodyPr/>
          <a:lstStyle/>
          <a:p>
            <a:pPr algn="ctr"/>
            <a:r>
              <a:rPr lang="pt-BR" dirty="0">
                <a:latin typeface="Arial" panose="020B0604020202020204" pitchFamily="34" charset="0"/>
                <a:cs typeface="Arial" panose="020B0604020202020204" pitchFamily="34" charset="0"/>
              </a:rPr>
              <a:t>GRAMÁTICA</a:t>
            </a:r>
          </a:p>
        </p:txBody>
      </p:sp>
      <p:sp>
        <p:nvSpPr>
          <p:cNvPr id="3" name="Subtítulo 2"/>
          <p:cNvSpPr>
            <a:spLocks noGrp="1"/>
          </p:cNvSpPr>
          <p:nvPr>
            <p:ph type="subTitle" idx="1"/>
          </p:nvPr>
        </p:nvSpPr>
        <p:spPr>
          <a:xfrm>
            <a:off x="2589213" y="3511297"/>
            <a:ext cx="8915399" cy="2392366"/>
          </a:xfrm>
        </p:spPr>
        <p:txBody>
          <a:bodyPr>
            <a:normAutofit/>
          </a:bodyPr>
          <a:lstStyle/>
          <a:p>
            <a:pPr algn="ctr"/>
            <a:r>
              <a:rPr lang="pt-BR" sz="4000" b="1" dirty="0">
                <a:latin typeface="Arial" panose="020B0604020202020204" pitchFamily="34" charset="0"/>
                <a:cs typeface="Arial" panose="020B0604020202020204" pitchFamily="34" charset="0"/>
              </a:rPr>
              <a:t>MORFOLOGIA</a:t>
            </a:r>
          </a:p>
        </p:txBody>
      </p:sp>
    </p:spTree>
    <p:extLst>
      <p:ext uri="{BB962C8B-B14F-4D97-AF65-F5344CB8AC3E}">
        <p14:creationId xmlns:p14="http://schemas.microsoft.com/office/powerpoint/2010/main" val="12375302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36192" y="268224"/>
            <a:ext cx="9899903" cy="6303264"/>
          </a:xfrm>
        </p:spPr>
        <p:txBody>
          <a:bodyPr>
            <a:normAutofit/>
          </a:bodyPr>
          <a:lstStyle/>
          <a:p>
            <a:r>
              <a:rPr lang="pt-BR" dirty="0">
                <a:latin typeface="Arial" panose="020B0604020202020204" pitchFamily="34" charset="0"/>
                <a:cs typeface="Arial" panose="020B0604020202020204" pitchFamily="34" charset="0"/>
              </a:rPr>
              <a:t>▪</a:t>
            </a:r>
            <a:r>
              <a:rPr lang="pt-BR" sz="3200" b="1" dirty="0">
                <a:latin typeface="Arial" panose="020B0604020202020204" pitchFamily="34" charset="0"/>
                <a:cs typeface="Arial" panose="020B0604020202020204" pitchFamily="34" charset="0"/>
              </a:rPr>
              <a:t>INTERJEIÇÃO</a:t>
            </a:r>
            <a:r>
              <a:rPr lang="pt-BR" sz="3200" dirty="0">
                <a:latin typeface="Arial" panose="020B0604020202020204" pitchFamily="34" charset="0"/>
                <a:cs typeface="Arial" panose="020B0604020202020204" pitchFamily="34" charset="0"/>
              </a:rPr>
              <a:t>: é a palavra que expressa emoções, apelos, sentimentos, sensações, estados de espírito.</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Cuidado!</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Psiu!</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Droga!</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Queira Deus!</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Ah!</a:t>
            </a:r>
            <a:endParaRPr lang="pt-BR" sz="3200" dirty="0"/>
          </a:p>
        </p:txBody>
      </p:sp>
    </p:spTree>
    <p:extLst>
      <p:ext uri="{BB962C8B-B14F-4D97-AF65-F5344CB8AC3E}">
        <p14:creationId xmlns:p14="http://schemas.microsoft.com/office/powerpoint/2010/main" val="42314146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Arial" panose="020B0604020202020204" pitchFamily="34" charset="0"/>
                <a:cs typeface="Arial" panose="020B0604020202020204" pitchFamily="34" charset="0"/>
              </a:rPr>
              <a:t>Referências bibliográficas:</a:t>
            </a:r>
          </a:p>
        </p:txBody>
      </p:sp>
      <p:sp>
        <p:nvSpPr>
          <p:cNvPr id="3" name="Espaço Reservado para Conteúdo 2"/>
          <p:cNvSpPr>
            <a:spLocks noGrp="1"/>
          </p:cNvSpPr>
          <p:nvPr>
            <p:ph idx="1"/>
          </p:nvPr>
        </p:nvSpPr>
        <p:spPr>
          <a:xfrm>
            <a:off x="1572768" y="1402080"/>
            <a:ext cx="9931844" cy="5023104"/>
          </a:xfrm>
        </p:spPr>
        <p:txBody>
          <a:bodyPr>
            <a:noAutofit/>
          </a:bodyPr>
          <a:lstStyle/>
          <a:p>
            <a:r>
              <a:rPr lang="pt-BR" sz="2800" dirty="0">
                <a:latin typeface="Arial" panose="020B0604020202020204" pitchFamily="34" charset="0"/>
                <a:cs typeface="Arial" panose="020B0604020202020204" pitchFamily="34" charset="0"/>
              </a:rPr>
              <a:t>CEREJA, William Roberto e MAGALHÃES, Thereza Cochar .  Português linguagens 2 . São Paulo : Saraiva, 2010.</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CAMPEDELLI, Sandra </a:t>
            </a:r>
            <a:r>
              <a:rPr lang="pt-BR" sz="2800" dirty="0" err="1">
                <a:latin typeface="Arial" panose="020B0604020202020204" pitchFamily="34" charset="0"/>
                <a:cs typeface="Arial" panose="020B0604020202020204" pitchFamily="34" charset="0"/>
              </a:rPr>
              <a:t>Yousseff</a:t>
            </a:r>
            <a:r>
              <a:rPr lang="pt-BR" sz="2800" dirty="0">
                <a:latin typeface="Arial" panose="020B0604020202020204" pitchFamily="34" charset="0"/>
                <a:cs typeface="Arial" panose="020B0604020202020204" pitchFamily="34" charset="0"/>
              </a:rPr>
              <a:t> e SOUZA, Barbosa </a:t>
            </a:r>
            <a:r>
              <a:rPr lang="pt-BR" sz="2800" dirty="0" err="1">
                <a:latin typeface="Arial" panose="020B0604020202020204" pitchFamily="34" charset="0"/>
                <a:cs typeface="Arial" panose="020B0604020202020204" pitchFamily="34" charset="0"/>
              </a:rPr>
              <a:t>Jésus</a:t>
            </a:r>
            <a:r>
              <a:rPr lang="pt-BR" sz="2800" dirty="0">
                <a:latin typeface="Arial" panose="020B0604020202020204" pitchFamily="34" charset="0"/>
                <a:cs typeface="Arial" panose="020B0604020202020204" pitchFamily="34" charset="0"/>
              </a:rPr>
              <a:t>. Português – Literatura – Produção de textos e Gramática. São Paulo: Saraiva  , 2004.</a:t>
            </a:r>
          </a:p>
          <a:p>
            <a:endParaRPr lang="pt-BR" sz="2800" dirty="0">
              <a:latin typeface="Arial" panose="020B0604020202020204" pitchFamily="34" charset="0"/>
              <a:cs typeface="Arial" panose="020B0604020202020204" pitchFamily="34" charset="0"/>
            </a:endParaRPr>
          </a:p>
          <a:p>
            <a:r>
              <a:rPr lang="pt-BR" sz="2800" dirty="0">
                <a:latin typeface="Arial" panose="020B0604020202020204" pitchFamily="34" charset="0"/>
                <a:cs typeface="Arial" panose="020B0604020202020204" pitchFamily="34" charset="0"/>
              </a:rPr>
              <a:t>SACCONCI, </a:t>
            </a:r>
            <a:r>
              <a:rPr lang="pt-BR" sz="2800" dirty="0" err="1">
                <a:latin typeface="Arial" panose="020B0604020202020204" pitchFamily="34" charset="0"/>
                <a:cs typeface="Arial" panose="020B0604020202020204" pitchFamily="34" charset="0"/>
              </a:rPr>
              <a:t>Luis</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Antonio</a:t>
            </a:r>
            <a:r>
              <a:rPr lang="pt-BR" sz="2800" dirty="0">
                <a:latin typeface="Arial" panose="020B0604020202020204" pitchFamily="34" charset="0"/>
                <a:cs typeface="Arial" panose="020B0604020202020204" pitchFamily="34" charset="0"/>
              </a:rPr>
              <a:t>. Nossa gramática: teoria e prática. Rio de Janeiro: Atual, 2011.</a:t>
            </a:r>
          </a:p>
        </p:txBody>
      </p:sp>
    </p:spTree>
    <p:extLst>
      <p:ext uri="{BB962C8B-B14F-4D97-AF65-F5344CB8AC3E}">
        <p14:creationId xmlns:p14="http://schemas.microsoft.com/office/powerpoint/2010/main" val="37141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65778"/>
          </a:xfrm>
        </p:spPr>
        <p:txBody>
          <a:bodyPr/>
          <a:lstStyle/>
          <a:p>
            <a:pPr algn="ctr"/>
            <a:r>
              <a:rPr lang="pt-BR" dirty="0">
                <a:latin typeface="Arial" panose="020B0604020202020204" pitchFamily="34" charset="0"/>
                <a:cs typeface="Arial" panose="020B0604020202020204" pitchFamily="34" charset="0"/>
              </a:rPr>
              <a:t>MORFOLOGIA</a:t>
            </a:r>
          </a:p>
        </p:txBody>
      </p:sp>
      <p:sp>
        <p:nvSpPr>
          <p:cNvPr id="3" name="Espaço Reservado para Conteúdo 2"/>
          <p:cNvSpPr>
            <a:spLocks noGrp="1"/>
          </p:cNvSpPr>
          <p:nvPr>
            <p:ph idx="1"/>
          </p:nvPr>
        </p:nvSpPr>
        <p:spPr>
          <a:xfrm>
            <a:off x="2589212" y="1792224"/>
            <a:ext cx="8915400" cy="4118998"/>
          </a:xfrm>
        </p:spPr>
        <p:txBody>
          <a:bodyPr>
            <a:normAutofit/>
          </a:bodyPr>
          <a:lstStyle/>
          <a:p>
            <a:pPr algn="just"/>
            <a:r>
              <a:rPr lang="pt-BR" sz="2800" dirty="0">
                <a:latin typeface="Arial" panose="020B0604020202020204" pitchFamily="34" charset="0"/>
                <a:cs typeface="Arial" panose="020B0604020202020204" pitchFamily="34" charset="0"/>
              </a:rPr>
              <a:t>É O ESTUDO DA PALAVRA DENTRO DE NOSSA LÍNGUA. ELAS SÃO AGRUPADAS EM DEZ CLASSES, DENOMINADAS </a:t>
            </a:r>
            <a:r>
              <a:rPr lang="pt-BR" sz="2800" b="1" dirty="0">
                <a:latin typeface="Arial" panose="020B0604020202020204" pitchFamily="34" charset="0"/>
                <a:cs typeface="Arial" panose="020B0604020202020204" pitchFamily="34" charset="0"/>
              </a:rPr>
              <a:t>CLASSE DE PALAVRAS </a:t>
            </a:r>
            <a:r>
              <a:rPr lang="pt-BR" sz="2800" dirty="0">
                <a:latin typeface="Arial" panose="020B0604020202020204" pitchFamily="34" charset="0"/>
                <a:cs typeface="Arial" panose="020B0604020202020204" pitchFamily="34" charset="0"/>
              </a:rPr>
              <a:t>OU </a:t>
            </a:r>
            <a:r>
              <a:rPr lang="pt-BR" sz="2800" b="1" dirty="0">
                <a:latin typeface="Arial" panose="020B0604020202020204" pitchFamily="34" charset="0"/>
                <a:cs typeface="Arial" panose="020B0604020202020204" pitchFamily="34" charset="0"/>
              </a:rPr>
              <a:t> CLASSES GRAMATICAIS.</a:t>
            </a:r>
          </a:p>
          <a:p>
            <a:pPr marL="0" indent="0" algn="just">
              <a:buNone/>
            </a:pPr>
            <a:endParaRPr lang="pt-BR" sz="2800" b="1" dirty="0">
              <a:latin typeface="Arial" panose="020B0604020202020204" pitchFamily="34" charset="0"/>
              <a:cs typeface="Arial" panose="020B0604020202020204" pitchFamily="34" charset="0"/>
            </a:endParaRPr>
          </a:p>
          <a:p>
            <a:pPr algn="just"/>
            <a:r>
              <a:rPr lang="pt-BR" sz="2800" dirty="0">
                <a:latin typeface="Arial" panose="020B0604020202020204" pitchFamily="34" charset="0"/>
                <a:cs typeface="Arial" panose="020B0604020202020204" pitchFamily="34" charset="0"/>
              </a:rPr>
              <a:t>SÃO ELAS : SUBSTANTIVO, ARTIGO, ADJETIVO, NUMERAL, PRONOME,VERBO, ADVÉRBIO, PREPOSIÇÃO, CONJUNÇÃO E INTERJEIÇÃO.</a:t>
            </a:r>
          </a:p>
        </p:txBody>
      </p:sp>
    </p:spTree>
    <p:extLst>
      <p:ext uri="{BB962C8B-B14F-4D97-AF65-F5344CB8AC3E}">
        <p14:creationId xmlns:p14="http://schemas.microsoft.com/office/powerpoint/2010/main" val="2200104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0304" y="207264"/>
            <a:ext cx="9834307" cy="1219200"/>
          </a:xfrm>
        </p:spPr>
        <p:txBody>
          <a:bodyPr/>
          <a:lstStyle/>
          <a:p>
            <a:r>
              <a:rPr lang="pt-BR" b="1" dirty="0">
                <a:latin typeface="Arial" panose="020B0604020202020204" pitchFamily="34" charset="0"/>
                <a:cs typeface="Arial" panose="020B0604020202020204" pitchFamily="34" charset="0"/>
              </a:rPr>
              <a:t>VARIÁVEIS                X          INVARIÁVEIS</a:t>
            </a:r>
          </a:p>
        </p:txBody>
      </p:sp>
      <p:sp>
        <p:nvSpPr>
          <p:cNvPr id="3" name="Espaço Reservado para Conteúdo 2"/>
          <p:cNvSpPr>
            <a:spLocks noGrp="1"/>
          </p:cNvSpPr>
          <p:nvPr>
            <p:ph sz="half" idx="1"/>
          </p:nvPr>
        </p:nvSpPr>
        <p:spPr>
          <a:xfrm>
            <a:off x="1670304" y="1524000"/>
            <a:ext cx="4218432" cy="4888992"/>
          </a:xfrm>
        </p:spPr>
        <p:txBody>
          <a:bodyPr>
            <a:noAutofit/>
          </a:bodyPr>
          <a:lstStyle/>
          <a:p>
            <a:r>
              <a:rPr lang="pt-BR" sz="3600" dirty="0">
                <a:latin typeface="Arial" panose="020B0604020202020204" pitchFamily="34" charset="0"/>
                <a:cs typeface="Arial" panose="020B0604020202020204" pitchFamily="34" charset="0"/>
              </a:rPr>
              <a:t>SUBSTANTIVOS;</a:t>
            </a:r>
          </a:p>
          <a:p>
            <a:r>
              <a:rPr lang="pt-BR" sz="3600" dirty="0">
                <a:latin typeface="Arial" panose="020B0604020202020204" pitchFamily="34" charset="0"/>
                <a:cs typeface="Arial" panose="020B0604020202020204" pitchFamily="34" charset="0"/>
              </a:rPr>
              <a:t>ADJETIVOS;</a:t>
            </a:r>
          </a:p>
          <a:p>
            <a:r>
              <a:rPr lang="pt-BR" sz="3600" dirty="0">
                <a:latin typeface="Arial" panose="020B0604020202020204" pitchFamily="34" charset="0"/>
                <a:cs typeface="Arial" panose="020B0604020202020204" pitchFamily="34" charset="0"/>
              </a:rPr>
              <a:t>PRONOMES;</a:t>
            </a:r>
          </a:p>
          <a:p>
            <a:r>
              <a:rPr lang="pt-BR" sz="3600" dirty="0">
                <a:latin typeface="Arial" panose="020B0604020202020204" pitchFamily="34" charset="0"/>
                <a:cs typeface="Arial" panose="020B0604020202020204" pitchFamily="34" charset="0"/>
              </a:rPr>
              <a:t>VERBOS;</a:t>
            </a:r>
          </a:p>
          <a:p>
            <a:r>
              <a:rPr lang="pt-BR" sz="3600" dirty="0">
                <a:latin typeface="Arial" panose="020B0604020202020204" pitchFamily="34" charset="0"/>
                <a:cs typeface="Arial" panose="020B0604020202020204" pitchFamily="34" charset="0"/>
              </a:rPr>
              <a:t>ARTIGOS;</a:t>
            </a:r>
          </a:p>
          <a:p>
            <a:r>
              <a:rPr lang="pt-BR" sz="3600" dirty="0">
                <a:latin typeface="Arial" panose="020B0604020202020204" pitchFamily="34" charset="0"/>
                <a:cs typeface="Arial" panose="020B0604020202020204" pitchFamily="34" charset="0"/>
              </a:rPr>
              <a:t>NUMERAL</a:t>
            </a:r>
            <a:r>
              <a:rPr lang="pt-BR" sz="2800" dirty="0">
                <a:latin typeface="Arial" panose="020B0604020202020204" pitchFamily="34" charset="0"/>
                <a:cs typeface="Arial" panose="020B0604020202020204" pitchFamily="34" charset="0"/>
              </a:rPr>
              <a:t>.</a:t>
            </a:r>
          </a:p>
        </p:txBody>
      </p:sp>
      <p:sp>
        <p:nvSpPr>
          <p:cNvPr id="4" name="Espaço Reservado para Conteúdo 3"/>
          <p:cNvSpPr>
            <a:spLocks noGrp="1"/>
          </p:cNvSpPr>
          <p:nvPr>
            <p:ph sz="half" idx="2"/>
          </p:nvPr>
        </p:nvSpPr>
        <p:spPr>
          <a:xfrm>
            <a:off x="7485887" y="1524000"/>
            <a:ext cx="4018723" cy="4888992"/>
          </a:xfrm>
        </p:spPr>
        <p:txBody>
          <a:bodyPr>
            <a:normAutofit/>
          </a:bodyPr>
          <a:lstStyle/>
          <a:p>
            <a:r>
              <a:rPr lang="pt-BR" sz="3200" dirty="0">
                <a:latin typeface="Arial" panose="020B0604020202020204" pitchFamily="34" charset="0"/>
                <a:cs typeface="Arial" panose="020B0604020202020204" pitchFamily="34" charset="0"/>
              </a:rPr>
              <a:t>ADVÉRBIOS;</a:t>
            </a:r>
          </a:p>
          <a:p>
            <a:pPr marL="0" indent="0">
              <a:buNone/>
            </a:pPr>
            <a:endParaRPr lang="pt-BR" sz="3200" dirty="0">
              <a:latin typeface="Arial" panose="020B0604020202020204" pitchFamily="34" charset="0"/>
              <a:cs typeface="Arial" panose="020B0604020202020204" pitchFamily="34" charset="0"/>
            </a:endParaRPr>
          </a:p>
          <a:p>
            <a:r>
              <a:rPr lang="pt-BR" sz="3200" dirty="0">
                <a:latin typeface="Arial" panose="020B0604020202020204" pitchFamily="34" charset="0"/>
                <a:cs typeface="Arial" panose="020B0604020202020204" pitchFamily="34" charset="0"/>
              </a:rPr>
              <a:t>CONJUNÇÕES;</a:t>
            </a:r>
          </a:p>
          <a:p>
            <a:pPr marL="0" indent="0">
              <a:buNone/>
            </a:pPr>
            <a:endParaRPr lang="pt-BR" sz="3600" dirty="0">
              <a:latin typeface="Arial" panose="020B0604020202020204" pitchFamily="34" charset="0"/>
              <a:cs typeface="Arial" panose="020B0604020202020204" pitchFamily="34" charset="0"/>
            </a:endParaRPr>
          </a:p>
          <a:p>
            <a:r>
              <a:rPr lang="pt-BR" sz="3200" dirty="0">
                <a:latin typeface="Arial" panose="020B0604020202020204" pitchFamily="34" charset="0"/>
                <a:cs typeface="Arial" panose="020B0604020202020204" pitchFamily="34" charset="0"/>
              </a:rPr>
              <a:t>PREPOSIÇÕES;</a:t>
            </a:r>
          </a:p>
          <a:p>
            <a:pPr marL="0" indent="0">
              <a:buNone/>
            </a:pPr>
            <a:endParaRPr lang="pt-BR" sz="3200" dirty="0">
              <a:latin typeface="Arial" panose="020B0604020202020204" pitchFamily="34" charset="0"/>
              <a:cs typeface="Arial" panose="020B0604020202020204" pitchFamily="34" charset="0"/>
            </a:endParaRPr>
          </a:p>
          <a:p>
            <a:r>
              <a:rPr lang="pt-BR" sz="3200" dirty="0">
                <a:latin typeface="Arial" panose="020B0604020202020204" pitchFamily="34" charset="0"/>
                <a:cs typeface="Arial" panose="020B0604020202020204" pitchFamily="34" charset="0"/>
              </a:rPr>
              <a:t>INTERJEIÇÕES</a:t>
            </a:r>
            <a:r>
              <a:rPr lang="pt-BR" sz="3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377334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5648" y="256032"/>
            <a:ext cx="9748963" cy="6376416"/>
          </a:xfrm>
        </p:spPr>
        <p:txBody>
          <a:bodyPr>
            <a:normAutofit fontScale="90000"/>
          </a:bodyPr>
          <a:lstStyle/>
          <a:p>
            <a:r>
              <a:rPr lang="pt-BR" sz="3200" b="1" dirty="0">
                <a:latin typeface="Arial" panose="020B0604020202020204" pitchFamily="34" charset="0"/>
                <a:cs typeface="Arial" panose="020B0604020202020204" pitchFamily="34" charset="0"/>
              </a:rPr>
              <a:t>▪</a:t>
            </a:r>
            <a:r>
              <a:rPr lang="pt-BR" b="1" dirty="0">
                <a:latin typeface="Arial" panose="020B0604020202020204" pitchFamily="34" charset="0"/>
                <a:cs typeface="Arial" panose="020B0604020202020204" pitchFamily="34" charset="0"/>
              </a:rPr>
              <a:t>SUBSTANTIVOS</a:t>
            </a:r>
            <a:r>
              <a:rPr lang="pt-BR" dirty="0">
                <a:latin typeface="Arial" panose="020B0604020202020204" pitchFamily="34" charset="0"/>
                <a:cs typeface="Arial" panose="020B0604020202020204" pitchFamily="34" charset="0"/>
              </a:rPr>
              <a:t>: são palavras que designam seres – visíveis ou não - , ações, estados, sentimentos, desejos ideias.</a:t>
            </a:r>
            <a:br>
              <a:rPr lang="pt-BR" dirty="0">
                <a:latin typeface="Arial" panose="020B0604020202020204" pitchFamily="34" charset="0"/>
                <a:cs typeface="Arial" panose="020B0604020202020204" pitchFamily="34" charset="0"/>
              </a:rPr>
            </a:b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filho – pancada – flecha – Brasil – Joana – amor.</a:t>
            </a:r>
            <a:br>
              <a:rPr lang="pt-BR" dirty="0">
                <a:latin typeface="Arial" panose="020B0604020202020204" pitchFamily="34" charset="0"/>
                <a:cs typeface="Arial" panose="020B0604020202020204" pitchFamily="34" charset="0"/>
              </a:rPr>
            </a:br>
            <a:br>
              <a:rPr lang="pt-BR" dirty="0">
                <a:latin typeface="Arial" panose="020B0604020202020204" pitchFamily="34" charset="0"/>
                <a:cs typeface="Arial" panose="020B0604020202020204" pitchFamily="34" charset="0"/>
              </a:rPr>
            </a:b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a:t>
            </a:r>
            <a:r>
              <a:rPr lang="pt-BR" b="1" dirty="0">
                <a:latin typeface="Arial" panose="020B0604020202020204" pitchFamily="34" charset="0"/>
                <a:cs typeface="Arial" panose="020B0604020202020204" pitchFamily="34" charset="0"/>
              </a:rPr>
              <a:t>ADJETIVO : </a:t>
            </a:r>
            <a:r>
              <a:rPr lang="pt-BR" dirty="0">
                <a:latin typeface="Arial" panose="020B0604020202020204" pitchFamily="34" charset="0"/>
                <a:cs typeface="Arial" panose="020B0604020202020204" pitchFamily="34" charset="0"/>
              </a:rPr>
              <a:t> é a palavra que caracteriza os seres. Refere-se a um substantivo explícito ou subentendido na frase, com o qual concorda em gênero e número.</a:t>
            </a:r>
            <a:br>
              <a:rPr lang="pt-BR" dirty="0">
                <a:latin typeface="Arial" panose="020B0604020202020204" pitchFamily="34" charset="0"/>
                <a:cs typeface="Arial" panose="020B0604020202020204" pitchFamily="34" charset="0"/>
              </a:rPr>
            </a:b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Nublado – misteriosa – charmosos – delicadas.</a:t>
            </a:r>
            <a:br>
              <a:rPr lang="pt-BR" dirty="0">
                <a:latin typeface="Arial" panose="020B0604020202020204" pitchFamily="34" charset="0"/>
                <a:cs typeface="Arial" panose="020B0604020202020204" pitchFamily="34" charset="0"/>
              </a:rPr>
            </a:br>
            <a:br>
              <a:rPr lang="pt-BR" dirty="0">
                <a:latin typeface="Arial" panose="020B0604020202020204" pitchFamily="34" charset="0"/>
                <a:cs typeface="Arial" panose="020B0604020202020204" pitchFamily="34" charset="0"/>
              </a:rPr>
            </a:b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4697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09344" y="219456"/>
            <a:ext cx="9895267" cy="6193536"/>
          </a:xfrm>
        </p:spPr>
        <p:txBody>
          <a:bodyPr>
            <a:normAutofit/>
          </a:bodyPr>
          <a:lstStyle/>
          <a:p>
            <a:r>
              <a:rPr lang="pt-BR" sz="3200" b="1" dirty="0">
                <a:latin typeface="Arial" panose="020B0604020202020204" pitchFamily="34" charset="0"/>
                <a:cs typeface="Arial" panose="020B0604020202020204" pitchFamily="34" charset="0"/>
              </a:rPr>
              <a:t>▪PRONOMES:</a:t>
            </a:r>
            <a:r>
              <a:rPr lang="pt-BR" sz="3200" dirty="0">
                <a:latin typeface="Arial" panose="020B0604020202020204" pitchFamily="34" charset="0"/>
                <a:cs typeface="Arial" panose="020B0604020202020204" pitchFamily="34" charset="0"/>
              </a:rPr>
              <a:t> são palavras que substituem ou acompanham outras palavras, principalmente os substantivos. Podem também remeter a palavras, orações e frases expressas anteriormente.</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b="1" u="sng" dirty="0">
                <a:latin typeface="Arial" panose="020B0604020202020204" pitchFamily="34" charset="0"/>
                <a:cs typeface="Arial" panose="020B0604020202020204" pitchFamily="34" charset="0"/>
              </a:rPr>
              <a:t>Meu</a:t>
            </a:r>
            <a:r>
              <a:rPr lang="pt-BR" sz="3200" dirty="0">
                <a:latin typeface="Arial" panose="020B0604020202020204" pitchFamily="34" charset="0"/>
                <a:cs typeface="Arial" panose="020B0604020202020204" pitchFamily="34" charset="0"/>
              </a:rPr>
              <a:t> único medo é esmagá-</a:t>
            </a:r>
            <a:r>
              <a:rPr lang="pt-BR" sz="3200" b="1" u="sng" dirty="0">
                <a:latin typeface="Arial" panose="020B0604020202020204" pitchFamily="34" charset="0"/>
                <a:cs typeface="Arial" panose="020B0604020202020204" pitchFamily="34" charset="0"/>
              </a:rPr>
              <a:t>lo</a:t>
            </a:r>
            <a:r>
              <a:rPr lang="pt-BR" sz="3200" dirty="0">
                <a:latin typeface="Arial" panose="020B0604020202020204" pitchFamily="34" charset="0"/>
                <a:cs typeface="Arial" panose="020B0604020202020204" pitchFamily="34" charset="0"/>
              </a:rPr>
              <a:t> como um inseto.</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b="1" u="sng" dirty="0">
                <a:latin typeface="Arial" panose="020B0604020202020204" pitchFamily="34" charset="0"/>
                <a:cs typeface="Arial" panose="020B0604020202020204" pitchFamily="34" charset="0"/>
              </a:rPr>
              <a:t>Vossa Excelência</a:t>
            </a:r>
            <a:r>
              <a:rPr lang="pt-BR" sz="3200" u="sng" dirty="0">
                <a:latin typeface="Arial" panose="020B0604020202020204" pitchFamily="34" charset="0"/>
                <a:cs typeface="Arial" panose="020B0604020202020204" pitchFamily="34" charset="0"/>
              </a:rPr>
              <a:t> </a:t>
            </a:r>
            <a:r>
              <a:rPr lang="pt-BR" sz="3200" dirty="0">
                <a:latin typeface="Arial" panose="020B0604020202020204" pitchFamily="34" charset="0"/>
                <a:cs typeface="Arial" panose="020B0604020202020204" pitchFamily="34" charset="0"/>
              </a:rPr>
              <a:t>trouxe os relatórios?</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(...)seu coco verde fornece água e a fina polpa </a:t>
            </a:r>
            <a:r>
              <a:rPr lang="pt-BR" sz="3200" b="1" u="sng" dirty="0">
                <a:latin typeface="Arial" panose="020B0604020202020204" pitchFamily="34" charset="0"/>
                <a:cs typeface="Arial" panose="020B0604020202020204" pitchFamily="34" charset="0"/>
              </a:rPr>
              <a:t>que </a:t>
            </a:r>
            <a:r>
              <a:rPr lang="pt-BR" sz="3200" dirty="0">
                <a:latin typeface="Arial" panose="020B0604020202020204" pitchFamily="34" charset="0"/>
                <a:cs typeface="Arial" panose="020B0604020202020204" pitchFamily="34" charset="0"/>
              </a:rPr>
              <a:t>se come de colher.</a:t>
            </a:r>
            <a:endParaRPr lang="pt-BR" sz="32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29240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2768" y="624110"/>
            <a:ext cx="9931843" cy="6032722"/>
          </a:xfrm>
        </p:spPr>
        <p:txBody>
          <a:bodyPr>
            <a:normAutofit/>
          </a:bodyPr>
          <a:lstStyle/>
          <a:p>
            <a:r>
              <a:rPr lang="pt-BR" sz="3200" dirty="0">
                <a:latin typeface="Arial" panose="020B0604020202020204" pitchFamily="34" charset="0"/>
                <a:cs typeface="Arial" panose="020B0604020202020204" pitchFamily="34" charset="0"/>
              </a:rPr>
              <a:t>▪</a:t>
            </a:r>
            <a:r>
              <a:rPr lang="pt-BR" sz="3200" b="1" dirty="0">
                <a:latin typeface="Arial" panose="020B0604020202020204" pitchFamily="34" charset="0"/>
                <a:cs typeface="Arial" panose="020B0604020202020204" pitchFamily="34" charset="0"/>
              </a:rPr>
              <a:t>VERBOS: </a:t>
            </a:r>
            <a:r>
              <a:rPr lang="pt-BR" sz="3200" dirty="0">
                <a:latin typeface="Arial" panose="020B0604020202020204" pitchFamily="34" charset="0"/>
                <a:cs typeface="Arial" panose="020B0604020202020204" pitchFamily="34" charset="0"/>
              </a:rPr>
              <a:t>são palavras que exprimem ação, estado, mudança de estado e fenômenos meteorológicos, sempre em relação a determinado tempo.</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Eles </a:t>
            </a:r>
            <a:r>
              <a:rPr lang="pt-BR" sz="3200" b="1" u="sng" dirty="0">
                <a:latin typeface="Arial" panose="020B0604020202020204" pitchFamily="34" charset="0"/>
                <a:cs typeface="Arial" panose="020B0604020202020204" pitchFamily="34" charset="0"/>
              </a:rPr>
              <a:t>passeiam</a:t>
            </a:r>
            <a:r>
              <a:rPr lang="pt-BR" sz="3200" dirty="0">
                <a:latin typeface="Arial" panose="020B0604020202020204" pitchFamily="34" charset="0"/>
                <a:cs typeface="Arial" panose="020B0604020202020204" pitchFamily="34" charset="0"/>
              </a:rPr>
              <a:t> no parque.</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As pessoas </a:t>
            </a:r>
            <a:r>
              <a:rPr lang="pt-BR" sz="3200" b="1" u="sng" dirty="0">
                <a:latin typeface="Arial" panose="020B0604020202020204" pitchFamily="34" charset="0"/>
                <a:cs typeface="Arial" panose="020B0604020202020204" pitchFamily="34" charset="0"/>
              </a:rPr>
              <a:t>estão </a:t>
            </a:r>
            <a:r>
              <a:rPr lang="pt-BR" sz="3200" dirty="0">
                <a:latin typeface="Arial" panose="020B0604020202020204" pitchFamily="34" charset="0"/>
                <a:cs typeface="Arial" panose="020B0604020202020204" pitchFamily="34" charset="0"/>
              </a:rPr>
              <a:t>felizes.</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b="1" u="sng" dirty="0">
                <a:latin typeface="Arial" panose="020B0604020202020204" pitchFamily="34" charset="0"/>
                <a:cs typeface="Arial" panose="020B0604020202020204" pitchFamily="34" charset="0"/>
              </a:rPr>
              <a:t>Faz</a:t>
            </a:r>
            <a:r>
              <a:rPr lang="pt-BR" sz="3200" dirty="0">
                <a:latin typeface="Arial" panose="020B0604020202020204" pitchFamily="34" charset="0"/>
                <a:cs typeface="Arial" panose="020B0604020202020204" pitchFamily="34" charset="0"/>
              </a:rPr>
              <a:t> sol.</a:t>
            </a:r>
          </a:p>
        </p:txBody>
      </p:sp>
    </p:spTree>
    <p:extLst>
      <p:ext uri="{BB962C8B-B14F-4D97-AF65-F5344CB8AC3E}">
        <p14:creationId xmlns:p14="http://schemas.microsoft.com/office/powerpoint/2010/main" val="6400464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1808" y="624110"/>
            <a:ext cx="9992803" cy="5654770"/>
          </a:xfrm>
        </p:spPr>
        <p:txBody>
          <a:bodyPr>
            <a:normAutofit/>
          </a:bodyPr>
          <a:lstStyle/>
          <a:p>
            <a:r>
              <a:rPr lang="pt-BR" sz="3200" dirty="0">
                <a:latin typeface="Arial" panose="020B0604020202020204" pitchFamily="34" charset="0"/>
                <a:cs typeface="Arial" panose="020B0604020202020204" pitchFamily="34" charset="0"/>
              </a:rPr>
              <a:t>▪</a:t>
            </a:r>
            <a:r>
              <a:rPr lang="pt-BR" sz="3200" b="1" dirty="0">
                <a:latin typeface="Arial" panose="020B0604020202020204" pitchFamily="34" charset="0"/>
                <a:cs typeface="Arial" panose="020B0604020202020204" pitchFamily="34" charset="0"/>
              </a:rPr>
              <a:t>ARTIGOS: </a:t>
            </a:r>
            <a:r>
              <a:rPr lang="pt-BR" sz="3200" dirty="0">
                <a:latin typeface="Arial" panose="020B0604020202020204" pitchFamily="34" charset="0"/>
                <a:cs typeface="Arial" panose="020B0604020202020204" pitchFamily="34" charset="0"/>
              </a:rPr>
              <a:t>são palavras(</a:t>
            </a:r>
            <a:r>
              <a:rPr lang="pt-BR" sz="3200" b="1" dirty="0">
                <a:latin typeface="Arial" panose="020B0604020202020204" pitchFamily="34" charset="0"/>
                <a:cs typeface="Arial" panose="020B0604020202020204" pitchFamily="34" charset="0"/>
              </a:rPr>
              <a:t>O-A-OS-AS-UM-UNS-UMA-UMAS) </a:t>
            </a:r>
            <a:r>
              <a:rPr lang="pt-BR" sz="3200" dirty="0">
                <a:latin typeface="Arial" panose="020B0604020202020204" pitchFamily="34" charset="0"/>
                <a:cs typeface="Arial" panose="020B0604020202020204" pitchFamily="34" charset="0"/>
              </a:rPr>
              <a:t> que precedem o substantivo</a:t>
            </a: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e indicam o gênero, o número e a função gramatical.</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b="1" u="sng" dirty="0">
                <a:latin typeface="Arial" panose="020B0604020202020204" pitchFamily="34" charset="0"/>
                <a:cs typeface="Arial" panose="020B0604020202020204" pitchFamily="34" charset="0"/>
              </a:rPr>
              <a:t>O</a:t>
            </a:r>
            <a:r>
              <a:rPr lang="pt-BR" sz="3200" dirty="0">
                <a:latin typeface="Arial" panose="020B0604020202020204" pitchFamily="34" charset="0"/>
                <a:cs typeface="Arial" panose="020B0604020202020204" pitchFamily="34" charset="0"/>
              </a:rPr>
              <a:t> corpo marrom. </a:t>
            </a:r>
            <a:r>
              <a:rPr lang="pt-BR" sz="3200" b="1" u="sng" dirty="0">
                <a:latin typeface="Arial" panose="020B0604020202020204" pitchFamily="34" charset="0"/>
                <a:cs typeface="Arial" panose="020B0604020202020204" pitchFamily="34" charset="0"/>
              </a:rPr>
              <a:t>Uma</a:t>
            </a:r>
            <a:r>
              <a:rPr lang="pt-BR" sz="3200" dirty="0">
                <a:latin typeface="Arial" panose="020B0604020202020204" pitchFamily="34" charset="0"/>
                <a:cs typeface="Arial" panose="020B0604020202020204" pitchFamily="34" charset="0"/>
              </a:rPr>
              <a:t> tigresa. </a:t>
            </a:r>
            <a:r>
              <a:rPr lang="pt-BR" sz="3200" b="1" u="sng" dirty="0">
                <a:latin typeface="Arial" panose="020B0604020202020204" pitchFamily="34" charset="0"/>
                <a:cs typeface="Arial" panose="020B0604020202020204" pitchFamily="34" charset="0"/>
              </a:rPr>
              <a:t>Uma</a:t>
            </a:r>
            <a:r>
              <a:rPr lang="pt-BR" sz="3200" dirty="0">
                <a:latin typeface="Arial" panose="020B0604020202020204" pitchFamily="34" charset="0"/>
                <a:cs typeface="Arial" panose="020B0604020202020204" pitchFamily="34" charset="0"/>
              </a:rPr>
              <a:t> beleza.</a:t>
            </a:r>
            <a:br>
              <a:rPr lang="pt-BR" sz="3200" dirty="0">
                <a:latin typeface="Arial" panose="020B0604020202020204" pitchFamily="34" charset="0"/>
                <a:cs typeface="Arial" panose="020B0604020202020204" pitchFamily="34" charset="0"/>
              </a:rPr>
            </a:br>
            <a:r>
              <a:rPr lang="pt-BR" sz="3200" b="1" u="sng" dirty="0">
                <a:latin typeface="Arial" panose="020B0604020202020204" pitchFamily="34" charset="0"/>
                <a:cs typeface="Arial" panose="020B0604020202020204" pitchFamily="34" charset="0"/>
              </a:rPr>
              <a:t>A </a:t>
            </a:r>
            <a:r>
              <a:rPr lang="pt-BR" sz="3200" dirty="0">
                <a:latin typeface="Arial" panose="020B0604020202020204" pitchFamily="34" charset="0"/>
                <a:cs typeface="Arial" panose="020B0604020202020204" pitchFamily="34" charset="0"/>
              </a:rPr>
              <a:t>pele de ouro marrom. </a:t>
            </a:r>
            <a:r>
              <a:rPr lang="pt-BR" sz="3200" b="1" u="sng" dirty="0">
                <a:latin typeface="Arial" panose="020B0604020202020204" pitchFamily="34" charset="0"/>
                <a:cs typeface="Arial" panose="020B0604020202020204" pitchFamily="34" charset="0"/>
              </a:rPr>
              <a:t>O</a:t>
            </a:r>
            <a:r>
              <a:rPr lang="pt-BR" sz="3200" dirty="0">
                <a:latin typeface="Arial" panose="020B0604020202020204" pitchFamily="34" charset="0"/>
                <a:cs typeface="Arial" panose="020B0604020202020204" pitchFamily="34" charset="0"/>
              </a:rPr>
              <a:t> mal. </a:t>
            </a:r>
            <a:r>
              <a:rPr lang="pt-BR" sz="3200" b="1" u="sng" dirty="0">
                <a:latin typeface="Arial" panose="020B0604020202020204" pitchFamily="34" charset="0"/>
                <a:cs typeface="Arial" panose="020B0604020202020204" pitchFamily="34" charset="0"/>
              </a:rPr>
              <a:t>O</a:t>
            </a:r>
            <a:r>
              <a:rPr lang="pt-BR" sz="3200" dirty="0">
                <a:latin typeface="Arial" panose="020B0604020202020204" pitchFamily="34" charset="0"/>
                <a:cs typeface="Arial" panose="020B0604020202020204" pitchFamily="34" charset="0"/>
              </a:rPr>
              <a:t> bem.</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a:t>
            </a:r>
            <a:r>
              <a:rPr lang="pt-BR" sz="3200" b="1" u="sng" dirty="0">
                <a:latin typeface="Arial" panose="020B0604020202020204" pitchFamily="34" charset="0"/>
                <a:cs typeface="Arial" panose="020B0604020202020204" pitchFamily="34" charset="0"/>
              </a:rPr>
              <a:t>NUMERAL:</a:t>
            </a:r>
            <a:r>
              <a:rPr lang="pt-BR" sz="3200" u="sng" dirty="0">
                <a:latin typeface="Arial" panose="020B0604020202020204" pitchFamily="34" charset="0"/>
                <a:cs typeface="Arial" panose="020B0604020202020204" pitchFamily="34" charset="0"/>
              </a:rPr>
              <a:t> </a:t>
            </a:r>
            <a:r>
              <a:rPr lang="pt-BR" sz="3200" dirty="0">
                <a:latin typeface="Arial" panose="020B0604020202020204" pitchFamily="34" charset="0"/>
                <a:cs typeface="Arial" panose="020B0604020202020204" pitchFamily="34" charset="0"/>
              </a:rPr>
              <a:t> é a palavra que quantifica exatamente os seres ou indica a sua posição relativa numa série.</a:t>
            </a: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Dois – dez – cem – mil – décimo – dobro – terços. </a:t>
            </a:r>
            <a:br>
              <a:rPr lang="pt-BR" sz="3200" dirty="0">
                <a:latin typeface="Arial" panose="020B0604020202020204" pitchFamily="34" charset="0"/>
                <a:cs typeface="Arial" panose="020B0604020202020204" pitchFamily="34" charset="0"/>
              </a:rPr>
            </a:br>
            <a:endParaRPr lang="pt-BR"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00723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5648" y="624110"/>
            <a:ext cx="9748963" cy="5703538"/>
          </a:xfrm>
        </p:spPr>
        <p:txBody>
          <a:bodyPr>
            <a:normAutofit/>
          </a:bodyPr>
          <a:lstStyle/>
          <a:p>
            <a:r>
              <a:rPr lang="pt-BR" sz="3200" dirty="0">
                <a:latin typeface="Arial" panose="020B0604020202020204" pitchFamily="34" charset="0"/>
                <a:cs typeface="Arial" panose="020B0604020202020204" pitchFamily="34" charset="0"/>
              </a:rPr>
              <a:t>▪</a:t>
            </a:r>
            <a:r>
              <a:rPr lang="pt-BR" sz="3200" b="1" dirty="0">
                <a:latin typeface="Arial" panose="020B0604020202020204" pitchFamily="34" charset="0"/>
                <a:cs typeface="Arial" panose="020B0604020202020204" pitchFamily="34" charset="0"/>
              </a:rPr>
              <a:t>ADVÉRBIO: </a:t>
            </a:r>
            <a:r>
              <a:rPr lang="pt-BR" sz="3200" dirty="0">
                <a:latin typeface="Arial" panose="020B0604020202020204" pitchFamily="34" charset="0"/>
                <a:cs typeface="Arial" panose="020B0604020202020204" pitchFamily="34" charset="0"/>
              </a:rPr>
              <a:t>é a palavra que indica as circunstâncias em que se dá a ação verbal.</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O jogador pega cartas escondidas </a:t>
            </a:r>
            <a:r>
              <a:rPr lang="pt-BR" sz="3200" b="1" u="sng" dirty="0">
                <a:latin typeface="Arial" panose="020B0604020202020204" pitchFamily="34" charset="0"/>
                <a:cs typeface="Arial" panose="020B0604020202020204" pitchFamily="34" charset="0"/>
              </a:rPr>
              <a:t>com astúcia</a:t>
            </a:r>
            <a:r>
              <a:rPr lang="pt-BR" sz="3200" b="1" dirty="0">
                <a:latin typeface="Arial" panose="020B0604020202020204" pitchFamily="34" charset="0"/>
                <a:cs typeface="Arial" panose="020B0604020202020204" pitchFamily="34" charset="0"/>
              </a:rPr>
              <a:t>.</a:t>
            </a:r>
            <a:br>
              <a:rPr lang="pt-BR" sz="3200" b="1"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a:t>
            </a:r>
            <a:r>
              <a:rPr lang="pt-BR" sz="3200" b="1" dirty="0">
                <a:latin typeface="Arial" panose="020B0604020202020204" pitchFamily="34" charset="0"/>
                <a:cs typeface="Arial" panose="020B0604020202020204" pitchFamily="34" charset="0"/>
              </a:rPr>
              <a:t>CONJUNÇÃO: </a:t>
            </a:r>
            <a:r>
              <a:rPr lang="pt-BR" sz="3200" dirty="0">
                <a:latin typeface="Arial" panose="020B0604020202020204" pitchFamily="34" charset="0"/>
                <a:cs typeface="Arial" panose="020B0604020202020204" pitchFamily="34" charset="0"/>
              </a:rPr>
              <a:t>é a palavra invariável que liga orações ou termos da mesma natureza gramatical.</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Não estivemos lá </a:t>
            </a:r>
            <a:r>
              <a:rPr lang="pt-BR" sz="3200" b="1" u="sng" dirty="0">
                <a:latin typeface="Arial" panose="020B0604020202020204" pitchFamily="34" charset="0"/>
                <a:cs typeface="Arial" panose="020B0604020202020204" pitchFamily="34" charset="0"/>
              </a:rPr>
              <a:t>nem</a:t>
            </a:r>
            <a:r>
              <a:rPr lang="pt-BR" sz="3200" dirty="0">
                <a:latin typeface="Arial" panose="020B0604020202020204" pitchFamily="34" charset="0"/>
                <a:cs typeface="Arial" panose="020B0604020202020204" pitchFamily="34" charset="0"/>
              </a:rPr>
              <a:t> nos interessamos por saber de nada.</a:t>
            </a:r>
          </a:p>
        </p:txBody>
      </p:sp>
    </p:spTree>
    <p:extLst>
      <p:ext uri="{BB962C8B-B14F-4D97-AF65-F5344CB8AC3E}">
        <p14:creationId xmlns:p14="http://schemas.microsoft.com/office/powerpoint/2010/main" val="4735445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2768" y="624110"/>
            <a:ext cx="9931843" cy="5935186"/>
          </a:xfrm>
        </p:spPr>
        <p:txBody>
          <a:bodyPr/>
          <a:lstStyle/>
          <a:p>
            <a:pPr algn="just"/>
            <a:r>
              <a:rPr lang="pt-BR" dirty="0">
                <a:latin typeface="Arial" panose="020B0604020202020204" pitchFamily="34" charset="0"/>
                <a:cs typeface="Arial" panose="020B0604020202020204" pitchFamily="34" charset="0"/>
              </a:rPr>
              <a:t>▪</a:t>
            </a:r>
            <a:r>
              <a:rPr lang="pt-BR" sz="3200" b="1" dirty="0">
                <a:latin typeface="Arial" panose="020B0604020202020204" pitchFamily="34" charset="0"/>
                <a:cs typeface="Arial" panose="020B0604020202020204" pitchFamily="34" charset="0"/>
              </a:rPr>
              <a:t>PREPOSIÇÃO: </a:t>
            </a:r>
            <a:r>
              <a:rPr lang="pt-BR" sz="3200" dirty="0">
                <a:latin typeface="Arial" panose="020B0604020202020204" pitchFamily="34" charset="0"/>
                <a:cs typeface="Arial" panose="020B0604020202020204" pitchFamily="34" charset="0"/>
              </a:rPr>
              <a:t>é a palavra invariável que liga dois termos, estabelecendo entre eles uma relação de dependência.</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As implantações necessárias </a:t>
            </a:r>
            <a:r>
              <a:rPr lang="pt-BR" sz="3200" b="1" dirty="0">
                <a:latin typeface="Arial" panose="020B0604020202020204" pitchFamily="34" charset="0"/>
                <a:cs typeface="Arial" panose="020B0604020202020204" pitchFamily="34" charset="0"/>
              </a:rPr>
              <a:t>para</a:t>
            </a:r>
            <a:r>
              <a:rPr lang="pt-BR" sz="3200" dirty="0">
                <a:latin typeface="Arial" panose="020B0604020202020204" pitchFamily="34" charset="0"/>
                <a:cs typeface="Arial" panose="020B0604020202020204" pitchFamily="34" charset="0"/>
              </a:rPr>
              <a:t> atender às novas</a:t>
            </a: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demandas do fisco...</a:t>
            </a:r>
            <a:br>
              <a:rPr lang="pt-BR" sz="3200" dirty="0">
                <a:latin typeface="Arial" panose="020B0604020202020204" pitchFamily="34" charset="0"/>
                <a:cs typeface="Arial" panose="020B0604020202020204" pitchFamily="34" charset="0"/>
              </a:rPr>
            </a:b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 isso derruba as ideias </a:t>
            </a:r>
            <a:r>
              <a:rPr lang="pt-BR" sz="3200" b="1" dirty="0">
                <a:latin typeface="Arial" panose="020B0604020202020204" pitchFamily="34" charset="0"/>
                <a:cs typeface="Arial" panose="020B0604020202020204" pitchFamily="34" charset="0"/>
              </a:rPr>
              <a:t>de</a:t>
            </a:r>
            <a:r>
              <a:rPr lang="pt-BR" sz="3200" dirty="0">
                <a:latin typeface="Arial" panose="020B0604020202020204" pitchFamily="34" charset="0"/>
                <a:cs typeface="Arial" panose="020B0604020202020204" pitchFamily="34" charset="0"/>
              </a:rPr>
              <a:t> alguns </a:t>
            </a:r>
            <a:r>
              <a:rPr lang="pt-BR" sz="3200" b="1" dirty="0">
                <a:latin typeface="Arial" panose="020B0604020202020204" pitchFamily="34" charset="0"/>
                <a:cs typeface="Arial" panose="020B0604020202020204" pitchFamily="34" charset="0"/>
              </a:rPr>
              <a:t>de</a:t>
            </a:r>
            <a:r>
              <a:rPr lang="pt-BR" sz="3200" dirty="0">
                <a:latin typeface="Arial" panose="020B0604020202020204" pitchFamily="34" charset="0"/>
                <a:cs typeface="Arial" panose="020B0604020202020204" pitchFamily="34" charset="0"/>
              </a:rPr>
              <a:t> que os contadores estão sendo substituído </a:t>
            </a:r>
            <a:r>
              <a:rPr lang="pt-BR" sz="3200" b="1" dirty="0">
                <a:latin typeface="Arial" panose="020B0604020202020204" pitchFamily="34" charset="0"/>
                <a:cs typeface="Arial" panose="020B0604020202020204" pitchFamily="34" charset="0"/>
              </a:rPr>
              <a:t>por </a:t>
            </a:r>
            <a:r>
              <a:rPr lang="pt-BR" sz="3200" dirty="0">
                <a:latin typeface="Arial" panose="020B0604020202020204" pitchFamily="34" charset="0"/>
                <a:cs typeface="Arial" panose="020B0604020202020204" pitchFamily="34" charset="0"/>
              </a:rPr>
              <a:t>máquinas.</a:t>
            </a: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                                                              Márcio Gomes</a:t>
            </a:r>
            <a:endParaRPr lang="pt-BR" sz="3200" dirty="0"/>
          </a:p>
        </p:txBody>
      </p:sp>
    </p:spTree>
    <p:extLst>
      <p:ext uri="{BB962C8B-B14F-4D97-AF65-F5344CB8AC3E}">
        <p14:creationId xmlns:p14="http://schemas.microsoft.com/office/powerpoint/2010/main" val="23831307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4C2A1C201C7794B8CB5FE9E45C3A24F" ma:contentTypeVersion="2" ma:contentTypeDescription="Crie um novo documento." ma:contentTypeScope="" ma:versionID="82fae504ed8e32169d214cf9224ca93e">
  <xsd:schema xmlns:xsd="http://www.w3.org/2001/XMLSchema" xmlns:xs="http://www.w3.org/2001/XMLSchema" xmlns:p="http://schemas.microsoft.com/office/2006/metadata/properties" xmlns:ns2="aa8b0d43-971c-416b-af21-0b9f165c79f5" targetNamespace="http://schemas.microsoft.com/office/2006/metadata/properties" ma:root="true" ma:fieldsID="9ea99dd1c5e1d08329db67675ce06586" ns2:_="">
    <xsd:import namespace="aa8b0d43-971c-416b-af21-0b9f165c79f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b0d43-971c-416b-af21-0b9f165c79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F580AE-D2A2-4AA3-9A91-2BBCC67FB95A}"/>
</file>

<file path=customXml/itemProps2.xml><?xml version="1.0" encoding="utf-8"?>
<ds:datastoreItem xmlns:ds="http://schemas.openxmlformats.org/officeDocument/2006/customXml" ds:itemID="{5C9A4F6F-F54D-4CE7-AF51-4CD2DB16B66A}"/>
</file>

<file path=customXml/itemProps3.xml><?xml version="1.0" encoding="utf-8"?>
<ds:datastoreItem xmlns:ds="http://schemas.openxmlformats.org/officeDocument/2006/customXml" ds:itemID="{616FD7B2-50C2-4CCB-AC09-19A3596FB2BE}"/>
</file>

<file path=docProps/app.xml><?xml version="1.0" encoding="utf-8"?>
<Properties xmlns="http://schemas.openxmlformats.org/officeDocument/2006/extended-properties" xmlns:vt="http://schemas.openxmlformats.org/officeDocument/2006/docPropsVTypes">
  <Template>Wisp</Template>
  <TotalTime>469</TotalTime>
  <Words>291</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Century Gothic</vt:lpstr>
      <vt:lpstr>Wingdings 3</vt:lpstr>
      <vt:lpstr>Cacho</vt:lpstr>
      <vt:lpstr>GRAMÁTICA</vt:lpstr>
      <vt:lpstr>MORFOLOGIA</vt:lpstr>
      <vt:lpstr>VARIÁVEIS                X          INVARIÁVEIS</vt:lpstr>
      <vt:lpstr>▪SUBSTANTIVOS: são palavras que designam seres – visíveis ou não - , ações, estados, sentimentos, desejos ideias.  filho – pancada – flecha – Brasil – Joana – amor.   ▪ADJETIVO :  é a palavra que caracteriza os seres. Refere-se a um substantivo explícito ou subentendido na frase, com o qual concorda em gênero e número.  Nublado – misteriosa – charmosos – delicadas.  </vt:lpstr>
      <vt:lpstr>▪PRONOMES: são palavras que substituem ou acompanham outras palavras, principalmente os substantivos. Podem também remeter a palavras, orações e frases expressas anteriormente.  Meu único medo é esmagá-lo como um inseto.  Vossa Excelência trouxe os relatórios?  (...)seu coco verde fornece água e a fina polpa que se come de colher.</vt:lpstr>
      <vt:lpstr>▪VERBOS: são palavras que exprimem ação, estado, mudança de estado e fenômenos meteorológicos, sempre em relação a determinado tempo.   Eles passeiam no parque.  As pessoas estão felizes.  Faz sol.</vt:lpstr>
      <vt:lpstr>▪ARTIGOS: são palavras(O-A-OS-AS-UM-UNS-UMA-UMAS)  que precedem o substantivo e indicam o gênero, o número e a função gramatical.  O corpo marrom. Uma tigresa. Uma beleza. A pele de ouro marrom. O mal. O bem.  ▪NUMERAL:  é a palavra que quantifica exatamente os seres ou indica a sua posição relativa numa série. Dois – dez – cem – mil – décimo – dobro – terços.  </vt:lpstr>
      <vt:lpstr>▪ADVÉRBIO: é a palavra que indica as circunstâncias em que se dá a ação verbal.  O jogador pega cartas escondidas com astúcia.  ▪CONJUNÇÃO: é a palavra invariável que liga orações ou termos da mesma natureza gramatical.  Não estivemos lá nem nos interessamos por saber de nada.</vt:lpstr>
      <vt:lpstr>▪PREPOSIÇÃO: é a palavra invariável que liga dois termos, estabelecendo entre eles uma relação de dependência.  As implantações necessárias para atender às novas demandas do fisco...  (...) isso derruba as ideias de alguns de que os contadores estão sendo substituído por máquinas.                                                               Márcio Gomes</vt:lpstr>
      <vt:lpstr>▪INTERJEIÇÃO: é a palavra que expressa emoções, apelos, sentimentos, sensações, estados de espírito.  Cuidado!  Psiu!  Droga!  Queira Deus!  Ah!</vt:lpstr>
      <vt:lpstr>Referências bibliográficas: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GRAMÁTICA</dc:title>
  <dc:creator>Ana Santiago</dc:creator>
  <cp:lastModifiedBy>Ana Santiago</cp:lastModifiedBy>
  <cp:revision>34</cp:revision>
  <dcterms:created xsi:type="dcterms:W3CDTF">2016-08-01T11:12:09Z</dcterms:created>
  <dcterms:modified xsi:type="dcterms:W3CDTF">2019-02-19T00:01:14Z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0x010100A4C2A1C201C7794B8CB5FE9E45C3A24F</vt:lpwstr>
  </property>
</Properties>
</file>