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5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61" r:id="rId5"/>
    <p:sldId id="271" r:id="rId6"/>
    <p:sldId id="269" r:id="rId7"/>
    <p:sldId id="263" r:id="rId8"/>
    <p:sldId id="270" r:id="rId9"/>
    <p:sldId id="264" r:id="rId10"/>
    <p:sldId id="265" r:id="rId11"/>
    <p:sldId id="266" r:id="rId12"/>
    <p:sldId id="268" r:id="rId13"/>
    <p:sldId id="275" r:id="rId14"/>
    <p:sldId id="276" r:id="rId15"/>
    <p:sldId id="274" r:id="rId1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2" d="100"/>
          <a:sy n="42" d="100"/>
        </p:scale>
        <p:origin x="1326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DF8E7-4BE9-49B2-9080-11451760F4BD}" type="datetimeFigureOut">
              <a:rPr lang="pt-BR" smtClean="0"/>
              <a:pPr/>
              <a:t>29/09/2020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37AF7-A14C-4B34-A9E0-E370376CA3E8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74385735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DF8E7-4BE9-49B2-9080-11451760F4BD}" type="datetimeFigureOut">
              <a:rPr lang="pt-BR" smtClean="0"/>
              <a:pPr/>
              <a:t>29/09/2020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37AF7-A14C-4B34-A9E0-E370376CA3E8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59127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DF8E7-4BE9-49B2-9080-11451760F4BD}" type="datetimeFigureOut">
              <a:rPr lang="pt-BR" smtClean="0"/>
              <a:pPr/>
              <a:t>29/09/2020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37AF7-A14C-4B34-A9E0-E370376CA3E8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737507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DF8E7-4BE9-49B2-9080-11451760F4BD}" type="datetimeFigureOut">
              <a:rPr lang="pt-BR" smtClean="0"/>
              <a:pPr/>
              <a:t>29/09/2020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37AF7-A14C-4B34-A9E0-E370376CA3E8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536391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DF8E7-4BE9-49B2-9080-11451760F4BD}" type="datetimeFigureOut">
              <a:rPr lang="pt-BR" smtClean="0"/>
              <a:pPr/>
              <a:t>29/09/2020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37AF7-A14C-4B34-A9E0-E370376CA3E8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778338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DF8E7-4BE9-49B2-9080-11451760F4BD}" type="datetimeFigureOut">
              <a:rPr lang="pt-BR" smtClean="0"/>
              <a:pPr/>
              <a:t>29/09/2020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37AF7-A14C-4B34-A9E0-E370376CA3E8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360020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DF8E7-4BE9-49B2-9080-11451760F4BD}" type="datetimeFigureOut">
              <a:rPr lang="pt-BR" smtClean="0"/>
              <a:pPr/>
              <a:t>29/09/2020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37AF7-A14C-4B34-A9E0-E370376CA3E8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86087976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DF8E7-4BE9-49B2-9080-11451760F4BD}" type="datetimeFigureOut">
              <a:rPr lang="pt-BR" smtClean="0"/>
              <a:pPr/>
              <a:t>29/09/2020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37AF7-A14C-4B34-A9E0-E370376CA3E8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80899039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DF8E7-4BE9-49B2-9080-11451760F4BD}" type="datetimeFigureOut">
              <a:rPr lang="pt-BR" smtClean="0"/>
              <a:pPr/>
              <a:t>29/09/2020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37AF7-A14C-4B34-A9E0-E370376CA3E8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22417240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DF8E7-4BE9-49B2-9080-11451760F4BD}" type="datetimeFigureOut">
              <a:rPr lang="pt-BR" smtClean="0"/>
              <a:pPr/>
              <a:t>29/09/2020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37AF7-A14C-4B34-A9E0-E370376CA3E8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77391143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DF8E7-4BE9-49B2-9080-11451760F4BD}" type="datetimeFigureOut">
              <a:rPr lang="pt-BR" smtClean="0"/>
              <a:pPr/>
              <a:t>29/09/2020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37AF7-A14C-4B34-A9E0-E370376CA3E8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5845166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DF8E7-4BE9-49B2-9080-11451760F4BD}" type="datetimeFigureOut">
              <a:rPr lang="pt-BR" smtClean="0"/>
              <a:pPr/>
              <a:t>29/09/2020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37AF7-A14C-4B34-A9E0-E370376CA3E8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29492819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DF8E7-4BE9-49B2-9080-11451760F4BD}" type="datetimeFigureOut">
              <a:rPr lang="pt-BR" smtClean="0"/>
              <a:pPr/>
              <a:t>29/09/2020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37AF7-A14C-4B34-A9E0-E370376CA3E8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51378610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DF8E7-4BE9-49B2-9080-11451760F4BD}" type="datetimeFigureOut">
              <a:rPr lang="pt-BR" smtClean="0"/>
              <a:pPr/>
              <a:t>29/09/2020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37AF7-A14C-4B34-A9E0-E370376CA3E8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60582477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DF8E7-4BE9-49B2-9080-11451760F4BD}" type="datetimeFigureOut">
              <a:rPr lang="pt-BR" smtClean="0"/>
              <a:pPr/>
              <a:t>29/09/2020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37AF7-A14C-4B34-A9E0-E370376CA3E8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15010675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DF8E7-4BE9-49B2-9080-11451760F4BD}" type="datetimeFigureOut">
              <a:rPr lang="pt-BR" smtClean="0"/>
              <a:pPr/>
              <a:t>29/09/2020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37AF7-A14C-4B34-A9E0-E370376CA3E8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12058131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DF8E7-4BE9-49B2-9080-11451760F4BD}" type="datetimeFigureOut">
              <a:rPr lang="pt-BR" smtClean="0"/>
              <a:pPr/>
              <a:t>29/09/2020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C937AF7-A14C-4B34-A9E0-E370376CA3E8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91254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ransition>
    <p:wipe dir="d"/>
  </p:transition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GRAMÁTICA</a:t>
            </a:r>
            <a:br>
              <a:rPr lang="pt-BR" b="1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</a:br>
            <a:endParaRPr lang="pt-BR" b="1" dirty="0">
              <a:solidFill>
                <a:schemeClr val="accent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6465741" cy="1096899"/>
          </a:xfrm>
        </p:spPr>
        <p:txBody>
          <a:bodyPr>
            <a:normAutofit lnSpcReduction="10000"/>
          </a:bodyPr>
          <a:lstStyle/>
          <a:p>
            <a:r>
              <a:rPr lang="pt-BR" sz="3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ACENTUAÇÃO GRÁFICA: CRASE</a:t>
            </a:r>
            <a:endParaRPr lang="pt-BR" dirty="0" smtClean="0">
              <a:solidFill>
                <a:schemeClr val="tx1"/>
              </a:solidFill>
            </a:endParaRPr>
          </a:p>
          <a:p>
            <a:endParaRPr lang="pt-BR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pt-BR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Não ocorre crase</a:t>
            </a:r>
            <a:endParaRPr lang="pt-BR" dirty="0">
              <a:solidFill>
                <a:schemeClr val="accent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882547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pt-BR" dirty="0" smtClean="0">
                <a:sym typeface="Wingdings"/>
              </a:rPr>
              <a:t></a:t>
            </a:r>
            <a:r>
              <a:rPr lang="pt-BR" sz="2600" dirty="0" smtClean="0">
                <a:latin typeface="Arial" pitchFamily="34" charset="0"/>
                <a:cs typeface="Arial" pitchFamily="34" charset="0"/>
                <a:sym typeface="Wingdings"/>
              </a:rPr>
              <a:t>Antes de substantivos masculinos:</a:t>
            </a:r>
          </a:p>
          <a:p>
            <a:pPr algn="ctr">
              <a:buNone/>
            </a:pPr>
            <a:r>
              <a:rPr lang="pt-BR" sz="2600" i="1" dirty="0" smtClean="0">
                <a:latin typeface="Arial" pitchFamily="34" charset="0"/>
                <a:cs typeface="Arial" pitchFamily="34" charset="0"/>
                <a:sym typeface="Wingdings"/>
              </a:rPr>
              <a:t>O ricaço gastava dinheiro a </a:t>
            </a:r>
            <a:r>
              <a:rPr lang="pt-BR" sz="2600" i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ingdings"/>
              </a:rPr>
              <a:t>rodo</a:t>
            </a:r>
            <a:r>
              <a:rPr lang="pt-BR" sz="2600" i="1" dirty="0" smtClean="0">
                <a:latin typeface="Arial" pitchFamily="34" charset="0"/>
                <a:cs typeface="Arial" pitchFamily="34" charset="0"/>
                <a:sym typeface="Wingdings"/>
              </a:rPr>
              <a:t>.</a:t>
            </a:r>
          </a:p>
          <a:p>
            <a:pPr>
              <a:buNone/>
            </a:pPr>
            <a:endParaRPr lang="pt-BR" sz="2600" i="1" dirty="0" smtClean="0">
              <a:latin typeface="Arial" pitchFamily="34" charset="0"/>
              <a:cs typeface="Arial" pitchFamily="34" charset="0"/>
              <a:sym typeface="Wingdings"/>
            </a:endParaRPr>
          </a:p>
          <a:p>
            <a:pPr>
              <a:buNone/>
            </a:pPr>
            <a:r>
              <a:rPr lang="pt-BR" sz="2600" dirty="0" smtClean="0">
                <a:latin typeface="Arial" pitchFamily="34" charset="0"/>
                <a:cs typeface="Arial" pitchFamily="34" charset="0"/>
                <a:sym typeface="Wingdings"/>
              </a:rPr>
              <a:t>Antes de verbo:</a:t>
            </a:r>
          </a:p>
          <a:p>
            <a:pPr algn="ctr">
              <a:buNone/>
            </a:pPr>
            <a:r>
              <a:rPr lang="pt-BR" sz="2600" i="1" dirty="0" smtClean="0">
                <a:latin typeface="Arial" pitchFamily="34" charset="0"/>
                <a:cs typeface="Arial" pitchFamily="34" charset="0"/>
                <a:sym typeface="Wingdings"/>
              </a:rPr>
              <a:t>Rapidamente aprendeu a </a:t>
            </a:r>
            <a:r>
              <a:rPr lang="pt-BR" sz="2600" i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ingdings"/>
              </a:rPr>
              <a:t>ler.</a:t>
            </a:r>
          </a:p>
          <a:p>
            <a:pPr>
              <a:buNone/>
            </a:pPr>
            <a:endParaRPr lang="pt-BR" sz="2600" i="1" dirty="0" smtClean="0">
              <a:latin typeface="Arial" pitchFamily="34" charset="0"/>
              <a:cs typeface="Arial" pitchFamily="34" charset="0"/>
              <a:sym typeface="Wingdings"/>
            </a:endParaRPr>
          </a:p>
          <a:p>
            <a:pPr>
              <a:buNone/>
            </a:pPr>
            <a:r>
              <a:rPr lang="pt-BR" sz="2600" dirty="0" smtClean="0">
                <a:latin typeface="Arial" pitchFamily="34" charset="0"/>
                <a:cs typeface="Arial" pitchFamily="34" charset="0"/>
                <a:sym typeface="Wingdings"/>
              </a:rPr>
              <a:t>Antes de artigo indefinido </a:t>
            </a:r>
            <a:r>
              <a:rPr lang="pt-BR" sz="2600" u="sng" dirty="0" smtClean="0">
                <a:latin typeface="Arial" pitchFamily="34" charset="0"/>
                <a:cs typeface="Arial" pitchFamily="34" charset="0"/>
                <a:sym typeface="Wingdings"/>
              </a:rPr>
              <a:t>uma</a:t>
            </a:r>
            <a:r>
              <a:rPr lang="pt-BR" sz="2600" dirty="0" smtClean="0">
                <a:latin typeface="Arial" pitchFamily="34" charset="0"/>
                <a:cs typeface="Arial" pitchFamily="34" charset="0"/>
                <a:sym typeface="Wingdings"/>
              </a:rPr>
              <a:t>, antes de numeral, pronomes que não admitem o artigo </a:t>
            </a:r>
            <a:r>
              <a:rPr lang="pt-BR" sz="2600" u="sng" dirty="0" smtClean="0">
                <a:latin typeface="Arial" pitchFamily="34" charset="0"/>
                <a:cs typeface="Arial" pitchFamily="34" charset="0"/>
                <a:sym typeface="Wingdings"/>
              </a:rPr>
              <a:t>a</a:t>
            </a:r>
            <a:r>
              <a:rPr lang="pt-BR" sz="2600" dirty="0" smtClean="0">
                <a:latin typeface="Arial" pitchFamily="34" charset="0"/>
                <a:cs typeface="Arial" pitchFamily="34" charset="0"/>
                <a:sym typeface="Wingdings"/>
              </a:rPr>
              <a:t> ( indefinidos, pessoais, demonstrativos, relativos):</a:t>
            </a:r>
          </a:p>
          <a:p>
            <a:pPr>
              <a:buNone/>
            </a:pPr>
            <a:endParaRPr lang="pt-BR" sz="2600" dirty="0" smtClean="0">
              <a:latin typeface="Arial" pitchFamily="34" charset="0"/>
              <a:cs typeface="Arial" pitchFamily="34" charset="0"/>
              <a:sym typeface="Wingdings"/>
            </a:endParaRPr>
          </a:p>
          <a:p>
            <a:pPr algn="ctr">
              <a:buNone/>
            </a:pPr>
            <a:r>
              <a:rPr lang="pt-BR" sz="2600" i="1" dirty="0" smtClean="0">
                <a:latin typeface="Arial" pitchFamily="34" charset="0"/>
                <a:cs typeface="Arial" pitchFamily="34" charset="0"/>
                <a:sym typeface="Wingdings"/>
              </a:rPr>
              <a:t>Moraram na Europa de </a:t>
            </a:r>
            <a:r>
              <a:rPr lang="pt-BR" sz="2600" i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ingdings"/>
              </a:rPr>
              <a:t>2013 </a:t>
            </a:r>
            <a:r>
              <a:rPr lang="pt-BR" sz="2600" i="1" dirty="0" smtClean="0">
                <a:latin typeface="Arial" pitchFamily="34" charset="0"/>
                <a:cs typeface="Arial" pitchFamily="34" charset="0"/>
                <a:sym typeface="Wingdings"/>
              </a:rPr>
              <a:t>a </a:t>
            </a:r>
            <a:r>
              <a:rPr lang="pt-BR" sz="2600" i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ingdings"/>
              </a:rPr>
              <a:t>2015</a:t>
            </a:r>
            <a:r>
              <a:rPr lang="pt-BR" sz="2600" i="1" dirty="0" smtClean="0">
                <a:latin typeface="Arial" pitchFamily="34" charset="0"/>
                <a:cs typeface="Arial" pitchFamily="34" charset="0"/>
                <a:sym typeface="Wingdings"/>
              </a:rPr>
              <a:t>.</a:t>
            </a:r>
          </a:p>
          <a:p>
            <a:pPr>
              <a:buNone/>
            </a:pPr>
            <a:endParaRPr lang="pt-BR" sz="26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5832648"/>
          </a:xfrm>
        </p:spPr>
        <p:txBody>
          <a:bodyPr>
            <a:normAutofit fontScale="90000"/>
          </a:bodyPr>
          <a:lstStyle/>
          <a:p>
            <a:pPr algn="ctr"/>
            <a:r>
              <a:rPr lang="pt-BR" sz="4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Wingdings"/>
              </a:rPr>
              <a:t/>
            </a:r>
            <a:br>
              <a:rPr lang="pt-BR" sz="4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Wingdings"/>
              </a:rPr>
            </a:br>
            <a:r>
              <a:rPr lang="pt-BR" sz="4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Wingdings"/>
              </a:rPr>
              <a:t>Entre substantivos repetidos:</a:t>
            </a:r>
            <a:r>
              <a:rPr lang="pt-BR" sz="4000" dirty="0" smtClean="0">
                <a:latin typeface="Arial" pitchFamily="34" charset="0"/>
                <a:cs typeface="Arial" pitchFamily="34" charset="0"/>
                <a:sym typeface="Wingdings"/>
              </a:rPr>
              <a:t/>
            </a:r>
            <a:br>
              <a:rPr lang="pt-BR" sz="4000" dirty="0" smtClean="0">
                <a:latin typeface="Arial" pitchFamily="34" charset="0"/>
                <a:cs typeface="Arial" pitchFamily="34" charset="0"/>
                <a:sym typeface="Wingdings"/>
              </a:rPr>
            </a:br>
            <a:r>
              <a:rPr lang="pt-BR" dirty="0" smtClean="0">
                <a:sym typeface="Wingdings"/>
              </a:rPr>
              <a:t/>
            </a:r>
            <a:br>
              <a:rPr lang="pt-BR" dirty="0" smtClean="0">
                <a:sym typeface="Wingdings"/>
              </a:rPr>
            </a:br>
            <a:r>
              <a:rPr lang="pt-BR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Wingdings"/>
              </a:rPr>
              <a:t>Os dois rivais estavam </a:t>
            </a:r>
            <a:r>
              <a:rPr lang="pt-BR" i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ingdings"/>
              </a:rPr>
              <a:t>face a face.</a:t>
            </a:r>
            <a:br>
              <a:rPr lang="pt-BR" i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ingdings"/>
              </a:rPr>
            </a:br>
            <a:r>
              <a:rPr lang="pt-BR" i="1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/>
            </a:r>
            <a:br>
              <a:rPr lang="pt-BR" i="1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</a:br>
            <a:r>
              <a:rPr lang="pt-BR" dirty="0" smtClean="0">
                <a:solidFill>
                  <a:schemeClr val="tx1">
                    <a:lumMod val="85000"/>
                  </a:schemeClr>
                </a:solidFill>
                <a:sym typeface="Wingdings"/>
              </a:rPr>
              <a:t></a:t>
            </a:r>
            <a:r>
              <a:rPr lang="pt-BR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Wingdings"/>
              </a:rPr>
              <a:t>Antes de palavras no plural não precedidas de artigo e com sentido genérico:</a:t>
            </a:r>
            <a:br>
              <a:rPr lang="pt-BR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Wingdings"/>
              </a:rPr>
            </a:br>
            <a:r>
              <a:rPr lang="pt-BR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Wingdings"/>
              </a:rPr>
              <a:t/>
            </a:r>
            <a:br>
              <a:rPr lang="pt-BR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Wingdings"/>
              </a:rPr>
            </a:br>
            <a:r>
              <a:rPr lang="pt-BR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Wingdings"/>
              </a:rPr>
              <a:t>Não vou a festas.</a:t>
            </a:r>
            <a:r>
              <a:rPr lang="pt-BR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Wingdings"/>
              </a:rPr>
              <a:t/>
            </a:r>
            <a:br>
              <a:rPr lang="pt-BR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Wingdings"/>
              </a:rPr>
            </a:br>
            <a:r>
              <a:rPr lang="pt-BR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Wingdings"/>
              </a:rPr>
              <a:t/>
            </a:r>
            <a:br>
              <a:rPr lang="pt-BR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Wingdings"/>
              </a:rPr>
            </a:br>
            <a:endParaRPr lang="pt-BR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Em caso de dúvidas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Espaço Reservado para Conteúdo 1"/>
          <p:cNvSpPr>
            <a:spLocks noGrp="1"/>
          </p:cNvSpPr>
          <p:nvPr>
            <p:ph sz="half" idx="1"/>
          </p:nvPr>
        </p:nvSpPr>
        <p:spPr>
          <a:xfrm>
            <a:off x="457200" y="1124744"/>
            <a:ext cx="6491064" cy="4882547"/>
          </a:xfrm>
        </p:spPr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pt-BR" dirty="0" smtClean="0">
                <a:sym typeface="Wingdings"/>
              </a:rPr>
              <a:t></a:t>
            </a:r>
            <a:r>
              <a:rPr lang="pt-BR" sz="2800" dirty="0" smtClean="0">
                <a:latin typeface="Arial" pitchFamily="34" charset="0"/>
                <a:cs typeface="Arial" pitchFamily="34" charset="0"/>
                <a:sym typeface="Wingdings"/>
              </a:rPr>
              <a:t>Verifique se a palavra admite o</a:t>
            </a:r>
          </a:p>
          <a:p>
            <a:pPr algn="just">
              <a:buNone/>
            </a:pPr>
            <a:r>
              <a:rPr lang="pt-BR" sz="2800" dirty="0" smtClean="0">
                <a:latin typeface="Arial" pitchFamily="34" charset="0"/>
                <a:cs typeface="Arial" pitchFamily="34" charset="0"/>
                <a:sym typeface="Wingdings"/>
              </a:rPr>
              <a:t> artigo </a:t>
            </a:r>
            <a:r>
              <a:rPr lang="pt-BR" sz="2800" u="sng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ingdings"/>
              </a:rPr>
              <a:t>a</a:t>
            </a:r>
            <a:r>
              <a:rPr lang="pt-BR" sz="2800" dirty="0" smtClean="0">
                <a:latin typeface="Arial" pitchFamily="34" charset="0"/>
                <a:cs typeface="Arial" pitchFamily="34" charset="0"/>
                <a:sym typeface="Wingdings"/>
              </a:rPr>
              <a:t>: </a:t>
            </a:r>
          </a:p>
          <a:p>
            <a:pPr algn="just">
              <a:buNone/>
            </a:pPr>
            <a:endParaRPr lang="pt-BR" sz="2800" i="1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  <a:sym typeface="Wingdings"/>
            </a:endParaRPr>
          </a:p>
          <a:p>
            <a:pPr algn="just">
              <a:buNone/>
            </a:pPr>
            <a:r>
              <a:rPr lang="pt-BR" sz="2800" i="1" dirty="0" smtClean="0">
                <a:latin typeface="Arial" pitchFamily="34" charset="0"/>
                <a:cs typeface="Arial" pitchFamily="34" charset="0"/>
                <a:sym typeface="Wingdings"/>
              </a:rPr>
              <a:t> </a:t>
            </a:r>
            <a:r>
              <a:rPr lang="pt-BR" sz="2800" i="1" dirty="0" smtClean="0">
                <a:latin typeface="Arial" pitchFamily="34" charset="0"/>
                <a:cs typeface="Arial" pitchFamily="34" charset="0"/>
                <a:sym typeface="Wingdings"/>
              </a:rPr>
              <a:t>Vou </a:t>
            </a:r>
            <a:r>
              <a:rPr lang="pt-BR" sz="2800" b="1" i="1" dirty="0" smtClean="0">
                <a:latin typeface="Arial" pitchFamily="34" charset="0"/>
                <a:cs typeface="Arial" pitchFamily="34" charset="0"/>
                <a:sym typeface="Wingdings"/>
              </a:rPr>
              <a:t>à</a:t>
            </a:r>
            <a:r>
              <a:rPr lang="pt-BR" sz="2800" i="1" dirty="0" smtClean="0">
                <a:latin typeface="Arial" pitchFamily="34" charset="0"/>
                <a:cs typeface="Arial" pitchFamily="34" charset="0"/>
                <a:sym typeface="Wingdings"/>
              </a:rPr>
              <a:t> </a:t>
            </a:r>
            <a:r>
              <a:rPr lang="pt-BR" sz="2800" i="1" dirty="0" smtClean="0">
                <a:latin typeface="Arial" pitchFamily="34" charset="0"/>
                <a:cs typeface="Arial" pitchFamily="34" charset="0"/>
                <a:sym typeface="Wingdings"/>
              </a:rPr>
              <a:t>Itália X Volto </a:t>
            </a:r>
            <a:r>
              <a:rPr lang="pt-BR" sz="2800" b="1" i="1" dirty="0" smtClean="0">
                <a:latin typeface="Arial" pitchFamily="34" charset="0"/>
                <a:cs typeface="Arial" pitchFamily="34" charset="0"/>
                <a:sym typeface="Wingdings"/>
              </a:rPr>
              <a:t>da</a:t>
            </a:r>
            <a:r>
              <a:rPr lang="pt-BR" sz="2800" i="1" dirty="0" smtClean="0">
                <a:latin typeface="Arial" pitchFamily="34" charset="0"/>
                <a:cs typeface="Arial" pitchFamily="34" charset="0"/>
                <a:sym typeface="Wingdings"/>
              </a:rPr>
              <a:t> Itália = </a:t>
            </a:r>
          </a:p>
          <a:p>
            <a:pPr algn="just">
              <a:buNone/>
            </a:pPr>
            <a:r>
              <a:rPr lang="pt-BR" sz="2800" i="1" dirty="0" smtClean="0">
                <a:latin typeface="Arial" pitchFamily="34" charset="0"/>
                <a:cs typeface="Arial" pitchFamily="34" charset="0"/>
                <a:sym typeface="Wingdings"/>
              </a:rPr>
              <a:t>Quando volto preposição </a:t>
            </a:r>
            <a:r>
              <a:rPr lang="pt-BR" sz="2800" b="1" u="sng" dirty="0" smtClean="0">
                <a:latin typeface="Arial" pitchFamily="34" charset="0"/>
                <a:cs typeface="Arial" pitchFamily="34" charset="0"/>
                <a:sym typeface="Wingdings"/>
              </a:rPr>
              <a:t>DA </a:t>
            </a:r>
            <a:r>
              <a:rPr lang="pt-BR" sz="2800" dirty="0" smtClean="0">
                <a:latin typeface="Arial" pitchFamily="34" charset="0"/>
                <a:cs typeface="Arial" pitchFamily="34" charset="0"/>
                <a:sym typeface="Wingdings"/>
              </a:rPr>
              <a:t>– crase há</a:t>
            </a:r>
            <a:endParaRPr lang="pt-BR" sz="2800" dirty="0" smtClean="0">
              <a:latin typeface="Arial" pitchFamily="34" charset="0"/>
              <a:cs typeface="Arial" pitchFamily="34" charset="0"/>
              <a:sym typeface="Wingdings"/>
            </a:endParaRPr>
          </a:p>
          <a:p>
            <a:pPr algn="just">
              <a:buNone/>
            </a:pPr>
            <a:endParaRPr lang="pt-BR" sz="2800" i="1" dirty="0" smtClean="0">
              <a:latin typeface="Arial" pitchFamily="34" charset="0"/>
              <a:cs typeface="Arial" pitchFamily="34" charset="0"/>
              <a:sym typeface="Wingdings"/>
            </a:endParaRPr>
          </a:p>
          <a:p>
            <a:pPr algn="just">
              <a:buNone/>
            </a:pPr>
            <a:r>
              <a:rPr lang="pt-BR" sz="2800" i="1" dirty="0" smtClean="0">
                <a:latin typeface="Arial" pitchFamily="34" charset="0"/>
                <a:cs typeface="Arial" pitchFamily="34" charset="0"/>
                <a:sym typeface="Wingdings"/>
              </a:rPr>
              <a:t>Vou </a:t>
            </a:r>
            <a:r>
              <a:rPr lang="pt-BR" sz="2800" b="1" i="1" dirty="0" smtClean="0">
                <a:latin typeface="Arial" pitchFamily="34" charset="0"/>
                <a:cs typeface="Arial" pitchFamily="34" charset="0"/>
                <a:sym typeface="Wingdings"/>
              </a:rPr>
              <a:t>a</a:t>
            </a:r>
            <a:r>
              <a:rPr lang="pt-BR" sz="2800" i="1" dirty="0" smtClean="0">
                <a:latin typeface="Arial" pitchFamily="34" charset="0"/>
                <a:cs typeface="Arial" pitchFamily="34" charset="0"/>
                <a:sym typeface="Wingdings"/>
              </a:rPr>
              <a:t> </a:t>
            </a:r>
            <a:r>
              <a:rPr lang="pt-BR" sz="2800" i="1" dirty="0" smtClean="0">
                <a:latin typeface="Arial" pitchFamily="34" charset="0"/>
                <a:cs typeface="Arial" pitchFamily="34" charset="0"/>
                <a:sym typeface="Wingdings"/>
              </a:rPr>
              <a:t>Recife X volto </a:t>
            </a:r>
            <a:r>
              <a:rPr lang="pt-BR" sz="2800" b="1" i="1" dirty="0" smtClean="0">
                <a:latin typeface="Arial" pitchFamily="34" charset="0"/>
                <a:cs typeface="Arial" pitchFamily="34" charset="0"/>
                <a:sym typeface="Wingdings"/>
              </a:rPr>
              <a:t>de</a:t>
            </a:r>
            <a:r>
              <a:rPr lang="pt-BR" sz="2800" i="1" dirty="0" smtClean="0">
                <a:latin typeface="Arial" pitchFamily="34" charset="0"/>
                <a:cs typeface="Arial" pitchFamily="34" charset="0"/>
                <a:sym typeface="Wingdings"/>
              </a:rPr>
              <a:t> Recife = </a:t>
            </a:r>
          </a:p>
          <a:p>
            <a:pPr algn="just">
              <a:buNone/>
            </a:pPr>
            <a:r>
              <a:rPr lang="pt-BR" sz="2800" i="1" dirty="0" smtClean="0">
                <a:latin typeface="Arial" pitchFamily="34" charset="0"/>
                <a:cs typeface="Arial" pitchFamily="34" charset="0"/>
                <a:sym typeface="Wingdings"/>
              </a:rPr>
              <a:t>Quando volto preposição </a:t>
            </a:r>
            <a:r>
              <a:rPr lang="pt-BR" sz="2800" b="1" u="sng" dirty="0" smtClean="0">
                <a:latin typeface="Arial" pitchFamily="34" charset="0"/>
                <a:cs typeface="Arial" pitchFamily="34" charset="0"/>
                <a:sym typeface="Wingdings"/>
              </a:rPr>
              <a:t>DE</a:t>
            </a:r>
            <a:r>
              <a:rPr lang="pt-BR" sz="2800" i="1" dirty="0" smtClean="0">
                <a:latin typeface="Arial" pitchFamily="34" charset="0"/>
                <a:cs typeface="Arial" pitchFamily="34" charset="0"/>
                <a:sym typeface="Wingdings"/>
              </a:rPr>
              <a:t> – crase pra quê?</a:t>
            </a:r>
            <a:endParaRPr lang="pt-BR" sz="2800" i="1" dirty="0" smtClean="0">
              <a:latin typeface="Arial" pitchFamily="34" charset="0"/>
              <a:cs typeface="Arial" pitchFamily="34" charset="0"/>
              <a:sym typeface="Wingdings"/>
            </a:endParaRPr>
          </a:p>
          <a:p>
            <a:pPr>
              <a:buNone/>
            </a:pPr>
            <a:endParaRPr lang="pt-BR" sz="2800" i="1" dirty="0" smtClean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Wingdings"/>
            </a:endParaRPr>
          </a:p>
          <a:p>
            <a:pPr>
              <a:buNone/>
            </a:pP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2"/>
          </p:nvPr>
        </p:nvSpPr>
        <p:spPr>
          <a:xfrm>
            <a:off x="6948264" y="1124744"/>
            <a:ext cx="1738536" cy="4882547"/>
          </a:xfrm>
        </p:spPr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pt-BR" dirty="0" smtClean="0">
                <a:sym typeface="Wingdings"/>
              </a:rPr>
              <a:t></a:t>
            </a:r>
            <a:endParaRPr lang="pt-BR" dirty="0" smtClean="0">
              <a:solidFill>
                <a:schemeClr val="accent2">
                  <a:lumMod val="75000"/>
                </a:schemeClr>
              </a:solidFill>
              <a:sym typeface="Wingdings"/>
            </a:endParaRPr>
          </a:p>
          <a:p>
            <a:pPr algn="just">
              <a:buNone/>
            </a:pPr>
            <a:endParaRPr lang="pt-BR" dirty="0" smtClean="0">
              <a:sym typeface="Wingdings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8138865" cy="1019200"/>
          </a:xfrm>
        </p:spPr>
        <p:txBody>
          <a:bodyPr>
            <a:normAutofit/>
          </a:bodyPr>
          <a:lstStyle/>
          <a:p>
            <a:r>
              <a:rPr lang="pt-BR" sz="4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 mandamentos </a:t>
            </a:r>
            <a:r>
              <a:rPr lang="pt-BR" sz="4000" b="1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</a:t>
            </a:r>
            <a:r>
              <a:rPr lang="pt-BR" sz="4000" b="1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 CRASE</a:t>
            </a:r>
            <a:r>
              <a:rPr lang="pt-BR" b="1" i="1" dirty="0"/>
              <a:t>”.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598" y="1484784"/>
            <a:ext cx="8138865" cy="5040560"/>
          </a:xfrm>
        </p:spPr>
        <p:txBody>
          <a:bodyPr>
            <a:normAutofit lnSpcReduction="10000"/>
          </a:bodyPr>
          <a:lstStyle/>
          <a:p>
            <a:pPr marL="0" indent="0" fontAlgn="base">
              <a:buNone/>
            </a:pPr>
            <a:r>
              <a:rPr lang="pt-BR" sz="3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1-Diante </a:t>
            </a:r>
            <a:r>
              <a:rPr lang="pt-BR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pronome, crase passa fome.</a:t>
            </a:r>
          </a:p>
          <a:p>
            <a:pPr marL="0" indent="0" fontAlgn="base">
              <a:buNone/>
            </a:pPr>
            <a:r>
              <a:rPr lang="pt-BR" sz="3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2-Diante </a:t>
            </a:r>
            <a:r>
              <a:rPr lang="pt-BR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Masculino, crase é pepino.</a:t>
            </a:r>
          </a:p>
          <a:p>
            <a:pPr marL="0" indent="0" fontAlgn="base">
              <a:buNone/>
            </a:pPr>
            <a:r>
              <a:rPr lang="pt-BR" sz="3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3-Diante </a:t>
            </a:r>
            <a:r>
              <a:rPr lang="pt-BR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ação, crase é marcação.</a:t>
            </a:r>
          </a:p>
          <a:p>
            <a:pPr marL="0" indent="0" fontAlgn="base">
              <a:buNone/>
            </a:pPr>
            <a:r>
              <a:rPr lang="pt-BR" sz="3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4-Palavras </a:t>
            </a:r>
            <a:r>
              <a:rPr lang="pt-BR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repetidas: Crases proibidas.</a:t>
            </a:r>
          </a:p>
          <a:p>
            <a:pPr marL="0" indent="0" fontAlgn="base">
              <a:buNone/>
            </a:pPr>
            <a:r>
              <a:rPr lang="pt-BR" sz="3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5-“A</a:t>
            </a:r>
            <a:r>
              <a:rPr lang="pt-BR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+ “Aquele” = Crase nele!</a:t>
            </a:r>
          </a:p>
          <a:p>
            <a:pPr marL="0" indent="0" fontAlgn="base">
              <a:buNone/>
            </a:pPr>
            <a:r>
              <a:rPr lang="pt-BR" sz="3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6-Vou </a:t>
            </a:r>
            <a:r>
              <a:rPr lang="pt-BR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a, volto da, então crase há!</a:t>
            </a:r>
          </a:p>
          <a:p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8247664"/>
      </p:ext>
    </p:extLst>
  </p:cSld>
  <p:clrMapOvr>
    <a:masterClrMapping/>
  </p:clrMapOvr>
  <p:transition>
    <p:wipe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598" y="764704"/>
            <a:ext cx="8210873" cy="6093296"/>
          </a:xfrm>
        </p:spPr>
        <p:txBody>
          <a:bodyPr>
            <a:normAutofit fontScale="90000"/>
          </a:bodyPr>
          <a:lstStyle/>
          <a:p>
            <a:pPr marL="0" indent="0" fontAlgn="base"/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7-Vou a, volto de, crase para quê</a:t>
            </a:r>
            <a:r>
              <a:rPr lang="pt-B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br>
              <a:rPr lang="pt-B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8-Diante de cardinal, crase faz mal</a:t>
            </a:r>
            <a:r>
              <a:rPr lang="pt-B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br>
              <a:rPr lang="pt-B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9-Quando for hora, crase sem demora</a:t>
            </a:r>
            <a:r>
              <a:rPr lang="pt-B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br>
              <a:rPr lang="pt-B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10Palavra determinada, crase liberada</a:t>
            </a:r>
            <a:r>
              <a:rPr lang="pt-B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br>
              <a:rPr lang="pt-B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11-Sendo à moda de, crase vai vencer</a:t>
            </a:r>
            <a:r>
              <a:rPr lang="pt-B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br>
              <a:rPr lang="pt-B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12-Adverbial, feminina e locução! Manda crase, meu irmão!</a:t>
            </a:r>
            <a:b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9403075"/>
      </p:ext>
    </p:extLst>
  </p:cSld>
  <p:clrMapOvr>
    <a:masterClrMapping/>
  </p:clrMapOvr>
  <p:transition>
    <p:wipe dir="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599" y="476672"/>
            <a:ext cx="7922841" cy="1453728"/>
          </a:xfrm>
        </p:spPr>
        <p:txBody>
          <a:bodyPr>
            <a:normAutofit/>
          </a:bodyPr>
          <a:lstStyle/>
          <a:p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Referências bibliográfica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598" y="2348880"/>
            <a:ext cx="8066857" cy="3692483"/>
          </a:xfrm>
        </p:spPr>
        <p:txBody>
          <a:bodyPr>
            <a:normAutofit/>
          </a:bodyPr>
          <a:lstStyle/>
          <a:p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Cereja, Luiz Roberto – Português : Linguagens= volume </a:t>
            </a:r>
            <a:r>
              <a:rPr lang="pt-BR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  <a:p>
            <a:pPr marL="0" indent="0">
              <a:buNone/>
            </a:pP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Amaral, Emília – Novas Palavras - FTD </a:t>
            </a:r>
          </a:p>
          <a:p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987860"/>
      </p:ext>
    </p:extLst>
  </p:cSld>
  <p:clrMapOvr>
    <a:masterClrMapping/>
  </p:clrMapOvr>
  <p:transition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386610"/>
          </a:xfrm>
        </p:spPr>
        <p:txBody>
          <a:bodyPr>
            <a:normAutofit fontScale="90000"/>
          </a:bodyPr>
          <a:lstStyle/>
          <a:p>
            <a:r>
              <a:rPr lang="pt-BR" sz="3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pt-BR" sz="3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pt-BR" sz="3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pt-BR" sz="3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pt-BR" sz="4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Ninguém resiste </a:t>
            </a:r>
            <a:r>
              <a:rPr lang="pt-BR" sz="40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 + as </a:t>
            </a:r>
            <a:r>
              <a:rPr lang="pt-BR" sz="4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ilhas Gregas.</a:t>
            </a:r>
            <a:br>
              <a:rPr lang="pt-BR" sz="4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pt-BR" sz="4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                   </a:t>
            </a:r>
            <a:r>
              <a:rPr lang="pt-BR" sz="4000" dirty="0" smtClean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  <a:sym typeface="Wingdings"/>
              </a:rPr>
              <a:t>        </a:t>
            </a:r>
            <a:r>
              <a:rPr lang="pt-BR" sz="4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Wingdings"/>
              </a:rPr>
              <a:t/>
            </a:r>
            <a:br>
              <a:rPr lang="pt-BR" sz="4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Wingdings"/>
              </a:rPr>
            </a:br>
            <a:r>
              <a:rPr lang="pt-BR" sz="4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Wingdings"/>
              </a:rPr>
              <a:t>            preposição          artigo</a:t>
            </a:r>
            <a:br>
              <a:rPr lang="pt-BR" sz="4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Wingdings"/>
              </a:rPr>
            </a:br>
            <a:r>
              <a:rPr lang="pt-BR" sz="4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Wingdings"/>
              </a:rPr>
              <a:t/>
            </a:r>
            <a:br>
              <a:rPr lang="pt-BR" sz="4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Wingdings"/>
              </a:rPr>
            </a:br>
            <a:r>
              <a:rPr lang="pt-BR" sz="4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  <a:sym typeface="Wingdings"/>
              </a:rPr>
              <a:t/>
            </a:r>
            <a:br>
              <a:rPr lang="pt-BR" sz="4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  <a:sym typeface="Wingdings"/>
              </a:rPr>
            </a:br>
            <a:r>
              <a:rPr lang="pt-BR" sz="4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Wingdings"/>
              </a:rPr>
              <a:t>Assim:</a:t>
            </a:r>
            <a:br>
              <a:rPr lang="pt-BR" sz="4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Wingdings"/>
              </a:rPr>
            </a:br>
            <a:r>
              <a:rPr lang="pt-BR" sz="4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pt-BR" sz="4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pt-BR" sz="4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pt-BR" sz="4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pt-BR" sz="4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4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Ninguém resiste </a:t>
            </a:r>
            <a:r>
              <a:rPr lang="pt-BR" sz="40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às</a:t>
            </a:r>
            <a:r>
              <a:rPr lang="pt-BR" sz="4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40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ilhas gregas</a:t>
            </a:r>
            <a:r>
              <a:rPr lang="pt-BR" sz="4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pt-BR" sz="4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pt-BR" sz="4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pt-BR" sz="4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</a:br>
            <a:endParaRPr lang="pt-BR" sz="4000" dirty="0">
              <a:solidFill>
                <a:schemeClr val="accent5">
                  <a:lumMod val="20000"/>
                  <a:lumOff val="8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908720"/>
            <a:ext cx="7344816" cy="4392488"/>
          </a:xfrm>
        </p:spPr>
        <p:txBody>
          <a:bodyPr/>
          <a:lstStyle/>
          <a:p>
            <a:pPr algn="ctr"/>
            <a:r>
              <a:rPr lang="pt-BR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CRASE:</a:t>
            </a:r>
            <a:br>
              <a:rPr lang="pt-BR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pt-BR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pt-BR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pt-BR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é a fusão escrita e oral de duas vogais idêntica.</a:t>
            </a:r>
            <a:br>
              <a:rPr lang="pt-BR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pt-BR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pt-BR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pt-BR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pt-BR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+  </a:t>
            </a:r>
            <a:r>
              <a:rPr lang="pt-BR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</a:t>
            </a:r>
            <a:endParaRPr lang="pt-BR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539552" y="332656"/>
            <a:ext cx="8229600" cy="936104"/>
          </a:xfrm>
        </p:spPr>
        <p:txBody>
          <a:bodyPr>
            <a:noAutofit/>
          </a:bodyPr>
          <a:lstStyle/>
          <a:p>
            <a:pPr algn="ctr"/>
            <a:r>
              <a:rPr lang="pt-BR" sz="4000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Ocorre crase</a:t>
            </a:r>
            <a:endParaRPr lang="pt-BR" sz="4000" dirty="0">
              <a:solidFill>
                <a:schemeClr val="accent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340768"/>
            <a:ext cx="7427168" cy="4666523"/>
          </a:xfrm>
        </p:spPr>
        <p:txBody>
          <a:bodyPr>
            <a:normAutofit fontScale="25000" lnSpcReduction="20000"/>
          </a:bodyPr>
          <a:lstStyle/>
          <a:p>
            <a:pPr algn="just">
              <a:buNone/>
            </a:pPr>
            <a:r>
              <a:rPr lang="pt-BR" sz="16000" dirty="0" smtClean="0">
                <a:latin typeface="Arial" pitchFamily="34" charset="0"/>
                <a:cs typeface="Arial" pitchFamily="34" charset="0"/>
                <a:sym typeface="Wingdings"/>
              </a:rPr>
              <a:t></a:t>
            </a:r>
            <a:r>
              <a:rPr lang="pt-BR" sz="1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Em locuções adverbiais e prepositivas formadas por substantivos femininos: à noite, </a:t>
            </a:r>
            <a:r>
              <a:rPr lang="pt-BR" sz="1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às</a:t>
            </a:r>
            <a:r>
              <a:rPr lang="pt-BR" sz="1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1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vezes</a:t>
            </a:r>
            <a:r>
              <a:rPr lang="pt-BR" sz="1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à esquerda, à custa de, às claras, às quatro horas.</a:t>
            </a:r>
          </a:p>
          <a:p>
            <a:pPr>
              <a:buNone/>
            </a:pPr>
            <a:r>
              <a:rPr lang="pt-BR" sz="16000" b="1" i="1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À esquerda</a:t>
            </a:r>
            <a:r>
              <a:rPr lang="pt-BR" sz="16000" i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16000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ficava o quartinho de despejos.</a:t>
            </a:r>
          </a:p>
          <a:p>
            <a:pPr>
              <a:buNone/>
            </a:pPr>
            <a:r>
              <a:rPr lang="pt-BR" sz="11200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(substituir / fazer o papel de) </a:t>
            </a:r>
          </a:p>
          <a:p>
            <a:pPr>
              <a:buNone/>
            </a:pPr>
            <a:r>
              <a:rPr lang="pt-BR" sz="16000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Vou fazer as vezes do chefe.</a:t>
            </a:r>
          </a:p>
          <a:p>
            <a:pPr>
              <a:buNone/>
            </a:pPr>
            <a:endParaRPr lang="pt-BR" sz="12800" dirty="0" smtClean="0">
              <a:latin typeface="Arial" pitchFamily="34" charset="0"/>
              <a:cs typeface="Arial" pitchFamily="34" charset="0"/>
            </a:endParaRPr>
          </a:p>
          <a:p>
            <a:endParaRPr lang="pt-BR" sz="96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pt-BR" sz="96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pt-BR" sz="96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endParaRPr lang="pt-BR" sz="4400" dirty="0" smtClean="0">
              <a:latin typeface="Arial" pitchFamily="34" charset="0"/>
              <a:cs typeface="Arial" pitchFamily="34" charset="0"/>
            </a:endParaRP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50706"/>
          </a:xfrm>
        </p:spPr>
        <p:txBody>
          <a:bodyPr>
            <a:normAutofit fontScale="90000"/>
          </a:bodyPr>
          <a:lstStyle/>
          <a:p>
            <a:r>
              <a:rPr lang="pt-BR" sz="4400" dirty="0" smtClean="0">
                <a:latin typeface="Arial" pitchFamily="34" charset="0"/>
                <a:cs typeface="Arial" pitchFamily="34" charset="0"/>
                <a:sym typeface="Wingdings"/>
              </a:rPr>
              <a:t></a:t>
            </a:r>
            <a:r>
              <a:rPr lang="pt-BR" sz="4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Antes de nomes de lugares que sejam determinados pelo artigo:</a:t>
            </a:r>
            <a:br>
              <a:rPr lang="pt-BR" sz="4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pt-BR" sz="4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pt-BR" sz="4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pt-BR" sz="4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4400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 papa regressou </a:t>
            </a:r>
            <a:r>
              <a:rPr lang="pt-BR" sz="4400" i="1" u="sng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à </a:t>
            </a:r>
            <a:r>
              <a:rPr lang="pt-BR" sz="4400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Itália</a:t>
            </a:r>
            <a:r>
              <a:rPr lang="pt-BR" sz="4400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</a:t>
            </a:r>
            <a:br>
              <a:rPr lang="pt-BR" sz="4400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pt-BR" sz="44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pt-BR" sz="44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pt-BR" sz="4400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Ele foi </a:t>
            </a:r>
            <a:r>
              <a:rPr lang="pt-BR" sz="4400" b="1" i="1" u="sng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para a</a:t>
            </a:r>
            <a:r>
              <a:rPr lang="pt-BR" sz="4400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Itália.</a:t>
            </a:r>
            <a:br>
              <a:rPr lang="pt-BR" sz="4400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pt-BR" sz="4400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pt-BR" sz="4400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pt-BR" sz="4400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Ele foi </a:t>
            </a:r>
            <a:r>
              <a:rPr lang="pt-BR" sz="4400" b="1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pt-BR" sz="4400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Roma.</a:t>
            </a:r>
            <a:r>
              <a:rPr lang="pt-BR" sz="44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pt-BR" sz="44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pt-BR" sz="4400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 papa foi </a:t>
            </a:r>
            <a:r>
              <a:rPr lang="pt-BR" sz="4400" b="1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para</a:t>
            </a:r>
            <a:r>
              <a:rPr lang="pt-BR" sz="4400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Roma</a:t>
            </a:r>
            <a:r>
              <a:rPr lang="pt-BR" sz="4400" i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pt-BR" sz="4400" i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</a:br>
            <a:endParaRPr lang="pt-BR" sz="44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74642"/>
          </a:xfrm>
        </p:spPr>
        <p:txBody>
          <a:bodyPr/>
          <a:lstStyle/>
          <a:p>
            <a:r>
              <a:rPr lang="pt-BR" sz="4400" dirty="0" smtClean="0">
                <a:latin typeface="Arial" pitchFamily="34" charset="0"/>
                <a:cs typeface="Arial" pitchFamily="34" charset="0"/>
                <a:sym typeface="Wingdings"/>
              </a:rPr>
              <a:t></a:t>
            </a:r>
            <a:r>
              <a:rPr lang="pt-BR" sz="4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Wingdings"/>
              </a:rPr>
              <a:t>Nas expressões proporcionais à medida que, à proporção que.</a:t>
            </a:r>
            <a:br>
              <a:rPr lang="pt-BR" sz="4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Wingdings"/>
              </a:rPr>
            </a:br>
            <a:r>
              <a:rPr lang="pt-BR" sz="4000" dirty="0" smtClean="0">
                <a:latin typeface="Arial" pitchFamily="34" charset="0"/>
                <a:cs typeface="Arial" pitchFamily="34" charset="0"/>
                <a:sym typeface="Wingdings"/>
              </a:rPr>
              <a:t/>
            </a:r>
            <a:br>
              <a:rPr lang="pt-BR" sz="4000" dirty="0" smtClean="0">
                <a:latin typeface="Arial" pitchFamily="34" charset="0"/>
                <a:cs typeface="Arial" pitchFamily="34" charset="0"/>
                <a:sym typeface="Wingdings"/>
              </a:rPr>
            </a:br>
            <a:r>
              <a:rPr lang="pt-BR" sz="4000" dirty="0" smtClean="0">
                <a:latin typeface="Arial" pitchFamily="34" charset="0"/>
                <a:cs typeface="Arial" pitchFamily="34" charset="0"/>
                <a:sym typeface="Wingdings"/>
              </a:rPr>
              <a:t/>
            </a:r>
            <a:br>
              <a:rPr lang="pt-BR" sz="4000" dirty="0" smtClean="0">
                <a:latin typeface="Arial" pitchFamily="34" charset="0"/>
                <a:cs typeface="Arial" pitchFamily="34" charset="0"/>
                <a:sym typeface="Wingdings"/>
              </a:rPr>
            </a:br>
            <a:r>
              <a:rPr lang="pt-BR" sz="4000" b="1" i="1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  <a:sym typeface="Wingdings"/>
              </a:rPr>
              <a:t>À medida que </a:t>
            </a:r>
            <a:r>
              <a:rPr lang="pt-BR" sz="4000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Wingdings"/>
              </a:rPr>
              <a:t>se aproximava o dia da formatura,  ele ficava mais ansioso.</a:t>
            </a:r>
            <a:br>
              <a:rPr lang="pt-BR" sz="4000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Wingdings"/>
              </a:rPr>
            </a:br>
            <a:endParaRPr lang="pt-BR" sz="4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 flipV="1">
            <a:off x="457200" y="-2"/>
            <a:ext cx="8229600" cy="45719"/>
          </a:xfrm>
        </p:spPr>
        <p:txBody>
          <a:bodyPr>
            <a:normAutofit fontScale="90000"/>
          </a:bodyPr>
          <a:lstStyle/>
          <a:p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12068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pt-BR" sz="3200" dirty="0" smtClean="0">
                <a:latin typeface="Arial" pitchFamily="34" charset="0"/>
                <a:cs typeface="Arial" pitchFamily="34" charset="0"/>
                <a:sym typeface="Wingdings"/>
              </a:rPr>
              <a:t></a:t>
            </a:r>
            <a:r>
              <a:rPr lang="pt-BR" sz="3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Wingdings"/>
              </a:rPr>
              <a:t>Antes da palavra CASA, se ela for determinada: </a:t>
            </a:r>
          </a:p>
          <a:p>
            <a:pPr>
              <a:buNone/>
            </a:pPr>
            <a:endParaRPr lang="pt-BR" sz="3200" dirty="0" smtClean="0">
              <a:latin typeface="Arial" pitchFamily="34" charset="0"/>
              <a:cs typeface="Arial" pitchFamily="34" charset="0"/>
              <a:sym typeface="Wingdings"/>
            </a:endParaRPr>
          </a:p>
          <a:p>
            <a:pPr>
              <a:buNone/>
            </a:pPr>
            <a:r>
              <a:rPr lang="pt-BR" sz="3200" i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ingdings"/>
              </a:rPr>
              <a:t>Voltamos à antiga casa de nossos pais</a:t>
            </a:r>
            <a:r>
              <a:rPr lang="pt-BR" sz="32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ingdings"/>
              </a:rPr>
              <a:t>.</a:t>
            </a:r>
          </a:p>
          <a:p>
            <a:pPr>
              <a:buNone/>
            </a:pPr>
            <a:endParaRPr lang="pt-BR" sz="3200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  <a:sym typeface="Wingdings"/>
            </a:endParaRPr>
          </a:p>
          <a:p>
            <a:pPr>
              <a:buNone/>
            </a:pPr>
            <a:r>
              <a:rPr lang="pt-BR" sz="3200" dirty="0" smtClean="0">
                <a:latin typeface="Arial" pitchFamily="34" charset="0"/>
                <a:cs typeface="Arial" pitchFamily="34" charset="0"/>
                <a:sym typeface="Wingdings"/>
              </a:rPr>
              <a:t>*</a:t>
            </a:r>
            <a:r>
              <a:rPr lang="pt-BR" sz="3200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Wingdings"/>
              </a:rPr>
              <a:t>Quando indica residência , lar – não admite artigo.</a:t>
            </a:r>
          </a:p>
          <a:p>
            <a:pPr>
              <a:buNone/>
            </a:pPr>
            <a:endParaRPr lang="pt-BR" sz="3200" dirty="0" smtClean="0">
              <a:latin typeface="Arial" pitchFamily="34" charset="0"/>
              <a:cs typeface="Arial" pitchFamily="34" charset="0"/>
              <a:sym typeface="Wingdings"/>
            </a:endParaRPr>
          </a:p>
          <a:p>
            <a:pPr>
              <a:buNone/>
            </a:pPr>
            <a:r>
              <a:rPr lang="pt-BR" sz="3200" dirty="0" smtClean="0">
                <a:latin typeface="Arial" pitchFamily="34" charset="0"/>
                <a:cs typeface="Arial" pitchFamily="34" charset="0"/>
                <a:sym typeface="Wingdings"/>
              </a:rPr>
              <a:t></a:t>
            </a:r>
            <a:r>
              <a:rPr lang="pt-BR" sz="3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Wingdings"/>
              </a:rPr>
              <a:t>Antes da palavra TERRA:</a:t>
            </a:r>
          </a:p>
          <a:p>
            <a:pPr>
              <a:buNone/>
            </a:pPr>
            <a:r>
              <a:rPr lang="pt-BR" sz="3200" i="1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  <a:sym typeface="Wingdings"/>
              </a:rPr>
              <a:t>A nave espacial russa já voltou à Terra.</a:t>
            </a:r>
          </a:p>
          <a:p>
            <a:pPr>
              <a:buNone/>
            </a:pPr>
            <a:r>
              <a:rPr lang="pt-BR" sz="3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Wingdings"/>
              </a:rPr>
              <a:t>*Quando se opõe a bordo não.</a:t>
            </a:r>
          </a:p>
          <a:p>
            <a:pPr>
              <a:buNone/>
            </a:pPr>
            <a:endParaRPr lang="pt-BR" dirty="0" smtClean="0">
              <a:sym typeface="Wingdings"/>
            </a:endParaRPr>
          </a:p>
          <a:p>
            <a:pPr>
              <a:buNone/>
            </a:pPr>
            <a:endParaRPr lang="pt-BR" dirty="0" smtClean="0">
              <a:sym typeface="Wingdings"/>
            </a:endParaRPr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746650"/>
          </a:xfrm>
        </p:spPr>
        <p:txBody>
          <a:bodyPr/>
          <a:lstStyle/>
          <a:p>
            <a:pPr algn="just"/>
            <a:r>
              <a:rPr lang="pt-BR" dirty="0" smtClean="0">
                <a:sym typeface="Wingdings"/>
              </a:rPr>
              <a:t></a:t>
            </a:r>
            <a:r>
              <a:rPr lang="pt-BR" sz="44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  <a:sym typeface="Wingdings"/>
              </a:rPr>
              <a:t>Expressões subentendidas –</a:t>
            </a:r>
            <a:br>
              <a:rPr lang="pt-BR" sz="44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  <a:sym typeface="Wingdings"/>
              </a:rPr>
            </a:br>
            <a:r>
              <a:rPr lang="pt-BR" sz="44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  <a:sym typeface="Wingdings"/>
              </a:rPr>
              <a:t> </a:t>
            </a:r>
            <a:r>
              <a:rPr lang="pt-BR" sz="4400" i="1" u="sng" dirty="0" smtClean="0">
                <a:solidFill>
                  <a:schemeClr val="accent2">
                    <a:lumMod val="50000"/>
                  </a:schemeClr>
                </a:solidFill>
                <a:effectLst/>
                <a:latin typeface="Arial" pitchFamily="34" charset="0"/>
                <a:cs typeface="Arial" pitchFamily="34" charset="0"/>
                <a:sym typeface="Wingdings"/>
              </a:rPr>
              <a:t>à</a:t>
            </a:r>
            <a:r>
              <a:rPr lang="pt-BR" sz="4400" i="1" u="sng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  <a:sym typeface="Wingdings"/>
              </a:rPr>
              <a:t> </a:t>
            </a:r>
            <a:r>
              <a:rPr lang="pt-BR" sz="4400" i="1" u="sng" dirty="0" smtClean="0">
                <a:solidFill>
                  <a:schemeClr val="accent2">
                    <a:lumMod val="50000"/>
                  </a:schemeClr>
                </a:solidFill>
                <a:effectLst/>
                <a:latin typeface="Arial" pitchFamily="34" charset="0"/>
                <a:cs typeface="Arial" pitchFamily="34" charset="0"/>
                <a:sym typeface="Wingdings"/>
              </a:rPr>
              <a:t>moda de</a:t>
            </a:r>
            <a:r>
              <a:rPr lang="pt-BR" sz="4400" i="1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  <a:sym typeface="Wingdings"/>
              </a:rPr>
              <a:t>, </a:t>
            </a:r>
            <a:r>
              <a:rPr lang="pt-BR" sz="4400" i="1" u="sng" dirty="0" smtClean="0">
                <a:solidFill>
                  <a:schemeClr val="accent2">
                    <a:lumMod val="50000"/>
                  </a:schemeClr>
                </a:solidFill>
                <a:effectLst/>
                <a:latin typeface="Arial" pitchFamily="34" charset="0"/>
                <a:cs typeface="Arial" pitchFamily="34" charset="0"/>
                <a:sym typeface="Wingdings"/>
              </a:rPr>
              <a:t>à maneira de</a:t>
            </a:r>
            <a:r>
              <a:rPr lang="pt-BR" sz="4400" i="1" dirty="0" smtClean="0">
                <a:solidFill>
                  <a:schemeClr val="accent2">
                    <a:lumMod val="50000"/>
                  </a:schemeClr>
                </a:solidFill>
                <a:effectLst/>
                <a:latin typeface="Arial" pitchFamily="34" charset="0"/>
                <a:cs typeface="Arial" pitchFamily="34" charset="0"/>
                <a:sym typeface="Wingdings"/>
              </a:rPr>
              <a:t>, </a:t>
            </a:r>
            <a:r>
              <a:rPr lang="pt-BR" sz="4400" i="1" u="sng" dirty="0" smtClean="0">
                <a:solidFill>
                  <a:schemeClr val="accent2">
                    <a:lumMod val="50000"/>
                  </a:schemeClr>
                </a:solidFill>
                <a:effectLst/>
                <a:latin typeface="Arial" pitchFamily="34" charset="0"/>
                <a:cs typeface="Arial" pitchFamily="34" charset="0"/>
                <a:sym typeface="Wingdings"/>
              </a:rPr>
              <a:t>faculdade</a:t>
            </a:r>
            <a:r>
              <a:rPr lang="pt-BR" sz="4400" i="1" dirty="0" smtClean="0">
                <a:solidFill>
                  <a:schemeClr val="accent2">
                    <a:lumMod val="50000"/>
                  </a:schemeClr>
                </a:solidFill>
                <a:effectLst/>
                <a:latin typeface="Arial" pitchFamily="34" charset="0"/>
                <a:cs typeface="Arial" pitchFamily="34" charset="0"/>
                <a:sym typeface="Wingdings"/>
              </a:rPr>
              <a:t>, </a:t>
            </a:r>
            <a:r>
              <a:rPr lang="pt-BR" sz="4400" i="1" u="sng" dirty="0" smtClean="0">
                <a:solidFill>
                  <a:schemeClr val="accent2">
                    <a:lumMod val="50000"/>
                  </a:schemeClr>
                </a:solidFill>
                <a:effectLst/>
                <a:latin typeface="Arial" pitchFamily="34" charset="0"/>
                <a:cs typeface="Arial" pitchFamily="34" charset="0"/>
                <a:sym typeface="Wingdings"/>
              </a:rPr>
              <a:t>universidade</a:t>
            </a:r>
            <a:r>
              <a:rPr lang="pt-BR" sz="4400" i="1" dirty="0" smtClean="0">
                <a:solidFill>
                  <a:schemeClr val="accent2">
                    <a:lumMod val="50000"/>
                  </a:schemeClr>
                </a:solidFill>
                <a:effectLst/>
                <a:latin typeface="Arial" pitchFamily="34" charset="0"/>
                <a:cs typeface="Arial" pitchFamily="34" charset="0"/>
                <a:sym typeface="Wingdings"/>
              </a:rPr>
              <a:t>, </a:t>
            </a:r>
            <a:r>
              <a:rPr lang="pt-BR" sz="4400" i="1" u="sng" dirty="0" smtClean="0">
                <a:solidFill>
                  <a:schemeClr val="accent2">
                    <a:lumMod val="50000"/>
                  </a:schemeClr>
                </a:solidFill>
                <a:effectLst/>
                <a:latin typeface="Arial" pitchFamily="34" charset="0"/>
                <a:cs typeface="Arial" pitchFamily="34" charset="0"/>
                <a:sym typeface="Wingdings"/>
              </a:rPr>
              <a:t>empresa</a:t>
            </a:r>
            <a:r>
              <a:rPr lang="pt-BR" sz="4400" i="1" dirty="0" smtClean="0">
                <a:solidFill>
                  <a:schemeClr val="accent2">
                    <a:lumMod val="50000"/>
                  </a:schemeClr>
                </a:solidFill>
                <a:effectLst/>
                <a:latin typeface="Arial" pitchFamily="34" charset="0"/>
                <a:cs typeface="Arial" pitchFamily="34" charset="0"/>
                <a:sym typeface="Wingdings"/>
              </a:rPr>
              <a:t>, </a:t>
            </a:r>
            <a:r>
              <a:rPr lang="pt-BR" sz="4400" i="1" u="sng" dirty="0" smtClean="0">
                <a:solidFill>
                  <a:schemeClr val="accent2">
                    <a:lumMod val="50000"/>
                  </a:schemeClr>
                </a:solidFill>
                <a:effectLst/>
                <a:latin typeface="Arial" pitchFamily="34" charset="0"/>
                <a:cs typeface="Arial" pitchFamily="34" charset="0"/>
                <a:sym typeface="Wingdings"/>
              </a:rPr>
              <a:t>companhia</a:t>
            </a:r>
            <a:r>
              <a:rPr lang="pt-BR" sz="4400" i="1" dirty="0" smtClean="0">
                <a:solidFill>
                  <a:schemeClr val="accent2">
                    <a:lumMod val="50000"/>
                  </a:schemeClr>
                </a:solidFill>
                <a:effectLst/>
                <a:latin typeface="Arial" pitchFamily="34" charset="0"/>
                <a:cs typeface="Arial" pitchFamily="34" charset="0"/>
                <a:sym typeface="Wingdings"/>
              </a:rPr>
              <a:t>, </a:t>
            </a:r>
            <a:r>
              <a:rPr lang="pt-BR" sz="4400" dirty="0" smtClean="0">
                <a:solidFill>
                  <a:schemeClr val="accent2">
                    <a:lumMod val="50000"/>
                  </a:schemeClr>
                </a:solidFill>
                <a:effectLst/>
                <a:latin typeface="Arial" pitchFamily="34" charset="0"/>
                <a:cs typeface="Arial" pitchFamily="34" charset="0"/>
                <a:sym typeface="Wingdings"/>
              </a:rPr>
              <a:t> </a:t>
            </a:r>
            <a:r>
              <a:rPr lang="pt-BR" sz="44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  <a:sym typeface="Wingdings"/>
              </a:rPr>
              <a:t>mesmo diante de palavras masculinas: </a:t>
            </a:r>
            <a:br>
              <a:rPr lang="pt-BR" sz="44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  <a:sym typeface="Wingdings"/>
              </a:rPr>
            </a:br>
            <a:r>
              <a:rPr lang="pt-BR" sz="44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  <a:sym typeface="Wingdings"/>
              </a:rPr>
              <a:t/>
            </a:r>
            <a:br>
              <a:rPr lang="pt-BR" sz="44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  <a:sym typeface="Wingdings"/>
              </a:rPr>
            </a:br>
            <a:r>
              <a:rPr lang="pt-BR" sz="44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  <a:sym typeface="Wingdings"/>
              </a:rPr>
              <a:t>         Refiro-me </a:t>
            </a:r>
            <a:r>
              <a:rPr lang="pt-BR" sz="4400" dirty="0" smtClean="0">
                <a:solidFill>
                  <a:schemeClr val="accent2">
                    <a:lumMod val="50000"/>
                  </a:schemeClr>
                </a:solidFill>
                <a:effectLst/>
                <a:latin typeface="Arial" pitchFamily="34" charset="0"/>
                <a:cs typeface="Arial" pitchFamily="34" charset="0"/>
                <a:sym typeface="Wingdings"/>
              </a:rPr>
              <a:t>à</a:t>
            </a:r>
            <a:r>
              <a:rPr lang="pt-BR" sz="44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  <a:sym typeface="Wingdings"/>
              </a:rPr>
              <a:t> UFRJ</a:t>
            </a:r>
            <a:r>
              <a:rPr lang="pt-BR" dirty="0" smtClean="0">
                <a:solidFill>
                  <a:schemeClr val="tx1"/>
                </a:solidFill>
                <a:sym typeface="Wingdings"/>
              </a:rPr>
              <a:t>.</a:t>
            </a:r>
            <a:endParaRPr lang="pt-BR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b="1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crase é facultativa:</a:t>
            </a:r>
            <a:endParaRPr lang="pt-BR" sz="4000" b="1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smtClean="0">
                <a:sym typeface="Wingdings"/>
              </a:rPr>
              <a:t></a:t>
            </a:r>
            <a:r>
              <a:rPr lang="pt-BR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/>
              </a:rPr>
              <a:t>Diante de nomes próprios femininos:</a:t>
            </a:r>
          </a:p>
          <a:p>
            <a:pPr>
              <a:buNone/>
            </a:pPr>
            <a:r>
              <a:rPr lang="pt-BR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/>
              </a:rPr>
              <a:t>   </a:t>
            </a:r>
            <a:r>
              <a:rPr lang="pt-BR" sz="20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/>
              </a:rPr>
              <a:t>Procurou ser agradável à   (a) Lia.</a:t>
            </a:r>
          </a:p>
          <a:p>
            <a:pPr>
              <a:buNone/>
            </a:pPr>
            <a:endParaRPr lang="pt-BR" i="1" dirty="0" smtClean="0">
              <a:sym typeface="Wingdings"/>
            </a:endParaRPr>
          </a:p>
          <a:p>
            <a:pPr>
              <a:buNone/>
            </a:pPr>
            <a:r>
              <a:rPr lang="pt-BR" i="1" dirty="0" smtClean="0">
                <a:sym typeface="Wingdings"/>
              </a:rPr>
              <a:t></a:t>
            </a:r>
            <a:r>
              <a:rPr lang="pt-BR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/>
              </a:rPr>
              <a:t>Diante de pronomes possessivos femininos:</a:t>
            </a:r>
          </a:p>
          <a:p>
            <a:pPr>
              <a:buNone/>
            </a:pPr>
            <a:r>
              <a:rPr lang="pt-BR" sz="20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/>
              </a:rPr>
              <a:t>Referia-me à (a) sua irmã.</a:t>
            </a:r>
          </a:p>
          <a:p>
            <a:pPr>
              <a:buNone/>
            </a:pPr>
            <a:endParaRPr lang="pt-BR" i="1" dirty="0" smtClean="0">
              <a:sym typeface="Wingdings"/>
            </a:endParaRPr>
          </a:p>
          <a:p>
            <a:pPr>
              <a:buNone/>
            </a:pPr>
            <a:r>
              <a:rPr lang="pt-BR" dirty="0" smtClean="0">
                <a:sym typeface="Wingdings"/>
              </a:rPr>
              <a:t></a:t>
            </a:r>
            <a:r>
              <a:rPr lang="pt-BR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/>
              </a:rPr>
              <a:t>Na locução prepositiva até a:</a:t>
            </a:r>
          </a:p>
          <a:p>
            <a:pPr>
              <a:buNone/>
            </a:pPr>
            <a:r>
              <a:rPr lang="pt-BR" sz="20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/>
              </a:rPr>
              <a:t>Levou a discussão até as (até às) últimas consequências.</a:t>
            </a:r>
            <a:endParaRPr lang="pt-BR" sz="20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4C2A1C201C7794B8CB5FE9E45C3A24F" ma:contentTypeVersion="2" ma:contentTypeDescription="Crie um novo documento." ma:contentTypeScope="" ma:versionID="82fae504ed8e32169d214cf9224ca93e">
  <xsd:schema xmlns:xsd="http://www.w3.org/2001/XMLSchema" xmlns:xs="http://www.w3.org/2001/XMLSchema" xmlns:p="http://schemas.microsoft.com/office/2006/metadata/properties" xmlns:ns2="aa8b0d43-971c-416b-af21-0b9f165c79f5" targetNamespace="http://schemas.microsoft.com/office/2006/metadata/properties" ma:root="true" ma:fieldsID="9ea99dd1c5e1d08329db67675ce06586" ns2:_="">
    <xsd:import namespace="aa8b0d43-971c-416b-af21-0b9f165c79f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8b0d43-971c-416b-af21-0b9f165c79f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6607F8A-F891-4682-A616-04A0D0D24FC5}"/>
</file>

<file path=customXml/itemProps2.xml><?xml version="1.0" encoding="utf-8"?>
<ds:datastoreItem xmlns:ds="http://schemas.openxmlformats.org/officeDocument/2006/customXml" ds:itemID="{02A4F23E-00C4-4BFC-B54E-361CF70C4101}"/>
</file>

<file path=customXml/itemProps3.xml><?xml version="1.0" encoding="utf-8"?>
<ds:datastoreItem xmlns:ds="http://schemas.openxmlformats.org/officeDocument/2006/customXml" ds:itemID="{237DAFE1-FC6E-4F25-9A99-D1821D7FAC5A}"/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464</TotalTime>
  <Words>400</Words>
  <Application>Microsoft Office PowerPoint</Application>
  <PresentationFormat>Apresentação na tela (4:3)</PresentationFormat>
  <Paragraphs>71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0" baseType="lpstr">
      <vt:lpstr>Arial</vt:lpstr>
      <vt:lpstr>Trebuchet MS</vt:lpstr>
      <vt:lpstr>Wingdings</vt:lpstr>
      <vt:lpstr>Wingdings 3</vt:lpstr>
      <vt:lpstr>Facetado</vt:lpstr>
      <vt:lpstr>GRAMÁTICA </vt:lpstr>
      <vt:lpstr>  Ninguém resiste a + as ilhas Gregas.                                                 preposição          artigo   Assim:    Ninguém resiste às ilhas gregas  </vt:lpstr>
      <vt:lpstr>CRASE:  é a fusão escrita e oral de duas vogais idêntica.   A   +  A</vt:lpstr>
      <vt:lpstr>Ocorre crase</vt:lpstr>
      <vt:lpstr>Antes de nomes de lugares que sejam determinados pelo artigo:   O papa regressou à Itália.  Ele foi para a Itália.  Ele foi a Roma. O papa foi para Roma </vt:lpstr>
      <vt:lpstr>Nas expressões proporcionais à medida que, à proporção que.   À medida que se aproximava o dia da formatura,  ele ficava mais ansioso. </vt:lpstr>
      <vt:lpstr>Apresentação do PowerPoint</vt:lpstr>
      <vt:lpstr>Expressões subentendidas –  à moda de, à maneira de, faculdade, universidade, empresa, companhia,  mesmo diante de palavras masculinas:            Refiro-me à UFRJ.</vt:lpstr>
      <vt:lpstr>A crase é facultativa:</vt:lpstr>
      <vt:lpstr>Não ocorre crase</vt:lpstr>
      <vt:lpstr> Entre substantivos repetidos:  Os dois rivais estavam face a face.  Antes de palavras no plural não precedidas de artigo e com sentido genérico:  Não vou a festas.  </vt:lpstr>
      <vt:lpstr>Em caso de dúvidas</vt:lpstr>
      <vt:lpstr>12 mandamentos da“ CRASE”.</vt:lpstr>
      <vt:lpstr>7-Vou a, volto de, crase para quê?  8-Diante de cardinal, crase faz mal.  9-Quando for hora, crase sem demora.  10Palavra determinada, crase liberada.  11-Sendo à moda de, crase vai vencer.  12-Adverbial, feminina e locução! Manda crase, meu irmão! </vt:lpstr>
      <vt:lpstr>Referências bibliográfica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GRAMÁTICA</dc:title>
  <dc:creator>Ana</dc:creator>
  <cp:lastModifiedBy>Ana Santiago</cp:lastModifiedBy>
  <cp:revision>66</cp:revision>
  <dcterms:created xsi:type="dcterms:W3CDTF">2015-03-16T19:53:01Z</dcterms:created>
  <dcterms:modified xsi:type="dcterms:W3CDTF">2020-09-29T12:27:10Z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0x010100A4C2A1C201C7794B8CB5FE9E45C3A24F</vt:lpwstr>
  </property>
</Properties>
</file>