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2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9A591099-7EBE-4D12-B880-CCA6B38B92A6}" type="datetimeFigureOut">
              <a:rPr lang="pt-BR" smtClean="0"/>
              <a:t>23/08/2020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63A36C10-A9D4-4995-9BAF-95FBD77A72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70CF4299-1721-48C6-878D-74296BE00D21}" type="datetimeFigureOut">
              <a:rPr lang="pt-BR"/>
              <a:t>23/08/2020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23AEF9EC-8318-4FF6-847E-A85BBD2B7E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pt-BR" sz="72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 latinLnBrk="0">
              <a:spcBef>
                <a:spcPts val="1200"/>
              </a:spcBef>
              <a:buNone/>
              <a:defRPr lang="pt-BR" sz="240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pt-BR"/>
              <a:t>23/08/2020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 latinLnBrk="0">
              <a:defRPr lang="pt-BR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pt-BR"/>
              <a:t>23/08/2020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pt-BR"/>
              <a:t>23/08/2020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 latinLnBrk="0">
              <a:defRPr lang="pt-BR" sz="5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pt-BR" sz="2400"/>
            </a:lvl1pPr>
            <a:lvl2pPr marL="457200" indent="0" latinLnBrk="0">
              <a:buNone/>
              <a:defRPr lang="pt-BR" sz="2000"/>
            </a:lvl2pPr>
            <a:lvl3pPr marL="914400" indent="0" latinLnBrk="0">
              <a:buNone/>
              <a:defRPr lang="pt-BR" sz="18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pt-BR"/>
              <a:t>23/08/2020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800"/>
            </a:lvl6pPr>
            <a:lvl7pPr latinLnBrk="0">
              <a:defRPr lang="pt-BR" sz="1800"/>
            </a:lvl7pPr>
            <a:lvl8pPr latinLnBrk="0">
              <a:defRPr lang="pt-BR" sz="1800"/>
            </a:lvl8pPr>
            <a:lvl9pPr latinLnBrk="0">
              <a:defRPr lang="pt-BR"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800"/>
            </a:lvl6pPr>
            <a:lvl7pPr latinLnBrk="0">
              <a:defRPr lang="pt-BR" sz="1800"/>
            </a:lvl7pPr>
            <a:lvl8pPr latinLnBrk="0">
              <a:defRPr lang="pt-BR" sz="1800"/>
            </a:lvl8pPr>
            <a:lvl9pPr latinLnBrk="0">
              <a:defRPr lang="pt-BR"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pt-BR"/>
              <a:t>23/08/2020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600"/>
            </a:lvl6pPr>
            <a:lvl7pPr latinLnBrk="0">
              <a:defRPr lang="pt-BR" sz="1600"/>
            </a:lvl7pPr>
            <a:lvl8pPr latinLnBrk="0">
              <a:defRPr lang="pt-BR" sz="1600"/>
            </a:lvl8pPr>
            <a:lvl9pPr latinLnBrk="0">
              <a:defRPr lang="pt-BR"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600"/>
            </a:lvl6pPr>
            <a:lvl7pPr latinLnBrk="0">
              <a:defRPr lang="pt-BR" sz="1600"/>
            </a:lvl7pPr>
            <a:lvl8pPr latinLnBrk="0">
              <a:defRPr lang="pt-BR" sz="1600"/>
            </a:lvl8pPr>
            <a:lvl9pPr latinLnBrk="0">
              <a:defRPr lang="pt-BR"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pt-BR"/>
              <a:t>23/08/2020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pt-BR"/>
              <a:t>23/08/2020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pt-BR"/>
              <a:t>23/08/2020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2000"/>
            </a:lvl6pPr>
            <a:lvl7pPr latinLnBrk="0">
              <a:defRPr lang="pt-BR" sz="2000"/>
            </a:lvl7pPr>
            <a:lvl8pPr latinLnBrk="0">
              <a:defRPr lang="pt-BR" sz="2000"/>
            </a:lvl8pPr>
            <a:lvl9pPr latinLnBrk="0">
              <a:defRPr lang="pt-BR"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pt-BR"/>
              <a:t>23/08/2020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 latinLnBrk="0">
              <a:defRPr lang="pt-BR"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pt-BR" sz="24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 latinLnBrk="0"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pt-BR"/>
              <a:t>23/08/2020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800">
                <a:solidFill>
                  <a:schemeClr val="accent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4673" y="2357358"/>
            <a:ext cx="9601200" cy="1069940"/>
          </a:xfrm>
        </p:spPr>
        <p:txBody>
          <a:bodyPr>
            <a:noAutofit/>
          </a:bodyPr>
          <a:lstStyle/>
          <a:p>
            <a:pPr algn="ctr"/>
            <a:r>
              <a:rPr lang="pt-BR" sz="8000" dirty="0" smtClean="0"/>
              <a:t>HTML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5855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O HTML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Pode ser desenvolvido com qualquer tipo de programa de edição de texto.</a:t>
            </a:r>
          </a:p>
          <a:p>
            <a:pPr algn="just"/>
            <a:r>
              <a:rPr lang="pt-B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Podemos destacar o Bloco de notas, </a:t>
            </a:r>
            <a:r>
              <a:rPr lang="pt-BR" sz="24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</a:t>
            </a:r>
            <a:r>
              <a:rPr lang="pt-BR" sz="24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otepad</a:t>
            </a:r>
            <a:r>
              <a:rPr lang="pt-BR" sz="24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++ ou Visual Studio </a:t>
            </a:r>
            <a:r>
              <a:rPr lang="pt-BR" sz="24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Code</a:t>
            </a:r>
            <a:endParaRPr lang="pt-BR" sz="2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984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marcações do HTML - </a:t>
            </a:r>
            <a:r>
              <a:rPr lang="pt-BR" dirty="0" err="1"/>
              <a:t>tags</a:t>
            </a:r>
            <a:r>
              <a:rPr lang="pt-BR" dirty="0"/>
              <a:t> – são especificadas em pares, delimitando um texto que sofrerá algum tipo de formatação e consistem do sinal (&lt;), (o símbolo de "menor que"), seguida pelo nome da marcação e fechada por (&gt;) ("maior que"). </a:t>
            </a:r>
          </a:p>
          <a:p>
            <a:pPr marL="274320" lvl="1" indent="0">
              <a:buNone/>
            </a:pPr>
            <a:r>
              <a:rPr lang="pt-BR" dirty="0"/>
              <a:t>Exemplo</a:t>
            </a:r>
          </a:p>
          <a:p>
            <a:pPr marL="274320" lvl="1" indent="0">
              <a:buNone/>
            </a:pPr>
            <a:r>
              <a:rPr lang="pt-BR" dirty="0"/>
              <a:t>&lt;B&gt; texto em negrito&lt;/B&gt;</a:t>
            </a:r>
          </a:p>
          <a:p>
            <a:pPr marL="274320" lvl="1" indent="0">
              <a:buNone/>
            </a:pPr>
            <a:r>
              <a:rPr lang="pt-BR" dirty="0"/>
              <a:t>&lt;I&gt; texto em itálico &lt;/I&gt;</a:t>
            </a:r>
          </a:p>
          <a:p>
            <a:r>
              <a:rPr lang="pt-BR" dirty="0" smtClean="0"/>
              <a:t>Há </a:t>
            </a:r>
            <a:r>
              <a:rPr lang="pt-BR" dirty="0"/>
              <a:t>exceções a esse funcionamento em pares das marcações. Por exemplo, a que indica um final de parágrafo: &lt;P&gt; . Não necessita de uma correspondente: &lt;/P&gt;. A marcação que indica quebra de linha - &lt;</a:t>
            </a:r>
            <a:r>
              <a:rPr lang="pt-BR" dirty="0" err="1"/>
              <a:t>br</a:t>
            </a:r>
            <a:r>
              <a:rPr lang="pt-BR" dirty="0"/>
              <a:t>&gt; - também não precisa de uma correspondente, e outras tais como &lt;</a:t>
            </a:r>
            <a:r>
              <a:rPr lang="pt-BR" dirty="0" err="1"/>
              <a:t>hr</a:t>
            </a:r>
            <a:r>
              <a:rPr lang="pt-BR" dirty="0" smtClean="0"/>
              <a:t>&gt;.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Marcações de texto (</a:t>
            </a:r>
            <a:r>
              <a:rPr lang="pt-BR" sz="2400" b="1" dirty="0" err="1" smtClean="0"/>
              <a:t>tag</a:t>
            </a:r>
            <a:r>
              <a:rPr lang="pt-BR" sz="2400" b="1" dirty="0" smtClean="0"/>
              <a:t>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12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&lt;HTML</a:t>
            </a:r>
            <a:r>
              <a:rPr lang="en-US" sz="2400" dirty="0" smtClean="0"/>
              <a:t>&gt; ------ INICIO DO HTML</a:t>
            </a:r>
            <a:endParaRPr lang="pt-BR" sz="2400" dirty="0"/>
          </a:p>
          <a:p>
            <a:pPr marL="0" indent="0">
              <a:buNone/>
            </a:pPr>
            <a:r>
              <a:rPr lang="en-US" sz="2400" dirty="0" smtClean="0"/>
              <a:t>&lt;HEAD&gt; ------ INICIO DO CABEÇALHO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&lt;/HEAD&gt; ------ FIM DO CABEÇALHO</a:t>
            </a:r>
          </a:p>
          <a:p>
            <a:pPr marL="0" indent="0">
              <a:buNone/>
            </a:pPr>
            <a:r>
              <a:rPr lang="pt-BR" sz="2400" dirty="0" smtClean="0"/>
              <a:t>&lt;BODY&gt;  -------INICIO DO CORPO DO SITE</a:t>
            </a:r>
          </a:p>
          <a:p>
            <a:pPr marL="0" indent="0">
              <a:buNone/>
            </a:pPr>
            <a:r>
              <a:rPr lang="pt-BR" sz="2400" dirty="0" smtClean="0"/>
              <a:t>&lt;/BODY&gt; ----- FIM DO CORPO DO SITE</a:t>
            </a:r>
          </a:p>
          <a:p>
            <a:pPr marL="0" indent="0">
              <a:buNone/>
            </a:pPr>
            <a:r>
              <a:rPr lang="pt-BR" sz="2400" dirty="0" smtClean="0"/>
              <a:t>&lt;/HTML&gt; ------FIM DO HTML</a:t>
            </a:r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ESTRUTURA BÁSICA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180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2800" dirty="0" smtClean="0"/>
              <a:t>SEMPRE O PRIMEIRO SITE A SER CHAMADO OBRIGATORIMENTE DEVE TER O NOME  DE index.html</a:t>
            </a:r>
            <a:endParaRPr lang="pt-BR" sz="2800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2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DE ALOCAÇÃO DO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SEMPRE SERÁ NECESSÁRIO A CRIAÇÃO DAS SEGUINTES PASTAS: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4" y="2957446"/>
            <a:ext cx="8672944" cy="241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PRIMEIRO PROGRAMA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dirty="0" smtClean="0"/>
              <a:t>&lt;!DOCTYPE 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&lt;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lang</a:t>
            </a:r>
            <a:r>
              <a:rPr lang="pt-BR" dirty="0" smtClean="0"/>
              <a:t>=“</a:t>
            </a:r>
            <a:r>
              <a:rPr lang="pt-BR" dirty="0" err="1" smtClean="0"/>
              <a:t>pt-br</a:t>
            </a:r>
            <a:r>
              <a:rPr lang="pt-BR" dirty="0" smtClean="0"/>
              <a:t>”&gt;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&lt;meta </a:t>
            </a:r>
            <a:r>
              <a:rPr lang="pt-BR" dirty="0" err="1" smtClean="0"/>
              <a:t>charset</a:t>
            </a:r>
            <a:r>
              <a:rPr lang="pt-BR" dirty="0" smtClean="0"/>
              <a:t>=“UTF-8”&gt;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&lt;</a:t>
            </a:r>
            <a:r>
              <a:rPr lang="pt-BR" dirty="0" err="1" smtClean="0"/>
              <a:t>title</a:t>
            </a:r>
            <a:r>
              <a:rPr lang="pt-BR" dirty="0" smtClean="0"/>
              <a:t>&gt; LIVROS FAVORITOS &lt;/</a:t>
            </a:r>
            <a:r>
              <a:rPr lang="pt-BR" dirty="0" err="1" smtClean="0"/>
              <a:t>title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head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	HELLO WORD!!!!!!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&lt;/</a:t>
            </a:r>
            <a:r>
              <a:rPr lang="pt-BR" dirty="0" err="1" smtClean="0"/>
              <a:t>body</a:t>
            </a:r>
            <a:r>
              <a:rPr lang="pt-BR" dirty="0" smtClean="0"/>
              <a:t>&gt;</a:t>
            </a:r>
          </a:p>
          <a:p>
            <a:pPr marL="0" indent="0" algn="just"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html</a:t>
            </a:r>
            <a:r>
              <a:rPr lang="pt-BR" dirty="0" smtClean="0"/>
              <a:t>&gt;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3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al escovado 16x9">
  <a:themeElements>
    <a:clrScheme name="MetalEscovado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5DAD954CB434AA8B10B753282332C" ma:contentTypeVersion="0" ma:contentTypeDescription="Crie um novo documento." ma:contentTypeScope="" ma:versionID="6dd1d5939d771b38764c8e94fc9b22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AFBA82-1A19-48AC-AEDC-454446B560ED}"/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250</Words>
  <Application>Microsoft Office PowerPoint</Application>
  <PresentationFormat>Personalizar</PresentationFormat>
  <Paragraphs>36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Metal escovado 16x9</vt:lpstr>
      <vt:lpstr>HTML</vt:lpstr>
      <vt:lpstr>O HTML</vt:lpstr>
      <vt:lpstr>Marcações de texto (tag)</vt:lpstr>
      <vt:lpstr>ESTRUTURA BÁSICA</vt:lpstr>
      <vt:lpstr>ATENÇÃO</vt:lpstr>
      <vt:lpstr>ESTRUTURA DE ALOCAÇÃO DO SITE</vt:lpstr>
      <vt:lpstr>PRIMEIRO PROGRAMA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2020-08-24T00:50:55Z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0x010100EF15DAD954CB434AA8B10B753282332C</vt:lpwstr>
  </property>
</Properties>
</file>