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drawing2.xml" ContentType="application/vnd.ms-office.drawingml.diagramDrawing+xml"/>
  <Override PartName="/ppt/diagrams/drawing1.xml" ContentType="application/vnd.ms-office.drawingml.diagramDrawing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69" r:id="rId3"/>
    <p:sldId id="257" r:id="rId4"/>
    <p:sldId id="259" r:id="rId5"/>
    <p:sldId id="268" r:id="rId6"/>
    <p:sldId id="263" r:id="rId7"/>
    <p:sldId id="261" r:id="rId8"/>
    <p:sldId id="271" r:id="rId9"/>
    <p:sldId id="272" r:id="rId10"/>
    <p:sldId id="258" r:id="rId11"/>
    <p:sldId id="264" r:id="rId12"/>
    <p:sldId id="270" r:id="rId13"/>
    <p:sldId id="265" r:id="rId14"/>
    <p:sldId id="267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594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53430-1CEA-466F-A4EF-48E4E009ABEC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91EA2F2-22B7-4A7B-B4A0-71F5FD0CDF16}">
      <dgm:prSet phldrT="[Texto]"/>
      <dgm:spPr/>
      <dgm:t>
        <a:bodyPr/>
        <a:lstStyle/>
        <a:p>
          <a:r>
            <a:rPr lang="pt-BR" dirty="0"/>
            <a:t>Modelo Cascata</a:t>
          </a:r>
        </a:p>
      </dgm:t>
    </dgm:pt>
    <dgm:pt modelId="{9A157924-F49C-4EBF-B5B7-529BA4370624}" type="parTrans" cxnId="{5EEBBB95-EA5B-40F2-9D9A-CBF9106249DA}">
      <dgm:prSet/>
      <dgm:spPr/>
      <dgm:t>
        <a:bodyPr/>
        <a:lstStyle/>
        <a:p>
          <a:endParaRPr lang="pt-BR"/>
        </a:p>
      </dgm:t>
    </dgm:pt>
    <dgm:pt modelId="{5E2A6226-83A5-4F16-BDAA-B032A82F0BCC}" type="sibTrans" cxnId="{5EEBBB95-EA5B-40F2-9D9A-CBF9106249DA}">
      <dgm:prSet/>
      <dgm:spPr/>
      <dgm:t>
        <a:bodyPr/>
        <a:lstStyle/>
        <a:p>
          <a:endParaRPr lang="pt-BR"/>
        </a:p>
      </dgm:t>
    </dgm:pt>
    <dgm:pt modelId="{0138C128-0674-4478-9465-E02B526C1542}">
      <dgm:prSet phldrT="[Texto]"/>
      <dgm:spPr/>
      <dgm:t>
        <a:bodyPr/>
        <a:lstStyle/>
        <a:p>
          <a:r>
            <a:rPr lang="pt-BR" dirty="0"/>
            <a:t>Modelo Ágil </a:t>
          </a:r>
        </a:p>
      </dgm:t>
    </dgm:pt>
    <dgm:pt modelId="{29E9B85B-CB69-4900-AEC5-2D4619307A22}" type="parTrans" cxnId="{FB54DB21-98E0-48B4-8E97-3B99C37DA06E}">
      <dgm:prSet/>
      <dgm:spPr/>
      <dgm:t>
        <a:bodyPr/>
        <a:lstStyle/>
        <a:p>
          <a:endParaRPr lang="pt-BR"/>
        </a:p>
      </dgm:t>
    </dgm:pt>
    <dgm:pt modelId="{9213B23B-76C9-4EE5-B07A-B66C463863E1}" type="sibTrans" cxnId="{FB54DB21-98E0-48B4-8E97-3B99C37DA06E}">
      <dgm:prSet/>
      <dgm:spPr/>
      <dgm:t>
        <a:bodyPr/>
        <a:lstStyle/>
        <a:p>
          <a:endParaRPr lang="pt-BR"/>
        </a:p>
      </dgm:t>
    </dgm:pt>
    <dgm:pt modelId="{7AACEF21-CB2A-45EF-BC06-60AA749E3908}" type="pres">
      <dgm:prSet presAssocID="{B3F53430-1CEA-466F-A4EF-48E4E009ABE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8B2A870-D53C-4325-AE38-564A2984E0C4}" type="pres">
      <dgm:prSet presAssocID="{391EA2F2-22B7-4A7B-B4A0-71F5FD0CDF16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C21E762-210D-436B-8079-836E0BC68641}" type="pres">
      <dgm:prSet presAssocID="{0138C128-0674-4478-9465-E02B526C1542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99ACCAF-F343-44C8-BD9E-FF9973215485}" type="presOf" srcId="{391EA2F2-22B7-4A7B-B4A0-71F5FD0CDF16}" destId="{E8B2A870-D53C-4325-AE38-564A2984E0C4}" srcOrd="0" destOrd="0" presId="urn:microsoft.com/office/officeart/2005/8/layout/arrow1"/>
    <dgm:cxn modelId="{FA1A22AE-5745-4F83-854A-AD6C5E26EEEA}" type="presOf" srcId="{B3F53430-1CEA-466F-A4EF-48E4E009ABEC}" destId="{7AACEF21-CB2A-45EF-BC06-60AA749E3908}" srcOrd="0" destOrd="0" presId="urn:microsoft.com/office/officeart/2005/8/layout/arrow1"/>
    <dgm:cxn modelId="{2BED8090-8EAB-4E52-90B7-3739A4CC5AD3}" type="presOf" srcId="{0138C128-0674-4478-9465-E02B526C1542}" destId="{BC21E762-210D-436B-8079-836E0BC68641}" srcOrd="0" destOrd="0" presId="urn:microsoft.com/office/officeart/2005/8/layout/arrow1"/>
    <dgm:cxn modelId="{FB54DB21-98E0-48B4-8E97-3B99C37DA06E}" srcId="{B3F53430-1CEA-466F-A4EF-48E4E009ABEC}" destId="{0138C128-0674-4478-9465-E02B526C1542}" srcOrd="1" destOrd="0" parTransId="{29E9B85B-CB69-4900-AEC5-2D4619307A22}" sibTransId="{9213B23B-76C9-4EE5-B07A-B66C463863E1}"/>
    <dgm:cxn modelId="{5EEBBB95-EA5B-40F2-9D9A-CBF9106249DA}" srcId="{B3F53430-1CEA-466F-A4EF-48E4E009ABEC}" destId="{391EA2F2-22B7-4A7B-B4A0-71F5FD0CDF16}" srcOrd="0" destOrd="0" parTransId="{9A157924-F49C-4EBF-B5B7-529BA4370624}" sibTransId="{5E2A6226-83A5-4F16-BDAA-B032A82F0BCC}"/>
    <dgm:cxn modelId="{98E3D739-E079-4965-A16A-41BE15FAAE32}" type="presParOf" srcId="{7AACEF21-CB2A-45EF-BC06-60AA749E3908}" destId="{E8B2A870-D53C-4325-AE38-564A2984E0C4}" srcOrd="0" destOrd="0" presId="urn:microsoft.com/office/officeart/2005/8/layout/arrow1"/>
    <dgm:cxn modelId="{35F73B5C-8F65-46F6-BE3F-C7C5CC336952}" type="presParOf" srcId="{7AACEF21-CB2A-45EF-BC06-60AA749E3908}" destId="{BC21E762-210D-436B-8079-836E0BC6864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FF3FB5-94EC-4772-BB02-419F64872F69}" type="doc">
      <dgm:prSet loTypeId="urn:microsoft.com/office/officeart/2005/8/layout/lProcess2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C44DE92-34E8-4449-9DBF-A76912BCDCDC}">
      <dgm:prSet phldrT="[Texto]"/>
      <dgm:spPr/>
      <dgm:t>
        <a:bodyPr/>
        <a:lstStyle/>
        <a:p>
          <a:r>
            <a:rPr lang="pt-BR" dirty="0"/>
            <a:t>Tipos de Requisitos</a:t>
          </a:r>
        </a:p>
      </dgm:t>
    </dgm:pt>
    <dgm:pt modelId="{14D58CAC-95CF-45BB-A2BD-33DA7FCCD321}" type="parTrans" cxnId="{B9117E17-1232-4CFE-A37B-7FD8A9DD1102}">
      <dgm:prSet/>
      <dgm:spPr/>
      <dgm:t>
        <a:bodyPr/>
        <a:lstStyle/>
        <a:p>
          <a:endParaRPr lang="pt-BR"/>
        </a:p>
      </dgm:t>
    </dgm:pt>
    <dgm:pt modelId="{2F064522-BDB7-4921-8DD1-9524EFA97294}" type="sibTrans" cxnId="{B9117E17-1232-4CFE-A37B-7FD8A9DD1102}">
      <dgm:prSet/>
      <dgm:spPr/>
      <dgm:t>
        <a:bodyPr/>
        <a:lstStyle/>
        <a:p>
          <a:endParaRPr lang="pt-BR"/>
        </a:p>
      </dgm:t>
    </dgm:pt>
    <dgm:pt modelId="{293E8910-9977-4D2C-860B-80FFB0934857}">
      <dgm:prSet phldrT="[Texto]"/>
      <dgm:spPr/>
      <dgm:t>
        <a:bodyPr/>
        <a:lstStyle/>
        <a:p>
          <a:r>
            <a:rPr lang="pt-BR" dirty="0"/>
            <a:t>Não Funcionais</a:t>
          </a:r>
        </a:p>
      </dgm:t>
    </dgm:pt>
    <dgm:pt modelId="{84A7A14E-3550-4586-978D-D7BED024CCBD}" type="parTrans" cxnId="{9CA76C50-708F-475C-B5EE-2320507A566D}">
      <dgm:prSet/>
      <dgm:spPr/>
      <dgm:t>
        <a:bodyPr/>
        <a:lstStyle/>
        <a:p>
          <a:endParaRPr lang="pt-BR"/>
        </a:p>
      </dgm:t>
    </dgm:pt>
    <dgm:pt modelId="{AB519835-B59C-4051-9A1A-EFCBEC7DCDC1}" type="sibTrans" cxnId="{9CA76C50-708F-475C-B5EE-2320507A566D}">
      <dgm:prSet/>
      <dgm:spPr/>
      <dgm:t>
        <a:bodyPr/>
        <a:lstStyle/>
        <a:p>
          <a:endParaRPr lang="pt-BR"/>
        </a:p>
      </dgm:t>
    </dgm:pt>
    <dgm:pt modelId="{5F10C12D-1993-451B-9621-0F50ED76C038}">
      <dgm:prSet phldrT="[Texto]"/>
      <dgm:spPr/>
      <dgm:t>
        <a:bodyPr/>
        <a:lstStyle/>
        <a:p>
          <a:r>
            <a:rPr lang="pt-BR" dirty="0"/>
            <a:t>Funcionais</a:t>
          </a:r>
        </a:p>
      </dgm:t>
    </dgm:pt>
    <dgm:pt modelId="{BA2D1F7C-2EC1-4927-9701-CFAAC46BD533}" type="parTrans" cxnId="{78DBCCD6-1D9A-4206-88E8-9D9EE04E6933}">
      <dgm:prSet/>
      <dgm:spPr/>
      <dgm:t>
        <a:bodyPr/>
        <a:lstStyle/>
        <a:p>
          <a:endParaRPr lang="pt-BR"/>
        </a:p>
      </dgm:t>
    </dgm:pt>
    <dgm:pt modelId="{4B29B063-2D9D-4B65-A034-017E430116CC}" type="sibTrans" cxnId="{78DBCCD6-1D9A-4206-88E8-9D9EE04E6933}">
      <dgm:prSet/>
      <dgm:spPr/>
      <dgm:t>
        <a:bodyPr/>
        <a:lstStyle/>
        <a:p>
          <a:endParaRPr lang="pt-BR"/>
        </a:p>
      </dgm:t>
    </dgm:pt>
    <dgm:pt modelId="{82042041-6B63-46C5-A9E9-8191FCA1A154}" type="pres">
      <dgm:prSet presAssocID="{52FF3FB5-94EC-4772-BB02-419F64872F6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B5745AA-86A9-49B0-A68A-9BC7209FF634}" type="pres">
      <dgm:prSet presAssocID="{2C44DE92-34E8-4449-9DBF-A76912BCDCDC}" presName="compNode" presStyleCnt="0"/>
      <dgm:spPr/>
    </dgm:pt>
    <dgm:pt modelId="{E78C8AC9-7B45-44C7-B003-7D97BBB8C438}" type="pres">
      <dgm:prSet presAssocID="{2C44DE92-34E8-4449-9DBF-A76912BCDCDC}" presName="aNode" presStyleLbl="bgShp" presStyleIdx="0" presStyleCnt="1"/>
      <dgm:spPr/>
      <dgm:t>
        <a:bodyPr/>
        <a:lstStyle/>
        <a:p>
          <a:endParaRPr lang="pt-BR"/>
        </a:p>
      </dgm:t>
    </dgm:pt>
    <dgm:pt modelId="{E025E918-90CE-4375-9AE2-4FBAF74FAA51}" type="pres">
      <dgm:prSet presAssocID="{2C44DE92-34E8-4449-9DBF-A76912BCDCDC}" presName="textNode" presStyleLbl="bgShp" presStyleIdx="0" presStyleCnt="1"/>
      <dgm:spPr/>
      <dgm:t>
        <a:bodyPr/>
        <a:lstStyle/>
        <a:p>
          <a:endParaRPr lang="pt-BR"/>
        </a:p>
      </dgm:t>
    </dgm:pt>
    <dgm:pt modelId="{81EE7606-A72A-4F24-8553-C7EBF4D59272}" type="pres">
      <dgm:prSet presAssocID="{2C44DE92-34E8-4449-9DBF-A76912BCDCDC}" presName="compChildNode" presStyleCnt="0"/>
      <dgm:spPr/>
    </dgm:pt>
    <dgm:pt modelId="{898F6F12-150E-450F-9BF7-450E5D0A2865}" type="pres">
      <dgm:prSet presAssocID="{2C44DE92-34E8-4449-9DBF-A76912BCDCDC}" presName="theInnerList" presStyleCnt="0"/>
      <dgm:spPr/>
    </dgm:pt>
    <dgm:pt modelId="{E2DFB687-2F3F-49D0-BFD5-33D568663300}" type="pres">
      <dgm:prSet presAssocID="{5F10C12D-1993-451B-9621-0F50ED76C038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2B42130-61C8-4129-AA8D-E8E82C9EF9CC}" type="pres">
      <dgm:prSet presAssocID="{5F10C12D-1993-451B-9621-0F50ED76C038}" presName="aSpace2" presStyleCnt="0"/>
      <dgm:spPr/>
    </dgm:pt>
    <dgm:pt modelId="{8FD0EAF1-4C5F-44A9-B628-4CB29D253CE3}" type="pres">
      <dgm:prSet presAssocID="{293E8910-9977-4D2C-860B-80FFB0934857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F48142A-0F63-4E2D-8281-774157244A03}" type="presOf" srcId="{5F10C12D-1993-451B-9621-0F50ED76C038}" destId="{E2DFB687-2F3F-49D0-BFD5-33D568663300}" srcOrd="0" destOrd="0" presId="urn:microsoft.com/office/officeart/2005/8/layout/lProcess2"/>
    <dgm:cxn modelId="{9CA76C50-708F-475C-B5EE-2320507A566D}" srcId="{2C44DE92-34E8-4449-9DBF-A76912BCDCDC}" destId="{293E8910-9977-4D2C-860B-80FFB0934857}" srcOrd="1" destOrd="0" parTransId="{84A7A14E-3550-4586-978D-D7BED024CCBD}" sibTransId="{AB519835-B59C-4051-9A1A-EFCBEC7DCDC1}"/>
    <dgm:cxn modelId="{9BF04CD6-52F6-4D8E-A509-A76A3412B15D}" type="presOf" srcId="{52FF3FB5-94EC-4772-BB02-419F64872F69}" destId="{82042041-6B63-46C5-A9E9-8191FCA1A154}" srcOrd="0" destOrd="0" presId="urn:microsoft.com/office/officeart/2005/8/layout/lProcess2"/>
    <dgm:cxn modelId="{B9117E17-1232-4CFE-A37B-7FD8A9DD1102}" srcId="{52FF3FB5-94EC-4772-BB02-419F64872F69}" destId="{2C44DE92-34E8-4449-9DBF-A76912BCDCDC}" srcOrd="0" destOrd="0" parTransId="{14D58CAC-95CF-45BB-A2BD-33DA7FCCD321}" sibTransId="{2F064522-BDB7-4921-8DD1-9524EFA97294}"/>
    <dgm:cxn modelId="{1EDE3957-00D1-4543-A7A0-97EAFDDA0CF2}" type="presOf" srcId="{293E8910-9977-4D2C-860B-80FFB0934857}" destId="{8FD0EAF1-4C5F-44A9-B628-4CB29D253CE3}" srcOrd="0" destOrd="0" presId="urn:microsoft.com/office/officeart/2005/8/layout/lProcess2"/>
    <dgm:cxn modelId="{78DBCCD6-1D9A-4206-88E8-9D9EE04E6933}" srcId="{2C44DE92-34E8-4449-9DBF-A76912BCDCDC}" destId="{5F10C12D-1993-451B-9621-0F50ED76C038}" srcOrd="0" destOrd="0" parTransId="{BA2D1F7C-2EC1-4927-9701-CFAAC46BD533}" sibTransId="{4B29B063-2D9D-4B65-A034-017E430116CC}"/>
    <dgm:cxn modelId="{B173C41D-4E8F-40FF-AC92-101D85E31F88}" type="presOf" srcId="{2C44DE92-34E8-4449-9DBF-A76912BCDCDC}" destId="{E025E918-90CE-4375-9AE2-4FBAF74FAA51}" srcOrd="1" destOrd="0" presId="urn:microsoft.com/office/officeart/2005/8/layout/lProcess2"/>
    <dgm:cxn modelId="{BBDD6961-A2EB-464A-9F45-FED03B5A8ABD}" type="presOf" srcId="{2C44DE92-34E8-4449-9DBF-A76912BCDCDC}" destId="{E78C8AC9-7B45-44C7-B003-7D97BBB8C438}" srcOrd="0" destOrd="0" presId="urn:microsoft.com/office/officeart/2005/8/layout/lProcess2"/>
    <dgm:cxn modelId="{AEA8A628-9C5E-4E98-A2C9-C9BB6B113887}" type="presParOf" srcId="{82042041-6B63-46C5-A9E9-8191FCA1A154}" destId="{FB5745AA-86A9-49B0-A68A-9BC7209FF634}" srcOrd="0" destOrd="0" presId="urn:microsoft.com/office/officeart/2005/8/layout/lProcess2"/>
    <dgm:cxn modelId="{D8B2BC42-D2A2-42C3-AC34-7BCE92969B00}" type="presParOf" srcId="{FB5745AA-86A9-49B0-A68A-9BC7209FF634}" destId="{E78C8AC9-7B45-44C7-B003-7D97BBB8C438}" srcOrd="0" destOrd="0" presId="urn:microsoft.com/office/officeart/2005/8/layout/lProcess2"/>
    <dgm:cxn modelId="{01535B93-DF98-4516-B7A0-5D1D0388D481}" type="presParOf" srcId="{FB5745AA-86A9-49B0-A68A-9BC7209FF634}" destId="{E025E918-90CE-4375-9AE2-4FBAF74FAA51}" srcOrd="1" destOrd="0" presId="urn:microsoft.com/office/officeart/2005/8/layout/lProcess2"/>
    <dgm:cxn modelId="{E5ED3A1C-22FC-47D1-9E3B-2DBFF618C335}" type="presParOf" srcId="{FB5745AA-86A9-49B0-A68A-9BC7209FF634}" destId="{81EE7606-A72A-4F24-8553-C7EBF4D59272}" srcOrd="2" destOrd="0" presId="urn:microsoft.com/office/officeart/2005/8/layout/lProcess2"/>
    <dgm:cxn modelId="{16683A60-C08A-4672-BEA4-EFFBC3AD5194}" type="presParOf" srcId="{81EE7606-A72A-4F24-8553-C7EBF4D59272}" destId="{898F6F12-150E-450F-9BF7-450E5D0A2865}" srcOrd="0" destOrd="0" presId="urn:microsoft.com/office/officeart/2005/8/layout/lProcess2"/>
    <dgm:cxn modelId="{FEB5FA93-CCFC-4C93-84C7-D901469B6D14}" type="presParOf" srcId="{898F6F12-150E-450F-9BF7-450E5D0A2865}" destId="{E2DFB687-2F3F-49D0-BFD5-33D568663300}" srcOrd="0" destOrd="0" presId="urn:microsoft.com/office/officeart/2005/8/layout/lProcess2"/>
    <dgm:cxn modelId="{6427F167-D0C0-4E20-A01D-00C5AACB00DB}" type="presParOf" srcId="{898F6F12-150E-450F-9BF7-450E5D0A2865}" destId="{D2B42130-61C8-4129-AA8D-E8E82C9EF9CC}" srcOrd="1" destOrd="0" presId="urn:microsoft.com/office/officeart/2005/8/layout/lProcess2"/>
    <dgm:cxn modelId="{4939449B-4747-4A42-8984-5E8BD6CC52EF}" type="presParOf" srcId="{898F6F12-150E-450F-9BF7-450E5D0A2865}" destId="{8FD0EAF1-4C5F-44A9-B628-4CB29D253CE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2A870-D53C-4325-AE38-564A2984E0C4}">
      <dsp:nvSpPr>
        <dsp:cNvPr id="0" name=""/>
        <dsp:cNvSpPr/>
      </dsp:nvSpPr>
      <dsp:spPr>
        <a:xfrm rot="16200000">
          <a:off x="342" y="235768"/>
          <a:ext cx="3917900" cy="3917900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 dirty="0"/>
            <a:t>Modelo Cascata</a:t>
          </a:r>
        </a:p>
      </dsp:txBody>
      <dsp:txXfrm rot="5400000">
        <a:off x="685976" y="1215243"/>
        <a:ext cx="3232267" cy="1958950"/>
      </dsp:txXfrm>
    </dsp:sp>
    <dsp:sp modelId="{BC21E762-210D-436B-8079-836E0BC68641}">
      <dsp:nvSpPr>
        <dsp:cNvPr id="0" name=""/>
        <dsp:cNvSpPr/>
      </dsp:nvSpPr>
      <dsp:spPr>
        <a:xfrm rot="5400000">
          <a:off x="4311357" y="235768"/>
          <a:ext cx="3917900" cy="3917900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 dirty="0"/>
            <a:t>Modelo Ágil </a:t>
          </a:r>
        </a:p>
      </dsp:txBody>
      <dsp:txXfrm rot="-5400000">
        <a:off x="4311358" y="1215243"/>
        <a:ext cx="3232267" cy="1958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C8AC9-7B45-44C7-B003-7D97BBB8C438}">
      <dsp:nvSpPr>
        <dsp:cNvPr id="0" name=""/>
        <dsp:cNvSpPr/>
      </dsp:nvSpPr>
      <dsp:spPr>
        <a:xfrm>
          <a:off x="0" y="0"/>
          <a:ext cx="8229600" cy="43894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tint val="4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100" kern="1200" dirty="0"/>
            <a:t>Tipos de Requisitos</a:t>
          </a:r>
        </a:p>
      </dsp:txBody>
      <dsp:txXfrm>
        <a:off x="0" y="0"/>
        <a:ext cx="8229600" cy="1316831"/>
      </dsp:txXfrm>
    </dsp:sp>
    <dsp:sp modelId="{E2DFB687-2F3F-49D0-BFD5-33D568663300}">
      <dsp:nvSpPr>
        <dsp:cNvPr id="0" name=""/>
        <dsp:cNvSpPr/>
      </dsp:nvSpPr>
      <dsp:spPr>
        <a:xfrm>
          <a:off x="822960" y="1318117"/>
          <a:ext cx="6583680" cy="1323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23825" rIns="16510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Funcionais</a:t>
          </a:r>
        </a:p>
      </dsp:txBody>
      <dsp:txXfrm>
        <a:off x="861723" y="1356880"/>
        <a:ext cx="6506154" cy="1245949"/>
      </dsp:txXfrm>
    </dsp:sp>
    <dsp:sp modelId="{8FD0EAF1-4C5F-44A9-B628-4CB29D253CE3}">
      <dsp:nvSpPr>
        <dsp:cNvPr id="0" name=""/>
        <dsp:cNvSpPr/>
      </dsp:nvSpPr>
      <dsp:spPr>
        <a:xfrm>
          <a:off x="822960" y="2845203"/>
          <a:ext cx="6583680" cy="1323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23825" rIns="16510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Não Funcionais</a:t>
          </a:r>
        </a:p>
      </dsp:txBody>
      <dsp:txXfrm>
        <a:off x="861723" y="2883966"/>
        <a:ext cx="6506154" cy="1245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Imagem relacionada">
            <a:extLst>
              <a:ext uri="{FF2B5EF4-FFF2-40B4-BE49-F238E27FC236}">
                <a16:creationId xmlns:a16="http://schemas.microsoft.com/office/drawing/2014/main" xmlns="" id="{C083EE3F-6702-44F3-8118-6014857110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de cantos arredondados 8">
            <a:extLst>
              <a:ext uri="{FF2B5EF4-FFF2-40B4-BE49-F238E27FC236}">
                <a16:creationId xmlns:a16="http://schemas.microsoft.com/office/drawing/2014/main" xmlns="" id="{7D02360A-AF0C-4E15-BB2F-D629BD74D500}"/>
              </a:ext>
            </a:extLst>
          </p:cNvPr>
          <p:cNvSpPr/>
          <p:nvPr userDrawn="1"/>
        </p:nvSpPr>
        <p:spPr>
          <a:xfrm>
            <a:off x="251520" y="116632"/>
            <a:ext cx="8640960" cy="6741368"/>
          </a:xfrm>
          <a:prstGeom prst="roundRect">
            <a:avLst>
              <a:gd name="adj" fmla="val 6623"/>
            </a:avLst>
          </a:prstGeom>
          <a:solidFill>
            <a:schemeClr val="lt1">
              <a:alpha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8/25/2020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51520" y="836712"/>
            <a:ext cx="8640960" cy="1828800"/>
          </a:xfrm>
        </p:spPr>
        <p:txBody>
          <a:bodyPr/>
          <a:lstStyle/>
          <a:p>
            <a:pPr algn="ctr"/>
            <a:r>
              <a:rPr lang="pt-BR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Análise e Projeto de Sistemas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644652" y="4509120"/>
            <a:ext cx="7854696" cy="1752600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bg1"/>
                </a:solidFill>
              </a:rPr>
              <a:t>Profa. Rosana Colombo </a:t>
            </a:r>
            <a:r>
              <a:rPr lang="pt-BR" dirty="0" err="1">
                <a:solidFill>
                  <a:schemeClr val="bg1"/>
                </a:solidFill>
              </a:rPr>
              <a:t>Dionysio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Modificado por Santo </a:t>
            </a:r>
            <a:r>
              <a:rPr lang="pt-BR" dirty="0" err="1">
                <a:solidFill>
                  <a:schemeClr val="bg1"/>
                </a:solidFill>
              </a:rPr>
              <a:t>Oliani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Junior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Modificado (O Retorno) por Thiago Seti Patricio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205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Requisito é uma função que o software que será desenvolvido deve atender. Para tanto, se não houver uma especificação detalhada para saber as necessidades dos usuários do sistema, provavelmente o software não atenderá às necessidades da empresa.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falta de cuidado com o levantamento dos requisitos de um sistema pode gerar problemas muito sérios, como: resolução de um problema de forma errada; funcionamento diferente do esperado; complexidade na utilização  e alto custo. </a:t>
            </a:r>
          </a:p>
          <a:p>
            <a:pPr algn="just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92242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4713"/>
            <a:ext cx="8229600" cy="1143000"/>
          </a:xfrm>
        </p:spPr>
        <p:txBody>
          <a:bodyPr/>
          <a:lstStyle/>
          <a:p>
            <a:r>
              <a:rPr lang="pt-BR" dirty="0"/>
              <a:t>Especificação de Requisitos</a:t>
            </a:r>
          </a:p>
        </p:txBody>
      </p:sp>
      <p:pic>
        <p:nvPicPr>
          <p:cNvPr id="5122" name="Picture 2" descr="Image for po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580"/>
            <a:ext cx="8215370" cy="64294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084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4713"/>
            <a:ext cx="8229600" cy="1143000"/>
          </a:xfrm>
        </p:spPr>
        <p:txBody>
          <a:bodyPr/>
          <a:lstStyle/>
          <a:p>
            <a:r>
              <a:rPr lang="pt-BR" dirty="0"/>
              <a:t>Especificação de Requisitos</a:t>
            </a:r>
          </a:p>
        </p:txBody>
      </p:sp>
      <p:pic>
        <p:nvPicPr>
          <p:cNvPr id="3" name="Picture 2" descr="O que BPM tem a ver com requisitos de software? Tudo! | Blog da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358946" cy="39290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084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48380757"/>
              </p:ext>
            </p:extLst>
          </p:nvPr>
        </p:nvGraphicFramePr>
        <p:xfrm>
          <a:off x="539552" y="126876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67027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pt-BR" dirty="0"/>
              <a:t>Descrevem  o que o sistema deve  fazer para atender às necessidades do usuário. Os requisitos funcionais são de extrema importância no desenvolvimento de aplicativos, pois, sem eles não há funcionalidades nos sistemas. Exemplos: </a:t>
            </a:r>
          </a:p>
          <a:p>
            <a:pPr lvl="1" algn="just"/>
            <a:r>
              <a:rPr lang="pt-BR" dirty="0"/>
              <a:t>efetuar pagamento,</a:t>
            </a:r>
          </a:p>
          <a:p>
            <a:pPr lvl="1" algn="just"/>
            <a:r>
              <a:rPr lang="pt-BR" dirty="0"/>
              <a:t>incluir um novo cliente,</a:t>
            </a:r>
          </a:p>
          <a:p>
            <a:pPr lvl="1" algn="just"/>
            <a:r>
              <a:rPr lang="pt-BR" dirty="0"/>
              <a:t>emitir um relatório de compras por período,</a:t>
            </a:r>
          </a:p>
          <a:p>
            <a:pPr lvl="1" algn="just"/>
            <a:r>
              <a:rPr lang="pt-BR" dirty="0"/>
              <a:t>consultar um produto, entre outros.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05950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pt-BR" dirty="0"/>
              <a:t>Definem as propriedades e as restrições do sistema, podendo especificar, por exemplo, quais linguagens de programação, bancos de dados e métodos de desenvolvimento serão utilizados. São mais críticos do que os requisitos funcionais, pois sua definição correta influencia diretamente a performance do sistema a ser desenvolvido. Exemplos:</a:t>
            </a:r>
          </a:p>
          <a:p>
            <a:pPr lvl="1" algn="just"/>
            <a:r>
              <a:rPr lang="pt-BR" dirty="0"/>
              <a:t>O sistema deve ser implementado na linguagem Java</a:t>
            </a:r>
          </a:p>
          <a:p>
            <a:pPr lvl="1" algn="just"/>
            <a:r>
              <a:rPr lang="pt-BR" dirty="0"/>
              <a:t>O sistema deverá se comunicar com o banco SQL Server</a:t>
            </a:r>
          </a:p>
          <a:p>
            <a:pPr lvl="1" algn="just"/>
            <a:r>
              <a:rPr lang="pt-BR" dirty="0"/>
              <a:t>O sistema deve ser executável em qualquer plataforma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97036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Definição: Análise de Sistemas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93520"/>
          </a:xfrm>
        </p:spPr>
        <p:txBody>
          <a:bodyPr/>
          <a:lstStyle/>
          <a:p>
            <a:pPr algn="just"/>
            <a:r>
              <a:rPr lang="pt-BR" sz="2800" dirty="0"/>
              <a:t>Para </a:t>
            </a:r>
            <a:r>
              <a:rPr lang="pt-BR" sz="2800" dirty="0" err="1"/>
              <a:t>Laudon</a:t>
            </a:r>
            <a:r>
              <a:rPr lang="pt-BR" sz="2800" dirty="0"/>
              <a:t> e </a:t>
            </a:r>
            <a:r>
              <a:rPr lang="pt-BR" sz="2800" dirty="0" err="1"/>
              <a:t>Laudon</a:t>
            </a:r>
            <a:r>
              <a:rPr lang="pt-BR" sz="2800" dirty="0"/>
              <a:t> (1999, p.4) sistema de informação é </a:t>
            </a:r>
          </a:p>
          <a:p>
            <a:pPr algn="just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65BC2F4B-46A9-4A5F-B5AF-9797FED35BAB}"/>
              </a:ext>
            </a:extLst>
          </p:cNvPr>
          <p:cNvSpPr txBox="1"/>
          <p:nvPr/>
        </p:nvSpPr>
        <p:spPr>
          <a:xfrm>
            <a:off x="2123728" y="3501008"/>
            <a:ext cx="6552728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effectLst/>
              </a:rPr>
              <a:t>“um conjunto de componentes inter-relacionados, trabalhando juntos para coletar, recuperar, processar, armazenar e distribuir informações, com a finalidade de facilitar o planejamento, o controle, a coordenação, a análise e o processo decisório em empresas e outras organizações”.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3570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Definição: Análise de Sistemas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r>
              <a:rPr lang="pt-BR" dirty="0"/>
              <a:t>A análise de sistemas consiste nos métodos e técnicas de investigação e especificação da solução de problemas, a partir dos requisitos levantados, para criação e implementação de software em algum meio que o suporte</a:t>
            </a:r>
          </a:p>
        </p:txBody>
      </p:sp>
    </p:spTree>
    <p:extLst>
      <p:ext uri="{BB962C8B-B14F-4D97-AF65-F5344CB8AC3E}">
        <p14:creationId xmlns:p14="http://schemas.microsoft.com/office/powerpoint/2010/main" xmlns="" val="25339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130" y="1124744"/>
            <a:ext cx="8229600" cy="1068728"/>
          </a:xfrm>
        </p:spPr>
        <p:txBody>
          <a:bodyPr>
            <a:normAutofit fontScale="90000"/>
          </a:bodyPr>
          <a:lstStyle/>
          <a:p>
            <a:r>
              <a:rPr lang="pt-BR" dirty="0"/>
              <a:t>Processo de Desenvolvimento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283" y="2780928"/>
            <a:ext cx="8229600" cy="3096344"/>
          </a:xfrm>
        </p:spPr>
        <p:txBody>
          <a:bodyPr/>
          <a:lstStyle/>
          <a:p>
            <a:pPr algn="just"/>
            <a:r>
              <a:rPr lang="pt-BR" dirty="0"/>
              <a:t>O Processo de Desenvolvimento de Software trata do planejamento e acompanhamento das atividades voltadas a assegurar que o software seja entregue dentro do prazo previsto e de acordo com os requisitos especificados pelo </a:t>
            </a:r>
            <a:r>
              <a:rPr lang="pt-BR" dirty="0" smtClean="0"/>
              <a:t>cliente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Stakeholder: (pessoa interessada)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7737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xmlns="" id="{05DDA3C6-D022-40BE-AC73-7FF05662231B}"/>
              </a:ext>
            </a:extLst>
          </p:cNvPr>
          <p:cNvSpPr txBox="1">
            <a:spLocks/>
          </p:cNvSpPr>
          <p:nvPr/>
        </p:nvSpPr>
        <p:spPr>
          <a:xfrm>
            <a:off x="3419872" y="1312138"/>
            <a:ext cx="252028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pt-BR" sz="3600" dirty="0"/>
              <a:t>ENTRADA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xmlns="" id="{989BC7D8-9E43-4B61-8F2B-9B63425ACE95}"/>
              </a:ext>
            </a:extLst>
          </p:cNvPr>
          <p:cNvSpPr txBox="1">
            <a:spLocks/>
          </p:cNvSpPr>
          <p:nvPr/>
        </p:nvSpPr>
        <p:spPr>
          <a:xfrm>
            <a:off x="2483768" y="2960948"/>
            <a:ext cx="417646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t-BR" sz="3600" dirty="0">
                <a:solidFill>
                  <a:schemeClr val="tx1"/>
                </a:solidFill>
              </a:rPr>
              <a:t>PROCESSAMENTO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xmlns="" id="{45B0459B-630D-443F-8505-FF5AF93AF582}"/>
              </a:ext>
            </a:extLst>
          </p:cNvPr>
          <p:cNvSpPr txBox="1">
            <a:spLocks/>
          </p:cNvSpPr>
          <p:nvPr/>
        </p:nvSpPr>
        <p:spPr>
          <a:xfrm>
            <a:off x="3780055" y="4846629"/>
            <a:ext cx="165618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t-BR" sz="3600" dirty="0"/>
              <a:t>SAÍDA</a:t>
            </a:r>
            <a:endParaRPr lang="pt-BR" dirty="0"/>
          </a:p>
        </p:txBody>
      </p:sp>
      <p:sp>
        <p:nvSpPr>
          <p:cNvPr id="7" name="Seta para baixo 7">
            <a:extLst>
              <a:ext uri="{FF2B5EF4-FFF2-40B4-BE49-F238E27FC236}">
                <a16:creationId xmlns:a16="http://schemas.microsoft.com/office/drawing/2014/main" xmlns="" id="{D1B61F17-F2B7-4866-B3D6-5DD96424DA9A}"/>
              </a:ext>
            </a:extLst>
          </p:cNvPr>
          <p:cNvSpPr/>
          <p:nvPr/>
        </p:nvSpPr>
        <p:spPr>
          <a:xfrm>
            <a:off x="4067944" y="2176234"/>
            <a:ext cx="108012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9">
            <a:extLst>
              <a:ext uri="{FF2B5EF4-FFF2-40B4-BE49-F238E27FC236}">
                <a16:creationId xmlns:a16="http://schemas.microsoft.com/office/drawing/2014/main" xmlns="" id="{7672C829-BAF1-4BB9-926A-675991581667}"/>
              </a:ext>
            </a:extLst>
          </p:cNvPr>
          <p:cNvSpPr/>
          <p:nvPr/>
        </p:nvSpPr>
        <p:spPr>
          <a:xfrm>
            <a:off x="4068087" y="3897052"/>
            <a:ext cx="108012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xmlns="" id="{9BE50B20-5FC9-4899-88B9-E8C44ECB16D8}"/>
              </a:ext>
            </a:extLst>
          </p:cNvPr>
          <p:cNvSpPr txBox="1">
            <a:spLocks/>
          </p:cNvSpPr>
          <p:nvPr/>
        </p:nvSpPr>
        <p:spPr>
          <a:xfrm>
            <a:off x="3932455" y="4999029"/>
            <a:ext cx="165618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t-BR" sz="3600" dirty="0">
                <a:solidFill>
                  <a:schemeClr val="tx1"/>
                </a:solidFill>
              </a:rPr>
              <a:t>SAÍDA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Chave Esquerda 1">
            <a:extLst>
              <a:ext uri="{FF2B5EF4-FFF2-40B4-BE49-F238E27FC236}">
                <a16:creationId xmlns:a16="http://schemas.microsoft.com/office/drawing/2014/main" xmlns="" id="{58C66449-42FB-4A66-8561-1EC94761D7FD}"/>
              </a:ext>
            </a:extLst>
          </p:cNvPr>
          <p:cNvSpPr/>
          <p:nvPr/>
        </p:nvSpPr>
        <p:spPr>
          <a:xfrm>
            <a:off x="1727612" y="1124744"/>
            <a:ext cx="756156" cy="2772308"/>
          </a:xfrm>
          <a:prstGeom prst="leftBrace">
            <a:avLst>
              <a:gd name="adj1" fmla="val 59516"/>
              <a:gd name="adj2" fmla="val 494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xmlns="" id="{02A995A8-B06A-4467-922F-FD52672F5E08}"/>
              </a:ext>
            </a:extLst>
          </p:cNvPr>
          <p:cNvSpPr txBox="1">
            <a:spLocks/>
          </p:cNvSpPr>
          <p:nvPr/>
        </p:nvSpPr>
        <p:spPr>
          <a:xfrm rot="16200000">
            <a:off x="-436253" y="1958885"/>
            <a:ext cx="2520280" cy="79208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pt-BR" sz="2800" dirty="0"/>
              <a:t>DADOS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3" name="Chave Esquerda 12">
            <a:extLst>
              <a:ext uri="{FF2B5EF4-FFF2-40B4-BE49-F238E27FC236}">
                <a16:creationId xmlns:a16="http://schemas.microsoft.com/office/drawing/2014/main" xmlns="" id="{8F82339B-9C66-470B-9958-DA03DE3AE30D}"/>
              </a:ext>
            </a:extLst>
          </p:cNvPr>
          <p:cNvSpPr/>
          <p:nvPr/>
        </p:nvSpPr>
        <p:spPr>
          <a:xfrm>
            <a:off x="1727612" y="4360575"/>
            <a:ext cx="756156" cy="1764196"/>
          </a:xfrm>
          <a:prstGeom prst="leftBrace">
            <a:avLst>
              <a:gd name="adj1" fmla="val 59516"/>
              <a:gd name="adj2" fmla="val 494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xmlns="" id="{22862AB5-EF36-40A5-A0E6-A168DA42E5BA}"/>
              </a:ext>
            </a:extLst>
          </p:cNvPr>
          <p:cNvSpPr txBox="1">
            <a:spLocks/>
          </p:cNvSpPr>
          <p:nvPr/>
        </p:nvSpPr>
        <p:spPr>
          <a:xfrm rot="16200000">
            <a:off x="-541619" y="4915603"/>
            <a:ext cx="2810933" cy="792088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pt-BR" sz="3600" dirty="0"/>
              <a:t>INFORMAÇÕES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615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de um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Ciclo de vida de um Sistema são a etapas de desenvolvimento de um software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modelo de ciclo de vida é a primeira escolha a ser feita no processo de software. A partir desta escolha definir-se-á desde a maneira mais adequada de obter as necessidades do cliente, até quando e como o cliente receberá sua primeira versão operacional do sistema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Não existe um modelo ideal. O perfil e complexidade do negócio do cliente, o tempo disponível, o custo, a equipe, o ambiente operacional são fatores que influenciarão diretamente na escolha do ciclo de vida</a:t>
            </a:r>
          </a:p>
        </p:txBody>
      </p:sp>
    </p:spTree>
    <p:extLst>
      <p:ext uri="{BB962C8B-B14F-4D97-AF65-F5344CB8AC3E}">
        <p14:creationId xmlns:p14="http://schemas.microsoft.com/office/powerpoint/2010/main" xmlns="" val="93043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Ciclo de Vida de um Sistema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594214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47405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Ciclo de Vida de um Sistema</a:t>
            </a:r>
          </a:p>
        </p:txBody>
      </p:sp>
      <p:pic>
        <p:nvPicPr>
          <p:cNvPr id="26626" name="Picture 2" descr="Modelo em cascata – Wikipédia, a enciclopédia liv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857364"/>
            <a:ext cx="5786478" cy="44473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7405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Ciclo de Vida de um Sistema</a:t>
            </a:r>
          </a:p>
        </p:txBody>
      </p:sp>
      <p:pic>
        <p:nvPicPr>
          <p:cNvPr id="27652" name="Picture 4" descr="Diagrama Do Desenvolvimento ágil Ilustração Stock - Ilustração de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8217375" cy="45005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74059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5463B1494139A418315AA2A41454DBD" ma:contentTypeVersion="0" ma:contentTypeDescription="Crie um novo documento." ma:contentTypeScope="" ma:versionID="7c6a182030e86c37526e851eff7f9a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8f746c3a1c47dbaea02d3be93aa9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109B66-BCAE-4E42-8AA7-28926C96EBD6}"/>
</file>

<file path=customXml/itemProps2.xml><?xml version="1.0" encoding="utf-8"?>
<ds:datastoreItem xmlns:ds="http://schemas.openxmlformats.org/officeDocument/2006/customXml" ds:itemID="{8B1CFA50-C779-4E33-9139-00A063A2B197}"/>
</file>

<file path=customXml/itemProps3.xml><?xml version="1.0" encoding="utf-8"?>
<ds:datastoreItem xmlns:ds="http://schemas.openxmlformats.org/officeDocument/2006/customXml" ds:itemID="{F780A69E-AAF6-4D45-BDD4-AC01825F9FCF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309</TotalTime>
  <Words>507</Words>
  <Application>Microsoft Office PowerPoint</Application>
  <PresentationFormat>Apresentação na tela (4:3)</PresentationFormat>
  <Paragraphs>52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Fluxo</vt:lpstr>
      <vt:lpstr>Análise e Projeto de Sistemas</vt:lpstr>
      <vt:lpstr>Definição: Análise de Sistemas</vt:lpstr>
      <vt:lpstr>Definição: Análise de Sistemas</vt:lpstr>
      <vt:lpstr>Processo de Desenvolvimento de Software</vt:lpstr>
      <vt:lpstr>Slide 5</vt:lpstr>
      <vt:lpstr>Ciclo de Vida de um Sistema</vt:lpstr>
      <vt:lpstr>Ciclo de Vida de um Sistema</vt:lpstr>
      <vt:lpstr>Ciclo de Vida de um Sistema</vt:lpstr>
      <vt:lpstr>Ciclo de Vida de um Sistema</vt:lpstr>
      <vt:lpstr>Especificação de Requisitos</vt:lpstr>
      <vt:lpstr>Especificação de Requisitos</vt:lpstr>
      <vt:lpstr>Especificação de Requisitos</vt:lpstr>
      <vt:lpstr>Slide 13</vt:lpstr>
      <vt:lpstr>Requisitos Funcionais</vt:lpstr>
      <vt:lpstr>Requisitos Não Funcionais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Sistemas</dc:title>
  <dc:creator>Usuário do Windows</dc:creator>
  <cp:lastModifiedBy>Thiago</cp:lastModifiedBy>
  <cp:revision>31</cp:revision>
  <dcterms:created xsi:type="dcterms:W3CDTF">2019-02-05T17:58:31Z</dcterms:created>
  <dcterms:modified xsi:type="dcterms:W3CDTF">2020-08-25T20:29:19Z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0x01010055463B1494139A418315AA2A41454DBD</vt:lpwstr>
  </property>
</Properties>
</file>