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91" r:id="rId3"/>
    <p:sldId id="292" r:id="rId4"/>
    <p:sldId id="293" r:id="rId5"/>
    <p:sldId id="294" r:id="rId6"/>
    <p:sldId id="295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168" autoAdjust="0"/>
    <p:restoredTop sz="94660"/>
  </p:normalViewPr>
  <p:slideViewPr>
    <p:cSldViewPr snapToGrid="0">
      <p:cViewPr varScale="1">
        <p:scale>
          <a:sx n="78" d="100"/>
          <a:sy n="78" d="100"/>
        </p:scale>
        <p:origin x="-6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May 24, 2020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24,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24,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24,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24,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24,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24,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24,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24,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24, 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24,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24,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6695" y="859809"/>
            <a:ext cx="4252139" cy="863492"/>
          </a:xfrm>
        </p:spPr>
        <p:txBody>
          <a:bodyPr>
            <a:no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Projeto de Aplicações Web I (PAW)</a:t>
            </a:r>
            <a:endParaRPr lang="en-US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hape 381"/>
          <p:cNvSpPr/>
          <p:nvPr/>
        </p:nvSpPr>
        <p:spPr>
          <a:xfrm>
            <a:off x="177425" y="3656822"/>
            <a:ext cx="4285396" cy="18381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600" b="1" i="0" u="none" strike="noStrike" cap="none" dirty="0" smtClean="0">
                <a:latin typeface="Arial" pitchFamily="34" charset="0"/>
                <a:ea typeface="Questrial"/>
                <a:cs typeface="Arial" pitchFamily="34" charset="0"/>
                <a:sym typeface="Questrial"/>
              </a:rPr>
              <a:t>Prof. MSc. Thiago Seti Patricio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endParaRPr lang="pt-BR" sz="1600" b="1" dirty="0" smtClean="0">
              <a:solidFill>
                <a:schemeClr val="tx1"/>
              </a:solidFill>
              <a:latin typeface="Arial" pitchFamily="34" charset="0"/>
              <a:ea typeface="Questrial"/>
              <a:cs typeface="Arial" pitchFamily="34" charset="0"/>
              <a:sym typeface="Questrial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600" b="1" i="0" u="none" strike="noStrike" cap="none" dirty="0" smtClean="0">
                <a:latin typeface="Arial" pitchFamily="34" charset="0"/>
                <a:ea typeface="Questrial"/>
                <a:cs typeface="Arial" pitchFamily="34" charset="0"/>
                <a:sym typeface="Questrial"/>
              </a:rPr>
              <a:t>thiago-2-pc@hotmail.com</a:t>
            </a:r>
            <a:endParaRPr lang="pt-BR" sz="1600" b="1" i="0" u="none" strike="noStrike" cap="none" dirty="0" smtClean="0">
              <a:solidFill>
                <a:schemeClr val="tx1"/>
              </a:solidFill>
              <a:latin typeface="Arial" pitchFamily="34" charset="0"/>
              <a:ea typeface="Questrial"/>
              <a:cs typeface="Arial" pitchFamily="34" charset="0"/>
              <a:sym typeface="Questrial"/>
            </a:endParaRPr>
          </a:p>
        </p:txBody>
      </p:sp>
      <p:pic>
        <p:nvPicPr>
          <p:cNvPr id="1026" name="Picture 2" descr="Resultado de imagem para programaÃ§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594" y="2343808"/>
            <a:ext cx="3468414" cy="36260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940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9219" y="1355677"/>
            <a:ext cx="7815677" cy="507187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Quando o caso de uso </a:t>
            </a:r>
            <a:r>
              <a:rPr lang="pt-BR" b="1" dirty="0" smtClean="0"/>
              <a:t>B</a:t>
            </a:r>
            <a:r>
              <a:rPr lang="pt-BR" dirty="0" smtClean="0"/>
              <a:t> estende o caso de uso </a:t>
            </a:r>
            <a:r>
              <a:rPr lang="pt-BR" b="1" dirty="0" smtClean="0"/>
              <a:t>A</a:t>
            </a:r>
            <a:r>
              <a:rPr lang="pt-BR" dirty="0" smtClean="0"/>
              <a:t>, significa que quando o caso de uso </a:t>
            </a:r>
            <a:r>
              <a:rPr lang="pt-BR" b="1" dirty="0" smtClean="0"/>
              <a:t>A</a:t>
            </a:r>
            <a:r>
              <a:rPr lang="pt-BR" dirty="0" smtClean="0"/>
              <a:t> for executado o caso de uso </a:t>
            </a:r>
            <a:r>
              <a:rPr lang="pt-BR" b="1" dirty="0" smtClean="0"/>
              <a:t>B</a:t>
            </a:r>
            <a:r>
              <a:rPr lang="pt-BR" dirty="0" smtClean="0"/>
              <a:t> </a:t>
            </a:r>
            <a:r>
              <a:rPr lang="pt-BR" b="1" u="sng" dirty="0" smtClean="0"/>
              <a:t>poderá</a:t>
            </a:r>
            <a:r>
              <a:rPr lang="pt-BR" dirty="0" smtClean="0"/>
              <a:t> (poderá – talvez não seja) ser executado também. A direção do relacionamento é do caso de uso </a:t>
            </a:r>
            <a:r>
              <a:rPr lang="pt-BR" b="1" dirty="0" smtClean="0"/>
              <a:t>extensor</a:t>
            </a:r>
            <a:r>
              <a:rPr lang="pt-BR" dirty="0" smtClean="0"/>
              <a:t> (aqui o caso de uso B) para o caso de uso </a:t>
            </a:r>
            <a:r>
              <a:rPr lang="pt-BR" b="1" dirty="0" smtClean="0"/>
              <a:t>estendido</a:t>
            </a:r>
            <a:r>
              <a:rPr lang="pt-BR" dirty="0" smtClean="0"/>
              <a:t> (aqui o caso de uso A</a:t>
            </a:r>
            <a:r>
              <a:rPr lang="pt-BR" dirty="0" smtClean="0"/>
              <a:t>).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 Diferente do include, o extend só é usado quando o caso de uso secundário for opcional.</a:t>
            </a:r>
            <a:endParaRPr lang="pt-BR" b="1" dirty="0" smtClean="0"/>
          </a:p>
          <a:p>
            <a:pPr>
              <a:buNone/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7" name="Shape 386"/>
          <p:cNvSpPr txBox="1">
            <a:spLocks noGrp="1"/>
          </p:cNvSpPr>
          <p:nvPr>
            <p:ph type="title"/>
          </p:nvPr>
        </p:nvSpPr>
        <p:spPr>
          <a:xfrm>
            <a:off x="1055682" y="786808"/>
            <a:ext cx="7471630" cy="3470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pt-BR" sz="3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Extend </a:t>
            </a:r>
            <a:endParaRPr lang="pt-BR" sz="3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9219" y="5205984"/>
            <a:ext cx="7815677" cy="1221564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 No exemplo acima, toda vez que o vendedor for Tirar pedido, ele pode ou não consultar o SPC.</a:t>
            </a:r>
            <a:endParaRPr lang="pt-BR" b="1" dirty="0" smtClean="0"/>
          </a:p>
          <a:p>
            <a:pPr>
              <a:buNone/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7" name="Shape 386"/>
          <p:cNvSpPr txBox="1">
            <a:spLocks noGrp="1"/>
          </p:cNvSpPr>
          <p:nvPr>
            <p:ph type="title"/>
          </p:nvPr>
        </p:nvSpPr>
        <p:spPr>
          <a:xfrm>
            <a:off x="1055682" y="786808"/>
            <a:ext cx="7471630" cy="3470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pt-BR" sz="3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Extend </a:t>
            </a:r>
            <a:endParaRPr lang="pt-BR" sz="3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AutoShape 2" descr="AULA 5 RELACIONAMENTOS ENTRE CASOS DE U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AULA 5 RELACIONAMENTOS ENTRE CASOS DE U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Casos de uso: diferenças entre include, extend e generalização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791" y="1344803"/>
            <a:ext cx="7677150" cy="379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9219" y="4730496"/>
            <a:ext cx="7815677" cy="1697052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No exemplo acima, toda vez que o Escritor for Editar um documento, ele pode ou não Substituir texto; Criar índice ou corrigir ortografia.</a:t>
            </a:r>
          </a:p>
          <a:p>
            <a:pPr algn="just"/>
            <a:r>
              <a:rPr lang="pt-BR" b="1" dirty="0" smtClean="0"/>
              <a:t>Repare na não obrigatoriedade.</a:t>
            </a:r>
            <a:endParaRPr lang="pt-BR" b="1" dirty="0" smtClean="0"/>
          </a:p>
          <a:p>
            <a:pPr>
              <a:buNone/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7" name="Shape 386"/>
          <p:cNvSpPr txBox="1">
            <a:spLocks noGrp="1"/>
          </p:cNvSpPr>
          <p:nvPr>
            <p:ph type="title"/>
          </p:nvPr>
        </p:nvSpPr>
        <p:spPr>
          <a:xfrm>
            <a:off x="1055682" y="786808"/>
            <a:ext cx="7471630" cy="3470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pt-BR" sz="3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Extend </a:t>
            </a:r>
            <a:endParaRPr lang="pt-BR" sz="3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AutoShape 2" descr="AULA 5 RELACIONAMENTOS ENTRE CASOS DE U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AULA 5 RELACIONAMENTOS ENTRE CASOS DE U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6" name="AutoShape 2" descr="AULA 5 RELACIONAMENTOS ENTRE CASOS DE U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508" name="Picture 4" descr="Resolução da lista de exercícios de casos de uso 1. Expliqu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7440" y="1334992"/>
            <a:ext cx="4340351" cy="2990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9219" y="4730496"/>
            <a:ext cx="7815677" cy="1697052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No exemplo acima, toda vez que o usuário for visualizar cliente, ele pode ou não manter cliente, ou seja, cadastrar.</a:t>
            </a:r>
          </a:p>
          <a:p>
            <a:pPr algn="just"/>
            <a:r>
              <a:rPr lang="pt-BR" b="1" dirty="0" smtClean="0"/>
              <a:t>Repare na não obrigatoriedade.</a:t>
            </a:r>
            <a:endParaRPr lang="pt-BR" b="1" dirty="0" smtClean="0"/>
          </a:p>
          <a:p>
            <a:pPr>
              <a:buNone/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7" name="Shape 386"/>
          <p:cNvSpPr txBox="1">
            <a:spLocks noGrp="1"/>
          </p:cNvSpPr>
          <p:nvPr>
            <p:ph type="title"/>
          </p:nvPr>
        </p:nvSpPr>
        <p:spPr>
          <a:xfrm>
            <a:off x="1055682" y="786808"/>
            <a:ext cx="7471630" cy="3470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pt-BR" sz="3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Extend </a:t>
            </a:r>
            <a:endParaRPr lang="pt-BR" sz="3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AutoShape 2" descr="AULA 5 RELACIONAMENTOS ENTRE CASOS DE U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AULA 5 RELACIONAMENTOS ENTRE CASOS DE U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6" name="AutoShape 2" descr="AULA 5 RELACIONAMENTOS ENTRE CASOS DE U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530" name="Picture 2" descr="uml - Diagrama de Caso de Uso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0176" y="1232140"/>
            <a:ext cx="4927600" cy="349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9219" y="4730496"/>
            <a:ext cx="7815677" cy="1697052"/>
          </a:xfrm>
        </p:spPr>
        <p:txBody>
          <a:bodyPr>
            <a:normAutofit/>
          </a:bodyPr>
          <a:lstStyle/>
          <a:p>
            <a:pPr algn="just"/>
            <a:r>
              <a:rPr lang="pt-BR" b="1" dirty="0" smtClean="0"/>
              <a:t>No exemplo acima, toda vez que o Vendedor for processar um pedido, ele pode ou não fazer a solicitação e entrega, e pode ou não consultar o Serasa.</a:t>
            </a:r>
            <a:endParaRPr lang="pt-BR" b="1" dirty="0" smtClean="0"/>
          </a:p>
          <a:p>
            <a:pPr>
              <a:buNone/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7" name="Shape 386"/>
          <p:cNvSpPr txBox="1">
            <a:spLocks noGrp="1"/>
          </p:cNvSpPr>
          <p:nvPr>
            <p:ph type="title"/>
          </p:nvPr>
        </p:nvSpPr>
        <p:spPr>
          <a:xfrm>
            <a:off x="1055682" y="786808"/>
            <a:ext cx="7471630" cy="3470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pt-BR" sz="3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Extend </a:t>
            </a:r>
            <a:endParaRPr lang="pt-BR" sz="3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AutoShape 2" descr="AULA 5 RELACIONAMENTOS ENTRE CASOS DE U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AULA 5 RELACIONAMENTOS ENTRE CASOS DE U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506" name="AutoShape 2" descr="AULA 5 RELACIONAMENTOS ENTRE CASOS DE US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3554" name="Picture 2" descr="O que é UML - Purainfo"/>
          <p:cNvPicPr>
            <a:picLocks noChangeAspect="1" noChangeArrowheads="1"/>
          </p:cNvPicPr>
          <p:nvPr/>
        </p:nvPicPr>
        <p:blipFill>
          <a:blip r:embed="rId2"/>
          <a:srcRect b="40943"/>
          <a:stretch>
            <a:fillRect/>
          </a:stretch>
        </p:blipFill>
        <p:spPr bwMode="auto">
          <a:xfrm>
            <a:off x="1094359" y="1450848"/>
            <a:ext cx="6858000" cy="2840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36"/>
          <p:cNvSpPr/>
          <p:nvPr/>
        </p:nvSpPr>
        <p:spPr>
          <a:xfrm>
            <a:off x="1143677" y="2283968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44705"/>
            </a:srgbClr>
          </a:solidFill>
          <a:ln w="19050" cap="sq" cmpd="sng">
            <a:solidFill>
              <a:schemeClr val="dk2">
                <a:alpha val="60000"/>
              </a:scheme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bg2"/>
              </a:solidFill>
              <a:latin typeface="Arial" pitchFamily="34" charset="0"/>
              <a:ea typeface="Questrial"/>
              <a:cs typeface="Arial" pitchFamily="34" charset="0"/>
              <a:sym typeface="Questrial"/>
            </a:endParaRPr>
          </a:p>
        </p:txBody>
      </p:sp>
      <p:sp>
        <p:nvSpPr>
          <p:cNvPr id="9" name="Shape 458"/>
          <p:cNvSpPr txBox="1">
            <a:spLocks/>
          </p:cNvSpPr>
          <p:nvPr/>
        </p:nvSpPr>
        <p:spPr>
          <a:xfrm>
            <a:off x="2228088" y="2632988"/>
            <a:ext cx="4611624" cy="6622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Questrial"/>
              <a:buNone/>
              <a:tabLst/>
              <a:defRPr/>
            </a:pPr>
            <a:r>
              <a:rPr kumimoji="0" lang="pt-BR" sz="432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OBRIGADO! </a:t>
            </a:r>
            <a:endParaRPr kumimoji="0" lang="pt-BR" sz="432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" name="Shape 459"/>
          <p:cNvSpPr txBox="1">
            <a:spLocks/>
          </p:cNvSpPr>
          <p:nvPr/>
        </p:nvSpPr>
        <p:spPr>
          <a:xfrm>
            <a:off x="1524001" y="3411205"/>
            <a:ext cx="6318738" cy="156448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FE6F6"/>
              </a:buClr>
              <a:buSzPct val="25000"/>
              <a:buFont typeface="Arial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E6F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Contatos: thiago-2-pc@hotmail.com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463B1494139A418315AA2A41454DBD" ma:contentTypeVersion="2" ma:contentTypeDescription="Crie um novo documento." ma:contentTypeScope="" ma:versionID="fa079828c76fd4a0c9f0cadf4da34409">
  <xsd:schema xmlns:xsd="http://www.w3.org/2001/XMLSchema" xmlns:xs="http://www.w3.org/2001/XMLSchema" xmlns:p="http://schemas.microsoft.com/office/2006/metadata/properties" xmlns:ns2="c65136fb-9e2c-43c7-94ee-30167a51b861" targetNamespace="http://schemas.microsoft.com/office/2006/metadata/properties" ma:root="true" ma:fieldsID="84e33b45b9c437de98636a78c8fe517e" ns2:_="">
    <xsd:import namespace="c65136fb-9e2c-43c7-94ee-30167a51b8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136fb-9e2c-43c7-94ee-30167a51b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D5383E-BE85-4732-AA1F-F8ACB4D62CFD}"/>
</file>

<file path=customXml/itemProps2.xml><?xml version="1.0" encoding="utf-8"?>
<ds:datastoreItem xmlns:ds="http://schemas.openxmlformats.org/officeDocument/2006/customXml" ds:itemID="{9E3EACD8-5CD4-43A9-B4FC-814365705704}"/>
</file>

<file path=customXml/itemProps3.xml><?xml version="1.0" encoding="utf-8"?>
<ds:datastoreItem xmlns:ds="http://schemas.openxmlformats.org/officeDocument/2006/customXml" ds:itemID="{D9E45F53-E26B-4F6E-B43E-7525ACFAA4F9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1171</TotalTime>
  <Words>147</Words>
  <Application>Microsoft Office PowerPoint</Application>
  <PresentationFormat>Apresentação na tela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Austin</vt:lpstr>
      <vt:lpstr>Projeto de Aplicações Web I (PAW)</vt:lpstr>
      <vt:lpstr>Extend </vt:lpstr>
      <vt:lpstr>Extend </vt:lpstr>
      <vt:lpstr>Extend </vt:lpstr>
      <vt:lpstr>Extend </vt:lpstr>
      <vt:lpstr>Extend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Thiago</cp:lastModifiedBy>
  <cp:revision>239</cp:revision>
  <dcterms:created xsi:type="dcterms:W3CDTF">2014-09-16T21:29:24Z</dcterms:created>
  <dcterms:modified xsi:type="dcterms:W3CDTF">2020-05-24T18:14:58Z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0x01010055463B1494139A418315AA2A41454DBD</vt:lpwstr>
  </property>
</Properties>
</file>