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8.xml.rels" ContentType="application/vnd.openxmlformats-package.relationships+xml"/>
  <Override PartName="/ppt/notesSlides/_rels/notesSlide7.xml.rels" ContentType="application/vnd.openxmlformats-package.relationships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7.xml.rels" ContentType="application/vnd.openxmlformats-package.relationships+xml"/>
  <Override PartName="/ppt/slides/_rels/slide10.xml.rels" ContentType="application/vnd.openxmlformats-package.relationships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9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20.xml" ContentType="application/vnd.openxmlformats-officedocument.presentationml.slide+xml"/>
  <Override PartName="/ppt/slides/slide6.xml" ContentType="application/vnd.openxmlformats-officedocument.presentationml.slide+xml"/>
  <Override PartName="/ppt/slides/slide21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8.png" ContentType="image/png"/>
  <Override PartName="/ppt/media/image7.png" ContentType="image/png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6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58C2B6EB-B675-4828-B253-FE73397417CE}" type="slidenum"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TextShape 1"/>
          <p:cNvSpPr txBox="1"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extShape 1"/>
          <p:cNvSpPr txBox="1"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Shape 1"/>
          <p:cNvSpPr txBox="1"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Shape 1"/>
          <p:cNvSpPr txBox="1"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822924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219320"/>
            <a:ext cx="8229240" cy="2355120"/>
          </a:xfrm>
          <a:prstGeom prst="rect">
            <a:avLst/>
          </a:prstGeom>
        </p:spPr>
        <p:txBody>
          <a:bodyPr lIns="0" rIns="0" tIns="0" bIns="0"/>
          <a:p>
            <a:endParaRPr b="0" lang="ru-RU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57200" y="3798720"/>
            <a:ext cx="8229240" cy="2355120"/>
          </a:xfrm>
          <a:prstGeom prst="rect">
            <a:avLst/>
          </a:prstGeom>
        </p:spPr>
        <p:txBody>
          <a:bodyPr lIns="0" rIns="0" tIns="0" bIns="0"/>
          <a:p>
            <a:endParaRPr b="0" lang="ru-RU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822924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219320"/>
            <a:ext cx="4015800" cy="2355120"/>
          </a:xfrm>
          <a:prstGeom prst="rect">
            <a:avLst/>
          </a:prstGeom>
        </p:spPr>
        <p:txBody>
          <a:bodyPr lIns="0" rIns="0" tIns="0" bIns="0"/>
          <a:p>
            <a:endParaRPr b="0" lang="ru-RU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674240" y="1219320"/>
            <a:ext cx="4015800" cy="2355120"/>
          </a:xfrm>
          <a:prstGeom prst="rect">
            <a:avLst/>
          </a:prstGeom>
        </p:spPr>
        <p:txBody>
          <a:bodyPr lIns="0" rIns="0" tIns="0" bIns="0"/>
          <a:p>
            <a:endParaRPr b="0" lang="ru-RU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4674240" y="3798720"/>
            <a:ext cx="4015800" cy="2355120"/>
          </a:xfrm>
          <a:prstGeom prst="rect">
            <a:avLst/>
          </a:prstGeom>
        </p:spPr>
        <p:txBody>
          <a:bodyPr lIns="0" rIns="0" tIns="0" bIns="0"/>
          <a:p>
            <a:endParaRPr b="0" lang="ru-RU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457200" y="3798720"/>
            <a:ext cx="4015800" cy="2355120"/>
          </a:xfrm>
          <a:prstGeom prst="rect">
            <a:avLst/>
          </a:prstGeom>
        </p:spPr>
        <p:txBody>
          <a:bodyPr lIns="0" rIns="0" tIns="0" bIns="0"/>
          <a:p>
            <a:endParaRPr b="0" lang="ru-RU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822924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219320"/>
            <a:ext cx="8229240" cy="4937400"/>
          </a:xfrm>
          <a:prstGeom prst="rect">
            <a:avLst/>
          </a:prstGeom>
        </p:spPr>
        <p:txBody>
          <a:bodyPr lIns="0" rIns="0" tIns="0" bIns="0"/>
          <a:p>
            <a:endParaRPr b="0" lang="ru-RU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457200" y="1219320"/>
            <a:ext cx="8229240" cy="4937400"/>
          </a:xfrm>
          <a:prstGeom prst="rect">
            <a:avLst/>
          </a:prstGeom>
        </p:spPr>
        <p:txBody>
          <a:bodyPr lIns="0" rIns="0" tIns="0" bIns="0"/>
          <a:p>
            <a:endParaRPr b="0" lang="ru-RU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pic>
        <p:nvPicPr>
          <p:cNvPr id="44" name="" descr=""/>
          <p:cNvPicPr/>
          <p:nvPr/>
        </p:nvPicPr>
        <p:blipFill>
          <a:blip r:embed="rId2"/>
          <a:stretch/>
        </p:blipFill>
        <p:spPr>
          <a:xfrm>
            <a:off x="1477800" y="1218960"/>
            <a:ext cx="6187680" cy="4937400"/>
          </a:xfrm>
          <a:prstGeom prst="rect">
            <a:avLst/>
          </a:prstGeom>
          <a:ln>
            <a:noFill/>
          </a:ln>
        </p:spPr>
      </p:pic>
      <p:pic>
        <p:nvPicPr>
          <p:cNvPr id="45" name="" descr=""/>
          <p:cNvPicPr/>
          <p:nvPr/>
        </p:nvPicPr>
        <p:blipFill>
          <a:blip r:embed="rId3"/>
          <a:stretch/>
        </p:blipFill>
        <p:spPr>
          <a:xfrm>
            <a:off x="1477800" y="1218960"/>
            <a:ext cx="6187680" cy="49374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822924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subTitle"/>
          </p:nvPr>
        </p:nvSpPr>
        <p:spPr>
          <a:xfrm>
            <a:off x="457200" y="1219320"/>
            <a:ext cx="8229240" cy="4937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822924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219320"/>
            <a:ext cx="8229240" cy="4937400"/>
          </a:xfrm>
          <a:prstGeom prst="rect">
            <a:avLst/>
          </a:prstGeom>
        </p:spPr>
        <p:txBody>
          <a:bodyPr lIns="0" rIns="0" tIns="0" bIns="0"/>
          <a:p>
            <a:endParaRPr b="0" lang="ru-RU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822924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219320"/>
            <a:ext cx="4015800" cy="4937400"/>
          </a:xfrm>
          <a:prstGeom prst="rect">
            <a:avLst/>
          </a:prstGeom>
        </p:spPr>
        <p:txBody>
          <a:bodyPr lIns="0" rIns="0" tIns="0" bIns="0"/>
          <a:p>
            <a:endParaRPr b="0" lang="ru-RU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74240" y="1219320"/>
            <a:ext cx="4015800" cy="4937400"/>
          </a:xfrm>
          <a:prstGeom prst="rect">
            <a:avLst/>
          </a:prstGeom>
        </p:spPr>
        <p:txBody>
          <a:bodyPr lIns="0" rIns="0" tIns="0" bIns="0"/>
          <a:p>
            <a:endParaRPr b="0" lang="ru-RU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822924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subTitle"/>
          </p:nvPr>
        </p:nvSpPr>
        <p:spPr>
          <a:xfrm>
            <a:off x="457200" y="152280"/>
            <a:ext cx="8229240" cy="459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822924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219320"/>
            <a:ext cx="4015800" cy="2355120"/>
          </a:xfrm>
          <a:prstGeom prst="rect">
            <a:avLst/>
          </a:prstGeom>
        </p:spPr>
        <p:txBody>
          <a:bodyPr lIns="0" rIns="0" tIns="0" bIns="0"/>
          <a:p>
            <a:endParaRPr b="0" lang="ru-RU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57200" y="3798720"/>
            <a:ext cx="4015800" cy="2355120"/>
          </a:xfrm>
          <a:prstGeom prst="rect">
            <a:avLst/>
          </a:prstGeom>
        </p:spPr>
        <p:txBody>
          <a:bodyPr lIns="0" rIns="0" tIns="0" bIns="0"/>
          <a:p>
            <a:endParaRPr b="0" lang="ru-RU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674240" y="1219320"/>
            <a:ext cx="4015800" cy="4937400"/>
          </a:xfrm>
          <a:prstGeom prst="rect">
            <a:avLst/>
          </a:prstGeom>
        </p:spPr>
        <p:txBody>
          <a:bodyPr lIns="0" rIns="0" tIns="0" bIns="0"/>
          <a:p>
            <a:endParaRPr b="0" lang="ru-RU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822924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subTitle"/>
          </p:nvPr>
        </p:nvSpPr>
        <p:spPr>
          <a:xfrm>
            <a:off x="457200" y="1219320"/>
            <a:ext cx="8229240" cy="4937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822924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219320"/>
            <a:ext cx="4015800" cy="4937400"/>
          </a:xfrm>
          <a:prstGeom prst="rect">
            <a:avLst/>
          </a:prstGeom>
        </p:spPr>
        <p:txBody>
          <a:bodyPr lIns="0" rIns="0" tIns="0" bIns="0"/>
          <a:p>
            <a:endParaRPr b="0" lang="ru-RU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4240" y="1219320"/>
            <a:ext cx="4015800" cy="2355120"/>
          </a:xfrm>
          <a:prstGeom prst="rect">
            <a:avLst/>
          </a:prstGeom>
        </p:spPr>
        <p:txBody>
          <a:bodyPr lIns="0" rIns="0" tIns="0" bIns="0"/>
          <a:p>
            <a:endParaRPr b="0" lang="ru-RU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674240" y="3798720"/>
            <a:ext cx="4015800" cy="2355120"/>
          </a:xfrm>
          <a:prstGeom prst="rect">
            <a:avLst/>
          </a:prstGeom>
        </p:spPr>
        <p:txBody>
          <a:bodyPr lIns="0" rIns="0" tIns="0" bIns="0"/>
          <a:p>
            <a:endParaRPr b="0" lang="ru-RU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822924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219320"/>
            <a:ext cx="4015800" cy="2355120"/>
          </a:xfrm>
          <a:prstGeom prst="rect">
            <a:avLst/>
          </a:prstGeom>
        </p:spPr>
        <p:txBody>
          <a:bodyPr lIns="0" rIns="0" tIns="0" bIns="0"/>
          <a:p>
            <a:endParaRPr b="0" lang="ru-RU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74240" y="1219320"/>
            <a:ext cx="4015800" cy="2355120"/>
          </a:xfrm>
          <a:prstGeom prst="rect">
            <a:avLst/>
          </a:prstGeom>
        </p:spPr>
        <p:txBody>
          <a:bodyPr lIns="0" rIns="0" tIns="0" bIns="0"/>
          <a:p>
            <a:endParaRPr b="0" lang="ru-RU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457200" y="3798720"/>
            <a:ext cx="8229240" cy="2355120"/>
          </a:xfrm>
          <a:prstGeom prst="rect">
            <a:avLst/>
          </a:prstGeom>
        </p:spPr>
        <p:txBody>
          <a:bodyPr lIns="0" rIns="0" tIns="0" bIns="0"/>
          <a:p>
            <a:endParaRPr b="0" lang="ru-RU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822924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219320"/>
            <a:ext cx="8229240" cy="2355120"/>
          </a:xfrm>
          <a:prstGeom prst="rect">
            <a:avLst/>
          </a:prstGeom>
        </p:spPr>
        <p:txBody>
          <a:bodyPr lIns="0" rIns="0" tIns="0" bIns="0"/>
          <a:p>
            <a:endParaRPr b="0" lang="ru-RU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57200" y="3798720"/>
            <a:ext cx="8229240" cy="2355120"/>
          </a:xfrm>
          <a:prstGeom prst="rect">
            <a:avLst/>
          </a:prstGeom>
        </p:spPr>
        <p:txBody>
          <a:bodyPr lIns="0" rIns="0" tIns="0" bIns="0"/>
          <a:p>
            <a:endParaRPr b="0" lang="ru-RU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822924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219320"/>
            <a:ext cx="4015800" cy="2355120"/>
          </a:xfrm>
          <a:prstGeom prst="rect">
            <a:avLst/>
          </a:prstGeom>
        </p:spPr>
        <p:txBody>
          <a:bodyPr lIns="0" rIns="0" tIns="0" bIns="0"/>
          <a:p>
            <a:endParaRPr b="0" lang="ru-RU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674240" y="1219320"/>
            <a:ext cx="4015800" cy="2355120"/>
          </a:xfrm>
          <a:prstGeom prst="rect">
            <a:avLst/>
          </a:prstGeom>
        </p:spPr>
        <p:txBody>
          <a:bodyPr lIns="0" rIns="0" tIns="0" bIns="0"/>
          <a:p>
            <a:endParaRPr b="0" lang="ru-RU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4674240" y="3798720"/>
            <a:ext cx="4015800" cy="2355120"/>
          </a:xfrm>
          <a:prstGeom prst="rect">
            <a:avLst/>
          </a:prstGeom>
        </p:spPr>
        <p:txBody>
          <a:bodyPr lIns="0" rIns="0" tIns="0" bIns="0"/>
          <a:p>
            <a:endParaRPr b="0" lang="ru-RU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457200" y="3798720"/>
            <a:ext cx="4015800" cy="2355120"/>
          </a:xfrm>
          <a:prstGeom prst="rect">
            <a:avLst/>
          </a:prstGeom>
        </p:spPr>
        <p:txBody>
          <a:bodyPr lIns="0" rIns="0" tIns="0" bIns="0"/>
          <a:p>
            <a:endParaRPr b="0" lang="ru-RU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822924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219320"/>
            <a:ext cx="8229240" cy="4937400"/>
          </a:xfrm>
          <a:prstGeom prst="rect">
            <a:avLst/>
          </a:prstGeom>
        </p:spPr>
        <p:txBody>
          <a:bodyPr lIns="0" rIns="0" tIns="0" bIns="0"/>
          <a:p>
            <a:endParaRPr b="0" lang="ru-RU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57200" y="1219320"/>
            <a:ext cx="8229240" cy="4937400"/>
          </a:xfrm>
          <a:prstGeom prst="rect">
            <a:avLst/>
          </a:prstGeom>
        </p:spPr>
        <p:txBody>
          <a:bodyPr lIns="0" rIns="0" tIns="0" bIns="0"/>
          <a:p>
            <a:endParaRPr b="0" lang="ru-RU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pic>
        <p:nvPicPr>
          <p:cNvPr id="86" name="" descr=""/>
          <p:cNvPicPr/>
          <p:nvPr/>
        </p:nvPicPr>
        <p:blipFill>
          <a:blip r:embed="rId2"/>
          <a:stretch/>
        </p:blipFill>
        <p:spPr>
          <a:xfrm>
            <a:off x="1477800" y="1218960"/>
            <a:ext cx="6187680" cy="4937400"/>
          </a:xfrm>
          <a:prstGeom prst="rect">
            <a:avLst/>
          </a:prstGeom>
          <a:ln>
            <a:noFill/>
          </a:ln>
        </p:spPr>
      </p:pic>
      <p:pic>
        <p:nvPicPr>
          <p:cNvPr id="87" name="" descr=""/>
          <p:cNvPicPr/>
          <p:nvPr/>
        </p:nvPicPr>
        <p:blipFill>
          <a:blip r:embed="rId3"/>
          <a:stretch/>
        </p:blipFill>
        <p:spPr>
          <a:xfrm>
            <a:off x="1477800" y="1218960"/>
            <a:ext cx="6187680" cy="49374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822924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457200" y="1219320"/>
            <a:ext cx="8229240" cy="4937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822924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1219320"/>
            <a:ext cx="8229240" cy="4937400"/>
          </a:xfrm>
          <a:prstGeom prst="rect">
            <a:avLst/>
          </a:prstGeom>
        </p:spPr>
        <p:txBody>
          <a:bodyPr lIns="0" rIns="0" tIns="0" bIns="0"/>
          <a:p>
            <a:endParaRPr b="0" lang="ru-RU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822924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457200" y="1219320"/>
            <a:ext cx="4015800" cy="4937400"/>
          </a:xfrm>
          <a:prstGeom prst="rect">
            <a:avLst/>
          </a:prstGeom>
        </p:spPr>
        <p:txBody>
          <a:bodyPr lIns="0" rIns="0" tIns="0" bIns="0"/>
          <a:p>
            <a:endParaRPr b="0" lang="ru-RU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4674240" y="1219320"/>
            <a:ext cx="4015800" cy="4937400"/>
          </a:xfrm>
          <a:prstGeom prst="rect">
            <a:avLst/>
          </a:prstGeom>
        </p:spPr>
        <p:txBody>
          <a:bodyPr lIns="0" rIns="0" tIns="0" bIns="0"/>
          <a:p>
            <a:endParaRPr b="0" lang="ru-RU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822924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822924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219320"/>
            <a:ext cx="8229240" cy="4937400"/>
          </a:xfrm>
          <a:prstGeom prst="rect">
            <a:avLst/>
          </a:prstGeom>
        </p:spPr>
        <p:txBody>
          <a:bodyPr lIns="0" rIns="0" tIns="0" bIns="0"/>
          <a:p>
            <a:endParaRPr b="0" lang="ru-RU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ubTitle"/>
          </p:nvPr>
        </p:nvSpPr>
        <p:spPr>
          <a:xfrm>
            <a:off x="457200" y="152280"/>
            <a:ext cx="8229240" cy="459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822924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457200" y="1219320"/>
            <a:ext cx="4015800" cy="2355120"/>
          </a:xfrm>
          <a:prstGeom prst="rect">
            <a:avLst/>
          </a:prstGeom>
        </p:spPr>
        <p:txBody>
          <a:bodyPr lIns="0" rIns="0" tIns="0" bIns="0"/>
          <a:p>
            <a:endParaRPr b="0" lang="ru-RU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457200" y="3798720"/>
            <a:ext cx="4015800" cy="2355120"/>
          </a:xfrm>
          <a:prstGeom prst="rect">
            <a:avLst/>
          </a:prstGeom>
        </p:spPr>
        <p:txBody>
          <a:bodyPr lIns="0" rIns="0" tIns="0" bIns="0"/>
          <a:p>
            <a:endParaRPr b="0" lang="ru-RU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4674240" y="1219320"/>
            <a:ext cx="4015800" cy="4937400"/>
          </a:xfrm>
          <a:prstGeom prst="rect">
            <a:avLst/>
          </a:prstGeom>
        </p:spPr>
        <p:txBody>
          <a:bodyPr lIns="0" rIns="0" tIns="0" bIns="0"/>
          <a:p>
            <a:endParaRPr b="0" lang="ru-RU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822924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457200" y="1219320"/>
            <a:ext cx="4015800" cy="4937400"/>
          </a:xfrm>
          <a:prstGeom prst="rect">
            <a:avLst/>
          </a:prstGeom>
        </p:spPr>
        <p:txBody>
          <a:bodyPr lIns="0" rIns="0" tIns="0" bIns="0"/>
          <a:p>
            <a:endParaRPr b="0" lang="ru-RU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4674240" y="1219320"/>
            <a:ext cx="4015800" cy="2355120"/>
          </a:xfrm>
          <a:prstGeom prst="rect">
            <a:avLst/>
          </a:prstGeom>
        </p:spPr>
        <p:txBody>
          <a:bodyPr lIns="0" rIns="0" tIns="0" bIns="0"/>
          <a:p>
            <a:endParaRPr b="0" lang="ru-RU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4674240" y="3798720"/>
            <a:ext cx="4015800" cy="2355120"/>
          </a:xfrm>
          <a:prstGeom prst="rect">
            <a:avLst/>
          </a:prstGeom>
        </p:spPr>
        <p:txBody>
          <a:bodyPr lIns="0" rIns="0" tIns="0" bIns="0"/>
          <a:p>
            <a:endParaRPr b="0" lang="ru-RU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822924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457200" y="1219320"/>
            <a:ext cx="4015800" cy="2355120"/>
          </a:xfrm>
          <a:prstGeom prst="rect">
            <a:avLst/>
          </a:prstGeom>
        </p:spPr>
        <p:txBody>
          <a:bodyPr lIns="0" rIns="0" tIns="0" bIns="0"/>
          <a:p>
            <a:endParaRPr b="0" lang="ru-RU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674240" y="1219320"/>
            <a:ext cx="4015800" cy="2355120"/>
          </a:xfrm>
          <a:prstGeom prst="rect">
            <a:avLst/>
          </a:prstGeom>
        </p:spPr>
        <p:txBody>
          <a:bodyPr lIns="0" rIns="0" tIns="0" bIns="0"/>
          <a:p>
            <a:endParaRPr b="0" lang="ru-RU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457200" y="3798720"/>
            <a:ext cx="8229240" cy="2355120"/>
          </a:xfrm>
          <a:prstGeom prst="rect">
            <a:avLst/>
          </a:prstGeom>
        </p:spPr>
        <p:txBody>
          <a:bodyPr lIns="0" rIns="0" tIns="0" bIns="0"/>
          <a:p>
            <a:endParaRPr b="0" lang="ru-RU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822924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457200" y="1219320"/>
            <a:ext cx="8229240" cy="2355120"/>
          </a:xfrm>
          <a:prstGeom prst="rect">
            <a:avLst/>
          </a:prstGeom>
        </p:spPr>
        <p:txBody>
          <a:bodyPr lIns="0" rIns="0" tIns="0" bIns="0"/>
          <a:p>
            <a:endParaRPr b="0" lang="ru-RU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457200" y="3798720"/>
            <a:ext cx="8229240" cy="2355120"/>
          </a:xfrm>
          <a:prstGeom prst="rect">
            <a:avLst/>
          </a:prstGeom>
        </p:spPr>
        <p:txBody>
          <a:bodyPr lIns="0" rIns="0" tIns="0" bIns="0"/>
          <a:p>
            <a:endParaRPr b="0" lang="ru-RU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822924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457200" y="1219320"/>
            <a:ext cx="4015800" cy="2355120"/>
          </a:xfrm>
          <a:prstGeom prst="rect">
            <a:avLst/>
          </a:prstGeom>
        </p:spPr>
        <p:txBody>
          <a:bodyPr lIns="0" rIns="0" tIns="0" bIns="0"/>
          <a:p>
            <a:endParaRPr b="0" lang="ru-RU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4674240" y="1219320"/>
            <a:ext cx="4015800" cy="2355120"/>
          </a:xfrm>
          <a:prstGeom prst="rect">
            <a:avLst/>
          </a:prstGeom>
        </p:spPr>
        <p:txBody>
          <a:bodyPr lIns="0" rIns="0" tIns="0" bIns="0"/>
          <a:p>
            <a:endParaRPr b="0" lang="ru-RU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4674240" y="3798720"/>
            <a:ext cx="4015800" cy="2355120"/>
          </a:xfrm>
          <a:prstGeom prst="rect">
            <a:avLst/>
          </a:prstGeom>
        </p:spPr>
        <p:txBody>
          <a:bodyPr lIns="0" rIns="0" tIns="0" bIns="0"/>
          <a:p>
            <a:endParaRPr b="0" lang="ru-RU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457200" y="3798720"/>
            <a:ext cx="4015800" cy="2355120"/>
          </a:xfrm>
          <a:prstGeom prst="rect">
            <a:avLst/>
          </a:prstGeom>
        </p:spPr>
        <p:txBody>
          <a:bodyPr lIns="0" rIns="0" tIns="0" bIns="0"/>
          <a:p>
            <a:endParaRPr b="0" lang="ru-RU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822924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457200" y="1219320"/>
            <a:ext cx="8229240" cy="4937400"/>
          </a:xfrm>
          <a:prstGeom prst="rect">
            <a:avLst/>
          </a:prstGeom>
        </p:spPr>
        <p:txBody>
          <a:bodyPr lIns="0" rIns="0" tIns="0" bIns="0"/>
          <a:p>
            <a:endParaRPr b="0" lang="ru-RU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457200" y="1219320"/>
            <a:ext cx="8229240" cy="4937400"/>
          </a:xfrm>
          <a:prstGeom prst="rect">
            <a:avLst/>
          </a:prstGeom>
        </p:spPr>
        <p:txBody>
          <a:bodyPr lIns="0" rIns="0" tIns="0" bIns="0"/>
          <a:p>
            <a:endParaRPr b="0" lang="ru-RU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pic>
        <p:nvPicPr>
          <p:cNvPr id="120" name="" descr=""/>
          <p:cNvPicPr/>
          <p:nvPr/>
        </p:nvPicPr>
        <p:blipFill>
          <a:blip r:embed="rId2"/>
          <a:stretch/>
        </p:blipFill>
        <p:spPr>
          <a:xfrm>
            <a:off x="1477800" y="1218960"/>
            <a:ext cx="6187680" cy="4937400"/>
          </a:xfrm>
          <a:prstGeom prst="rect">
            <a:avLst/>
          </a:prstGeom>
          <a:ln>
            <a:noFill/>
          </a:ln>
        </p:spPr>
      </p:pic>
      <p:pic>
        <p:nvPicPr>
          <p:cNvPr id="121" name="" descr=""/>
          <p:cNvPicPr/>
          <p:nvPr/>
        </p:nvPicPr>
        <p:blipFill>
          <a:blip r:embed="rId3"/>
          <a:stretch/>
        </p:blipFill>
        <p:spPr>
          <a:xfrm>
            <a:off x="1477800" y="1218960"/>
            <a:ext cx="6187680" cy="49374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822924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219320"/>
            <a:ext cx="4015800" cy="4937400"/>
          </a:xfrm>
          <a:prstGeom prst="rect">
            <a:avLst/>
          </a:prstGeom>
        </p:spPr>
        <p:txBody>
          <a:bodyPr lIns="0" rIns="0" tIns="0" bIns="0"/>
          <a:p>
            <a:endParaRPr b="0" lang="ru-RU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219320"/>
            <a:ext cx="4015800" cy="4937400"/>
          </a:xfrm>
          <a:prstGeom prst="rect">
            <a:avLst/>
          </a:prstGeom>
        </p:spPr>
        <p:txBody>
          <a:bodyPr lIns="0" rIns="0" tIns="0" bIns="0"/>
          <a:p>
            <a:endParaRPr b="0" lang="ru-RU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822924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subTitle"/>
          </p:nvPr>
        </p:nvSpPr>
        <p:spPr>
          <a:xfrm>
            <a:off x="457200" y="152280"/>
            <a:ext cx="8229240" cy="459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822924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219320"/>
            <a:ext cx="4015800" cy="2355120"/>
          </a:xfrm>
          <a:prstGeom prst="rect">
            <a:avLst/>
          </a:prstGeom>
        </p:spPr>
        <p:txBody>
          <a:bodyPr lIns="0" rIns="0" tIns="0" bIns="0"/>
          <a:p>
            <a:endParaRPr b="0" lang="ru-RU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57200" y="3798720"/>
            <a:ext cx="4015800" cy="2355120"/>
          </a:xfrm>
          <a:prstGeom prst="rect">
            <a:avLst/>
          </a:prstGeom>
        </p:spPr>
        <p:txBody>
          <a:bodyPr lIns="0" rIns="0" tIns="0" bIns="0"/>
          <a:p>
            <a:endParaRPr b="0" lang="ru-RU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674240" y="1219320"/>
            <a:ext cx="4015800" cy="4937400"/>
          </a:xfrm>
          <a:prstGeom prst="rect">
            <a:avLst/>
          </a:prstGeom>
        </p:spPr>
        <p:txBody>
          <a:bodyPr lIns="0" rIns="0" tIns="0" bIns="0"/>
          <a:p>
            <a:endParaRPr b="0" lang="ru-RU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822924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219320"/>
            <a:ext cx="4015800" cy="4937400"/>
          </a:xfrm>
          <a:prstGeom prst="rect">
            <a:avLst/>
          </a:prstGeom>
        </p:spPr>
        <p:txBody>
          <a:bodyPr lIns="0" rIns="0" tIns="0" bIns="0"/>
          <a:p>
            <a:endParaRPr b="0" lang="ru-RU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674240" y="1219320"/>
            <a:ext cx="4015800" cy="2355120"/>
          </a:xfrm>
          <a:prstGeom prst="rect">
            <a:avLst/>
          </a:prstGeom>
        </p:spPr>
        <p:txBody>
          <a:bodyPr lIns="0" rIns="0" tIns="0" bIns="0"/>
          <a:p>
            <a:endParaRPr b="0" lang="ru-RU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4674240" y="3798720"/>
            <a:ext cx="4015800" cy="2355120"/>
          </a:xfrm>
          <a:prstGeom prst="rect">
            <a:avLst/>
          </a:prstGeom>
        </p:spPr>
        <p:txBody>
          <a:bodyPr lIns="0" rIns="0" tIns="0" bIns="0"/>
          <a:p>
            <a:endParaRPr b="0" lang="ru-RU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822924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219320"/>
            <a:ext cx="4015800" cy="2355120"/>
          </a:xfrm>
          <a:prstGeom prst="rect">
            <a:avLst/>
          </a:prstGeom>
        </p:spPr>
        <p:txBody>
          <a:bodyPr lIns="0" rIns="0" tIns="0" bIns="0"/>
          <a:p>
            <a:endParaRPr b="0" lang="ru-RU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219320"/>
            <a:ext cx="4015800" cy="2355120"/>
          </a:xfrm>
          <a:prstGeom prst="rect">
            <a:avLst/>
          </a:prstGeom>
        </p:spPr>
        <p:txBody>
          <a:bodyPr lIns="0" rIns="0" tIns="0" bIns="0"/>
          <a:p>
            <a:endParaRPr b="0" lang="ru-RU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798720"/>
            <a:ext cx="8229240" cy="2355120"/>
          </a:xfrm>
          <a:prstGeom prst="rect">
            <a:avLst/>
          </a:prstGeom>
        </p:spPr>
        <p:txBody>
          <a:bodyPr lIns="0" rIns="0" tIns="0" bIns="0"/>
          <a:p>
            <a:endParaRPr b="0" lang="ru-RU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Line 1"/>
          <p:cNvSpPr/>
          <p:nvPr/>
        </p:nvSpPr>
        <p:spPr>
          <a:xfrm>
            <a:off x="457200" y="6352920"/>
            <a:ext cx="8229600" cy="360"/>
          </a:xfrm>
          <a:prstGeom prst="line">
            <a:avLst/>
          </a:prstGeom>
          <a:ln w="9360">
            <a:solidFill>
              <a:schemeClr val="accent2"/>
            </a:solidFill>
            <a:custDash>
              <a:ds d="500000" sp="4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Line 2"/>
          <p:cNvSpPr/>
          <p:nvPr/>
        </p:nvSpPr>
        <p:spPr>
          <a:xfrm>
            <a:off x="457200" y="1143000"/>
            <a:ext cx="8229600" cy="360"/>
          </a:xfrm>
          <a:prstGeom prst="line">
            <a:avLst/>
          </a:prstGeom>
          <a:ln w="9360">
            <a:solidFill>
              <a:schemeClr val="accent2"/>
            </a:solidFill>
            <a:custDash>
              <a:ds d="500000" sp="4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 hidden="1"/>
          <p:cNvSpPr/>
          <p:nvPr/>
        </p:nvSpPr>
        <p:spPr>
          <a:xfrm rot="5400000">
            <a:off x="419400" y="6467400"/>
            <a:ext cx="190440" cy="11988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>
            <a:outerShdw blurRad="381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1219320" y="3886200"/>
            <a:ext cx="6857640" cy="990360"/>
          </a:xfrm>
          <a:prstGeom prst="rect">
            <a:avLst/>
          </a:prstGeom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ookman Old Style"/>
              </a:rPr>
              <a:t>Образец заголовка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dt"/>
          </p:nvPr>
        </p:nvSpPr>
        <p:spPr>
          <a:xfrm>
            <a:off x="6400800" y="6355080"/>
            <a:ext cx="2285640" cy="36540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20F2E336-6358-46BA-8137-18F405127000}" type="datetime">
              <a:rPr b="0" lang="en-GB" sz="1400" spc="-1" strike="noStrike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18/11/19</a:t>
            </a:fld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ftr"/>
          </p:nvPr>
        </p:nvSpPr>
        <p:spPr>
          <a:xfrm>
            <a:off x="2898720" y="6355080"/>
            <a:ext cx="3474360" cy="365400"/>
          </a:xfrm>
          <a:prstGeom prst="rect">
            <a:avLst/>
          </a:prstGeom>
        </p:spPr>
        <p:txBody>
          <a:bodyPr lIns="90000" rIns="90000" tIns="45000" bIns="45000"/>
          <a:p>
            <a:endParaRPr b="0"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sldNum"/>
          </p:nvPr>
        </p:nvSpPr>
        <p:spPr>
          <a:xfrm>
            <a:off x="1216080" y="6355080"/>
            <a:ext cx="1218960" cy="36540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B49D1341-D3F2-4EB9-A04E-27795EB7CBD0}" type="slidenum">
              <a:rPr b="0" lang="en-GB" sz="1400" spc="-1" strike="noStrike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&lt;number&gt;</a:t>
            </a:fld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CustomShape 8"/>
          <p:cNvSpPr/>
          <p:nvPr/>
        </p:nvSpPr>
        <p:spPr>
          <a:xfrm>
            <a:off x="905040" y="3648240"/>
            <a:ext cx="7314840" cy="1279800"/>
          </a:xfrm>
          <a:prstGeom prst="rect">
            <a:avLst/>
          </a:prstGeom>
          <a:noFill/>
          <a:ln w="6480">
            <a:solidFill>
              <a:schemeClr val="accent1"/>
            </a:solidFill>
            <a:round/>
          </a:ln>
          <a:effectLst>
            <a:outerShdw blurRad="381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" name="CustomShape 9"/>
          <p:cNvSpPr/>
          <p:nvPr/>
        </p:nvSpPr>
        <p:spPr>
          <a:xfrm>
            <a:off x="914400" y="5048280"/>
            <a:ext cx="7314840" cy="685440"/>
          </a:xfrm>
          <a:prstGeom prst="rect">
            <a:avLst/>
          </a:prstGeom>
          <a:noFill/>
          <a:ln w="6480">
            <a:solidFill>
              <a:schemeClr val="accent2"/>
            </a:solidFill>
            <a:round/>
          </a:ln>
          <a:effectLst>
            <a:outerShdw blurRad="381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" name="CustomShape 10"/>
          <p:cNvSpPr/>
          <p:nvPr/>
        </p:nvSpPr>
        <p:spPr>
          <a:xfrm>
            <a:off x="905040" y="3648240"/>
            <a:ext cx="228240" cy="1279800"/>
          </a:xfrm>
          <a:prstGeom prst="rect">
            <a:avLst/>
          </a:prstGeom>
          <a:solidFill>
            <a:schemeClr val="accent1"/>
          </a:solidFill>
          <a:ln w="6480">
            <a:noFill/>
          </a:ln>
          <a:effectLst>
            <a:outerShdw blurRad="381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" name="CustomShape 11"/>
          <p:cNvSpPr/>
          <p:nvPr/>
        </p:nvSpPr>
        <p:spPr>
          <a:xfrm>
            <a:off x="914400" y="5048280"/>
            <a:ext cx="228240" cy="685440"/>
          </a:xfrm>
          <a:prstGeom prst="rect">
            <a:avLst/>
          </a:prstGeom>
          <a:solidFill>
            <a:schemeClr val="accent2"/>
          </a:solidFill>
          <a:ln w="6480">
            <a:noFill/>
          </a:ln>
          <a:effectLst>
            <a:outerShdw blurRad="381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" name="PlaceHolder 1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Click to edit the outline text format</a:t>
            </a:r>
            <a:endParaRPr b="0" lang="ru-RU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Second Outline Level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Third Outline Level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Fourth Outline Level</a:t>
            </a:r>
            <a:endParaRPr b="0" lang="ru-RU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Fifth Outline Level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Sixth Outline Level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Seventh Outline Level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Line 1"/>
          <p:cNvSpPr/>
          <p:nvPr/>
        </p:nvSpPr>
        <p:spPr>
          <a:xfrm>
            <a:off x="457200" y="6352920"/>
            <a:ext cx="8229600" cy="360"/>
          </a:xfrm>
          <a:prstGeom prst="line">
            <a:avLst/>
          </a:prstGeom>
          <a:ln w="9360">
            <a:solidFill>
              <a:schemeClr val="accent2"/>
            </a:solidFill>
            <a:custDash>
              <a:ds d="500000" sp="4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Line 2"/>
          <p:cNvSpPr/>
          <p:nvPr/>
        </p:nvSpPr>
        <p:spPr>
          <a:xfrm>
            <a:off x="457200" y="1143000"/>
            <a:ext cx="8229600" cy="360"/>
          </a:xfrm>
          <a:prstGeom prst="line">
            <a:avLst/>
          </a:prstGeom>
          <a:ln w="9360">
            <a:solidFill>
              <a:schemeClr val="accent2"/>
            </a:solidFill>
            <a:custDash>
              <a:ds d="500000" sp="4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8" name="CustomShape 3"/>
          <p:cNvSpPr/>
          <p:nvPr/>
        </p:nvSpPr>
        <p:spPr>
          <a:xfrm rot="5400000">
            <a:off x="419400" y="6467400"/>
            <a:ext cx="190440" cy="11988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>
            <a:outerShdw blurRad="381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9" name="PlaceHolder 4"/>
          <p:cNvSpPr>
            <a:spLocks noGrp="1"/>
          </p:cNvSpPr>
          <p:nvPr>
            <p:ph type="title"/>
          </p:nvPr>
        </p:nvSpPr>
        <p:spPr>
          <a:xfrm>
            <a:off x="457200" y="152280"/>
            <a:ext cx="8229240" cy="990360"/>
          </a:xfrm>
          <a:prstGeom prst="rect">
            <a:avLst/>
          </a:prstGeom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ru-RU" sz="36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Bookman Old Style"/>
              </a:rPr>
              <a:t>Образец заголовка</a:t>
            </a:r>
            <a:endParaRPr b="0" lang="ru-RU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50" name="PlaceHolder 5"/>
          <p:cNvSpPr>
            <a:spLocks noGrp="1"/>
          </p:cNvSpPr>
          <p:nvPr>
            <p:ph type="dt"/>
          </p:nvPr>
        </p:nvSpPr>
        <p:spPr>
          <a:xfrm>
            <a:off x="6400800" y="6356520"/>
            <a:ext cx="2288520" cy="36540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A881E17F-8D76-4732-9E26-879F774F1E98}" type="datetime">
              <a:rPr b="0" lang="en-GB" sz="1400" spc="-1" strike="noStrike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18/11/19</a:t>
            </a:fld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1" name="PlaceHolder 6"/>
          <p:cNvSpPr>
            <a:spLocks noGrp="1"/>
          </p:cNvSpPr>
          <p:nvPr>
            <p:ph type="ftr"/>
          </p:nvPr>
        </p:nvSpPr>
        <p:spPr>
          <a:xfrm>
            <a:off x="2898720" y="6356520"/>
            <a:ext cx="3504960" cy="365400"/>
          </a:xfrm>
          <a:prstGeom prst="rect">
            <a:avLst/>
          </a:prstGeom>
        </p:spPr>
        <p:txBody>
          <a:bodyPr lIns="90000" rIns="90000" tIns="45000" bIns="45000"/>
          <a:p>
            <a:endParaRPr b="0"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2" name="PlaceHolder 7"/>
          <p:cNvSpPr>
            <a:spLocks noGrp="1"/>
          </p:cNvSpPr>
          <p:nvPr>
            <p:ph type="sldNum"/>
          </p:nvPr>
        </p:nvSpPr>
        <p:spPr>
          <a:xfrm>
            <a:off x="612720" y="6356520"/>
            <a:ext cx="1980720" cy="36540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ADE8D4A6-E0C8-4B80-B09D-D9D709DA0F95}" type="slidenum">
              <a:rPr b="0" lang="en-GB" sz="1400" spc="-1" strike="noStrike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&lt;number&gt;</a:t>
            </a:fld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3" name="PlaceHolder 8"/>
          <p:cNvSpPr>
            <a:spLocks noGrp="1"/>
          </p:cNvSpPr>
          <p:nvPr>
            <p:ph type="body"/>
          </p:nvPr>
        </p:nvSpPr>
        <p:spPr>
          <a:xfrm>
            <a:off x="457200" y="1219320"/>
            <a:ext cx="8229240" cy="4937400"/>
          </a:xfrm>
          <a:prstGeom prst="rect">
            <a:avLst/>
          </a:prstGeom>
        </p:spPr>
        <p:txBody>
          <a:bodyPr lIns="90000" rIns="90000" tIns="45000" bIns="45000"/>
          <a:p>
            <a:pPr marL="274320" indent="-273960">
              <a:lnSpc>
                <a:spcPct val="100000"/>
              </a:lnSpc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b="0" lang="ru-RU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Образец текста</a:t>
            </a:r>
            <a:endParaRPr b="0" lang="ru-RU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lvl="1" marL="548640" indent="-273960">
              <a:lnSpc>
                <a:spcPct val="100000"/>
              </a:lnSpc>
              <a:buClr>
                <a:srgbClr val="9fb8cd"/>
              </a:buClr>
              <a:buSzPct val="76000"/>
              <a:buFont typeface="Wingdings 3" charset="2"/>
              <a:buChar char=""/>
            </a:pPr>
            <a:r>
              <a:rPr b="0" lang="ru-RU" sz="2300" spc="-1" strike="noStrike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Второй уровень</a:t>
            </a:r>
            <a:endParaRPr b="0" lang="ru-RU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lvl="2" marL="822960" indent="-228240">
              <a:lnSpc>
                <a:spcPct val="100000"/>
              </a:lnSpc>
              <a:buClr>
                <a:srgbClr val="bcbcbc"/>
              </a:buClr>
              <a:buSzPct val="76000"/>
              <a:buFont typeface="Wingdings 3" charset="2"/>
              <a:buChar char="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Третий уровень</a:t>
            </a:r>
            <a:endParaRPr b="0" lang="ru-RU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lvl="3" marL="1097280" indent="-228240">
              <a:lnSpc>
                <a:spcPct val="100000"/>
              </a:lnSpc>
              <a:buClr>
                <a:srgbClr val="8ca2b4"/>
              </a:buClr>
              <a:buSzPct val="70000"/>
              <a:buFont typeface="Wingdings" charset="2"/>
              <a:buChar char=""/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Четвертый уровень</a:t>
            </a:r>
            <a:endParaRPr b="0" lang="ru-RU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lvl="4" marL="1371600" indent="-228240">
              <a:lnSpc>
                <a:spcPct val="100000"/>
              </a:lnSpc>
              <a:buClr>
                <a:srgbClr val="9fb8cd"/>
              </a:buClr>
              <a:buSzPct val="70000"/>
              <a:buFont typeface="Wingdings" charset="2"/>
              <a:buChar char=""/>
            </a:pPr>
            <a:r>
              <a:rPr b="0" lang="ru-RU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Пятый уровень</a:t>
            </a:r>
            <a:endParaRPr b="0" lang="ru-RU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1219320" y="3886200"/>
            <a:ext cx="685764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ookman Old Style"/>
              </a:rPr>
              <a:t>Конструкторы и деструкторы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128" name="TextShape 2"/>
          <p:cNvSpPr txBox="1"/>
          <p:nvPr/>
        </p:nvSpPr>
        <p:spPr>
          <a:xfrm>
            <a:off x="1219320" y="5124600"/>
            <a:ext cx="6857640" cy="533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Shape 1"/>
          <p:cNvSpPr txBox="1"/>
          <p:nvPr/>
        </p:nvSpPr>
        <p:spPr>
          <a:xfrm>
            <a:off x="457200" y="15228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ru-RU" sz="36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Bookman Old Style"/>
              </a:rPr>
              <a:t>Конструкторы с одним параметром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152" name="TextShape 2"/>
          <p:cNvSpPr txBox="1"/>
          <p:nvPr/>
        </p:nvSpPr>
        <p:spPr>
          <a:xfrm>
            <a:off x="457200" y="1989000"/>
            <a:ext cx="8229240" cy="4320000"/>
          </a:xfrm>
          <a:prstGeom prst="rect">
            <a:avLst/>
          </a:prstGeom>
          <a:noFill/>
          <a:ln>
            <a:solidFill>
              <a:srgbClr val="525b7e"/>
            </a:solidFill>
          </a:ln>
        </p:spPr>
        <p:txBody>
          <a:bodyPr lIns="90000" rIns="90000" tIns="45000" bIns="45000"/>
          <a:p>
            <a:pPr marL="274320">
              <a:lnSpc>
                <a:spcPct val="100000"/>
              </a:lnSpc>
            </a:pPr>
            <a:r>
              <a:rPr b="0" lang="ru-R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#include &lt;iostream&gt;</a:t>
            </a:r>
            <a:endParaRPr b="0" lang="ru-RU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marL="274320">
              <a:lnSpc>
                <a:spcPct val="100000"/>
              </a:lnSpc>
            </a:pPr>
            <a:r>
              <a:rPr b="0" lang="ru-R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using namespace std;</a:t>
            </a:r>
            <a:endParaRPr b="0" lang="ru-RU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marL="274320">
              <a:lnSpc>
                <a:spcPct val="100000"/>
              </a:lnSpc>
            </a:pPr>
            <a:r>
              <a:rPr b="0" lang="ru-R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class myclass {</a:t>
            </a:r>
            <a:endParaRPr b="0" lang="ru-RU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marL="274320">
              <a:lnSpc>
                <a:spcPct val="100000"/>
              </a:lnSpc>
            </a:pPr>
            <a:r>
              <a:rPr b="0" lang="ru-R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	</a:t>
            </a:r>
            <a:r>
              <a:rPr b="0" lang="ru-R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int a;</a:t>
            </a:r>
            <a:endParaRPr b="0" lang="ru-RU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marL="274320">
              <a:lnSpc>
                <a:spcPct val="100000"/>
              </a:lnSpc>
            </a:pPr>
            <a:r>
              <a:rPr b="0" lang="ru-R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public:</a:t>
            </a:r>
            <a:endParaRPr b="0" lang="ru-RU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marL="274320">
              <a:lnSpc>
                <a:spcPct val="100000"/>
              </a:lnSpc>
            </a:pPr>
            <a:r>
              <a:rPr b="0" lang="ru-R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	</a:t>
            </a:r>
            <a:r>
              <a:rPr b="0" lang="ru-R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myclass (int i) { </a:t>
            </a:r>
            <a:r>
              <a:rPr b="0" lang="ru-R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	</a:t>
            </a:r>
            <a:r>
              <a:rPr b="0" lang="ru-R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a = i; </a:t>
            </a:r>
            <a:r>
              <a:rPr b="0" lang="ru-R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	</a:t>
            </a:r>
            <a:r>
              <a:rPr b="0" lang="ru-R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}</a:t>
            </a:r>
            <a:endParaRPr b="0" lang="ru-RU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marL="274320">
              <a:lnSpc>
                <a:spcPct val="100000"/>
              </a:lnSpc>
            </a:pPr>
            <a:r>
              <a:rPr b="0" lang="ru-R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	</a:t>
            </a:r>
            <a:r>
              <a:rPr b="0" lang="ru-R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int geta ()</a:t>
            </a:r>
            <a:r>
              <a:rPr b="0" lang="ru-R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	</a:t>
            </a:r>
            <a:r>
              <a:rPr b="0" lang="ru-R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{ return a; }</a:t>
            </a:r>
            <a:endParaRPr b="0" lang="ru-RU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marL="274320">
              <a:lnSpc>
                <a:spcPct val="100000"/>
              </a:lnSpc>
            </a:pPr>
            <a:r>
              <a:rPr b="0" lang="ru-R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};</a:t>
            </a:r>
            <a:endParaRPr b="0" lang="ru-RU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marL="274320">
              <a:lnSpc>
                <a:spcPct val="100000"/>
              </a:lnSpc>
            </a:pPr>
            <a:r>
              <a:rPr b="0" lang="ru-R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int main()</a:t>
            </a:r>
            <a:endParaRPr b="0" lang="ru-RU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marL="274320">
              <a:lnSpc>
                <a:spcPct val="100000"/>
              </a:lnSpc>
            </a:pPr>
            <a:r>
              <a:rPr b="0" lang="ru-R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{</a:t>
            </a:r>
            <a:endParaRPr b="0" lang="ru-RU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marL="274320">
              <a:lnSpc>
                <a:spcPct val="100000"/>
              </a:lnSpc>
            </a:pPr>
            <a:r>
              <a:rPr b="0" lang="ru-R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	</a:t>
            </a:r>
            <a:r>
              <a:rPr b="1" lang="ru-RU" sz="28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myclass x = 3; </a:t>
            </a:r>
            <a:r>
              <a:rPr b="0" lang="ru-RU" sz="2800" spc="-1" strike="noStrike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// передает параметру i значение 3</a:t>
            </a:r>
            <a:endParaRPr b="0" lang="ru-RU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marL="274320">
              <a:lnSpc>
                <a:spcPct val="100000"/>
              </a:lnSpc>
            </a:pPr>
            <a:r>
              <a:rPr b="0" lang="ru-R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	</a:t>
            </a:r>
            <a:r>
              <a:rPr b="0" lang="ru-R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cout &lt;&lt; x.geta(); </a:t>
            </a:r>
            <a:r>
              <a:rPr b="0" lang="ru-RU" sz="2800" spc="-1" strike="noStrike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// выводит на экран 3</a:t>
            </a:r>
            <a:endParaRPr b="0" lang="ru-RU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marL="274320">
              <a:lnSpc>
                <a:spcPct val="100000"/>
              </a:lnSpc>
            </a:pPr>
            <a:r>
              <a:rPr b="0" lang="ru-R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	</a:t>
            </a:r>
            <a:r>
              <a:rPr b="0" lang="ru-R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return 0;</a:t>
            </a:r>
            <a:endParaRPr b="0" lang="ru-RU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marL="274320">
              <a:lnSpc>
                <a:spcPct val="100000"/>
              </a:lnSpc>
            </a:pPr>
            <a:r>
              <a:rPr b="0" lang="ru-R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}</a:t>
            </a:r>
            <a:endParaRPr b="0" lang="ru-RU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marL="274320" indent="-273960">
              <a:lnSpc>
                <a:spcPct val="100000"/>
              </a:lnSpc>
            </a:pPr>
            <a:endParaRPr b="0" lang="ru-RU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153" name="CustomShape 3"/>
          <p:cNvSpPr/>
          <p:nvPr/>
        </p:nvSpPr>
        <p:spPr>
          <a:xfrm>
            <a:off x="467640" y="1196640"/>
            <a:ext cx="8280720" cy="100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Конструкторам можно передавать аргументы, предназначенные для инициализации объекта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Shape 1"/>
          <p:cNvSpPr txBox="1"/>
          <p:nvPr/>
        </p:nvSpPr>
        <p:spPr>
          <a:xfrm>
            <a:off x="457200" y="15228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ru-RU" sz="36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Bookman Old Style"/>
              </a:rPr>
              <a:t>Конструкторы с параметрами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155" name="TextShape 2"/>
          <p:cNvSpPr txBox="1"/>
          <p:nvPr/>
        </p:nvSpPr>
        <p:spPr>
          <a:xfrm>
            <a:off x="395640" y="1989000"/>
            <a:ext cx="8568720" cy="4320000"/>
          </a:xfrm>
          <a:prstGeom prst="rect">
            <a:avLst/>
          </a:prstGeom>
          <a:noFill/>
          <a:ln>
            <a:solidFill>
              <a:srgbClr val="525b7e"/>
            </a:solidFill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#include &lt;iostream&gt;</a:t>
            </a:r>
            <a:endParaRPr b="0" lang="ru-RU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using namespace std;</a:t>
            </a:r>
            <a:endParaRPr b="0" lang="ru-RU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class myclass {</a:t>
            </a:r>
            <a:endParaRPr b="0" lang="ru-RU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  </a:t>
            </a:r>
            <a:r>
              <a:rPr b="0"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int a;</a:t>
            </a:r>
            <a:endParaRPr b="0" lang="ru-RU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  </a:t>
            </a:r>
            <a:r>
              <a:rPr b="0"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int b;</a:t>
            </a:r>
            <a:endParaRPr b="0" lang="ru-RU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 </a:t>
            </a:r>
            <a:r>
              <a:rPr b="0"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public:</a:t>
            </a:r>
            <a:endParaRPr b="0" lang="ru-RU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>
              <a:lnSpc>
                <a:spcPct val="100000"/>
              </a:lnSpc>
            </a:pPr>
            <a:r>
              <a:rPr b="1" lang="ru-RU" sz="24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  </a:t>
            </a:r>
            <a:r>
              <a:rPr b="1" lang="ru-RU" sz="24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myclass (int i =0 , int j=0) { </a:t>
            </a:r>
            <a:endParaRPr b="0" lang="ru-RU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>
              <a:lnSpc>
                <a:spcPct val="100000"/>
              </a:lnSpc>
            </a:pPr>
            <a:r>
              <a:rPr b="1" lang="ru-RU" sz="24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    </a:t>
            </a:r>
            <a:r>
              <a:rPr b="1" lang="ru-RU" sz="24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a = i; </a:t>
            </a:r>
            <a:r>
              <a:rPr b="1" lang="ru-RU" sz="24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	</a:t>
            </a:r>
            <a:r>
              <a:rPr b="1" lang="ru-RU" sz="24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b = j; </a:t>
            </a:r>
            <a:r>
              <a:rPr b="1" lang="ru-RU" sz="24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	</a:t>
            </a:r>
            <a:endParaRPr b="0" lang="ru-RU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>
              <a:lnSpc>
                <a:spcPct val="100000"/>
              </a:lnSpc>
            </a:pPr>
            <a:r>
              <a:rPr b="1" lang="ru-RU" sz="24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  </a:t>
            </a:r>
            <a:r>
              <a:rPr b="1" lang="ru-RU" sz="24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}</a:t>
            </a:r>
            <a:endParaRPr b="0" lang="ru-RU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  </a:t>
            </a:r>
            <a:r>
              <a:rPr b="0"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void show() { </a:t>
            </a:r>
            <a:endParaRPr b="0" lang="ru-RU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   </a:t>
            </a:r>
            <a:r>
              <a:rPr b="0"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cout &lt;&lt; a &lt;&lt; " " &lt;&lt; b &lt;&lt; "\n"; };</a:t>
            </a:r>
            <a:endParaRPr b="0" lang="ru-RU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marL="274320" indent="-273960"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int main(){</a:t>
            </a:r>
            <a:endParaRPr b="0" lang="ru-RU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marL="274320" indent="-273960"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	</a:t>
            </a:r>
            <a:r>
              <a:rPr b="1" lang="ru-RU" sz="24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myclass x;</a:t>
            </a:r>
            <a:r>
              <a:rPr b="0"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 </a:t>
            </a:r>
            <a:r>
              <a:rPr b="0" lang="ru-RU" sz="2400" spc="-1" strike="noStrike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//  без аргументов</a:t>
            </a:r>
            <a:endParaRPr b="0" lang="ru-RU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marL="274320" indent="-273960"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	</a:t>
            </a:r>
            <a:r>
              <a:rPr b="0"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cout &lt;&lt; " object X \n"; </a:t>
            </a:r>
            <a:endParaRPr b="0" lang="ru-RU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marL="274320" indent="-273960"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	</a:t>
            </a:r>
            <a:r>
              <a:rPr b="0"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x.show();</a:t>
            </a:r>
            <a:endParaRPr b="0" lang="ru-RU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marL="274320" indent="-273960"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	</a:t>
            </a:r>
            <a:r>
              <a:rPr b="1" lang="ru-RU" sz="24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myclass y (3,5); </a:t>
            </a:r>
            <a:endParaRPr b="0" lang="ru-RU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marL="274320" indent="-273960">
              <a:lnSpc>
                <a:spcPct val="100000"/>
              </a:lnSpc>
            </a:pPr>
            <a:r>
              <a:rPr b="0" lang="ru-RU" sz="2000" spc="-1" strike="noStrike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// или </a:t>
            </a:r>
            <a:r>
              <a:rPr b="0" lang="ru-RU" sz="20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myclass y =  myclass (3,5); </a:t>
            </a:r>
            <a:endParaRPr b="0" lang="ru-RU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marL="274320" indent="-273960"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	</a:t>
            </a:r>
            <a:r>
              <a:rPr b="0"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cout &lt;&lt; " object Y \n"; </a:t>
            </a:r>
            <a:endParaRPr b="0" lang="ru-RU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marL="274320" indent="-273960"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	</a:t>
            </a:r>
            <a:r>
              <a:rPr b="0"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y.show();</a:t>
            </a:r>
            <a:endParaRPr b="0" lang="ru-RU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marL="274320" indent="-273960"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	</a:t>
            </a:r>
            <a:r>
              <a:rPr b="0"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return 0;</a:t>
            </a:r>
            <a:endParaRPr b="0" lang="ru-RU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marL="274320" indent="-273960"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}</a:t>
            </a:r>
            <a:endParaRPr b="0" lang="ru-RU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pic>
        <p:nvPicPr>
          <p:cNvPr id="156" name="Picture 2" descr=""/>
          <p:cNvPicPr/>
          <p:nvPr/>
        </p:nvPicPr>
        <p:blipFill>
          <a:blip r:embed="rId1"/>
          <a:srcRect l="29932" t="17503" r="46067" b="65713"/>
          <a:stretch/>
        </p:blipFill>
        <p:spPr>
          <a:xfrm>
            <a:off x="4500000" y="5013000"/>
            <a:ext cx="4392000" cy="1728000"/>
          </a:xfrm>
          <a:prstGeom prst="rect">
            <a:avLst/>
          </a:prstGeom>
          <a:ln w="9360">
            <a:noFill/>
          </a:ln>
        </p:spPr>
      </p:pic>
      <p:sp>
        <p:nvSpPr>
          <p:cNvPr id="157" name="CustomShape 3"/>
          <p:cNvSpPr/>
          <p:nvPr/>
        </p:nvSpPr>
        <p:spPr>
          <a:xfrm>
            <a:off x="395640" y="1268640"/>
            <a:ext cx="7920360" cy="70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Конструкторам можно передавать аргументы, предназначенные для инициализации объекта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>
                <p:childTnLst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27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Shape 1"/>
          <p:cNvSpPr txBox="1"/>
          <p:nvPr/>
        </p:nvSpPr>
        <p:spPr>
          <a:xfrm>
            <a:off x="179640" y="116640"/>
            <a:ext cx="8964000" cy="6624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ru-RU" sz="11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alibri"/>
              </a:rPr>
              <a:t>class</a:t>
            </a:r>
            <a:r>
              <a:rPr b="0" lang="ru-RU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alibri"/>
              </a:rPr>
              <a:t> church {</a:t>
            </a:r>
            <a:endParaRPr b="0" lang="ru-RU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>
              <a:lnSpc>
                <a:spcPct val="100000"/>
              </a:lnSpc>
            </a:pPr>
            <a:r>
              <a:rPr b="0" lang="ru-RU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alibri"/>
              </a:rPr>
              <a:t>	</a:t>
            </a:r>
            <a:r>
              <a:rPr b="0" lang="ru-RU" sz="11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alibri"/>
              </a:rPr>
              <a:t>char</a:t>
            </a:r>
            <a:r>
              <a:rPr b="0" lang="ru-RU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alibri"/>
              </a:rPr>
              <a:t> *name;</a:t>
            </a:r>
            <a:endParaRPr b="0" lang="ru-RU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>
              <a:lnSpc>
                <a:spcPct val="100000"/>
              </a:lnSpc>
            </a:pPr>
            <a:r>
              <a:rPr b="0" lang="ru-RU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alibri"/>
              </a:rPr>
              <a:t>	</a:t>
            </a:r>
            <a:r>
              <a:rPr b="0" lang="ru-RU" sz="11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alibri"/>
              </a:rPr>
              <a:t>char</a:t>
            </a:r>
            <a:r>
              <a:rPr b="0" lang="ru-RU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alibri"/>
              </a:rPr>
              <a:t> school;</a:t>
            </a:r>
            <a:endParaRPr b="0" lang="ru-RU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>
              <a:lnSpc>
                <a:spcPct val="100000"/>
              </a:lnSpc>
            </a:pPr>
            <a:r>
              <a:rPr b="0" lang="ru-RU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alibri"/>
              </a:rPr>
              <a:t>	</a:t>
            </a:r>
            <a:r>
              <a:rPr b="0" lang="ru-RU" sz="11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alibri"/>
              </a:rPr>
              <a:t>unsigned</a:t>
            </a:r>
            <a:r>
              <a:rPr b="0" lang="ru-RU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alibri"/>
              </a:rPr>
              <a:t> </a:t>
            </a:r>
            <a:r>
              <a:rPr b="0" lang="ru-RU" sz="11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alibri"/>
              </a:rPr>
              <a:t>int</a:t>
            </a:r>
            <a:r>
              <a:rPr b="0" lang="ru-RU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alibri"/>
              </a:rPr>
              <a:t> count;</a:t>
            </a:r>
            <a:endParaRPr b="0" lang="ru-RU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>
              <a:lnSpc>
                <a:spcPct val="100000"/>
              </a:lnSpc>
            </a:pPr>
            <a:r>
              <a:rPr b="0" lang="ru-RU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alibri"/>
              </a:rPr>
              <a:t>	</a:t>
            </a:r>
            <a:r>
              <a:rPr b="0" lang="ru-RU" sz="11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alibri"/>
              </a:rPr>
              <a:t>float</a:t>
            </a:r>
            <a:r>
              <a:rPr b="0" lang="ru-RU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alibri"/>
              </a:rPr>
              <a:t> square;</a:t>
            </a:r>
            <a:endParaRPr b="0" lang="ru-RU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>
              <a:lnSpc>
                <a:spcPct val="100000"/>
              </a:lnSpc>
            </a:pPr>
            <a:r>
              <a:rPr b="0" lang="ru-RU" sz="11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alibri"/>
              </a:rPr>
              <a:t>public</a:t>
            </a:r>
            <a:r>
              <a:rPr b="0" lang="ru-RU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alibri"/>
              </a:rPr>
              <a:t>:</a:t>
            </a:r>
            <a:endParaRPr b="0" lang="ru-RU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>
              <a:lnSpc>
                <a:spcPct val="100000"/>
              </a:lnSpc>
            </a:pPr>
            <a:r>
              <a:rPr b="0" lang="ru-RU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alibri"/>
              </a:rPr>
              <a:t>church (</a:t>
            </a:r>
            <a:r>
              <a:rPr b="0" lang="ru-RU" sz="11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alibri"/>
              </a:rPr>
              <a:t>char</a:t>
            </a:r>
            <a:r>
              <a:rPr b="0" lang="ru-RU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alibri"/>
              </a:rPr>
              <a:t>* _name = </a:t>
            </a:r>
            <a:r>
              <a:rPr b="0" lang="ru-RU" sz="1100" spc="-1" strike="noStrike">
                <a:solidFill>
                  <a:srgbClr val="a31515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alibri"/>
              </a:rPr>
              <a:t>"по умолчанию"</a:t>
            </a:r>
            <a:r>
              <a:rPr b="0" lang="ru-RU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alibri"/>
              </a:rPr>
              <a:t>, </a:t>
            </a:r>
            <a:r>
              <a:rPr b="0" lang="ru-RU" sz="11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alibri"/>
              </a:rPr>
              <a:t>char</a:t>
            </a:r>
            <a:r>
              <a:rPr b="0" lang="ru-RU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alibri"/>
              </a:rPr>
              <a:t> _school = </a:t>
            </a:r>
            <a:r>
              <a:rPr b="0" lang="ru-RU" sz="1100" spc="-1" strike="noStrike">
                <a:solidFill>
                  <a:srgbClr val="a31515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alibri"/>
              </a:rPr>
              <a:t>'а'</a:t>
            </a:r>
            <a:r>
              <a:rPr b="0" lang="ru-RU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alibri"/>
              </a:rPr>
              <a:t>, </a:t>
            </a:r>
            <a:r>
              <a:rPr b="0" lang="ru-RU" sz="11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alibri"/>
              </a:rPr>
              <a:t>unsigned</a:t>
            </a:r>
            <a:r>
              <a:rPr b="0" lang="ru-RU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alibri"/>
              </a:rPr>
              <a:t> </a:t>
            </a:r>
            <a:r>
              <a:rPr b="0" lang="ru-RU" sz="11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alibri"/>
              </a:rPr>
              <a:t>int</a:t>
            </a:r>
            <a:r>
              <a:rPr b="0" lang="ru-RU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alibri"/>
              </a:rPr>
              <a:t> _count = 0, </a:t>
            </a:r>
            <a:r>
              <a:rPr b="0" lang="ru-RU" sz="11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alibri"/>
              </a:rPr>
              <a:t>float</a:t>
            </a:r>
            <a:r>
              <a:rPr b="0" lang="ru-RU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alibri"/>
              </a:rPr>
              <a:t> _square = 0.); </a:t>
            </a:r>
            <a:r>
              <a:rPr b="0" lang="ru-RU" sz="11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alibri"/>
              </a:rPr>
              <a:t>//конструктор</a:t>
            </a:r>
            <a:endParaRPr b="0" lang="ru-RU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>
              <a:lnSpc>
                <a:spcPct val="100000"/>
              </a:lnSpc>
            </a:pPr>
            <a:r>
              <a:rPr b="0" lang="ru-RU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alibri"/>
              </a:rPr>
              <a:t>~church ();</a:t>
            </a:r>
            <a:r>
              <a:rPr b="0" lang="ru-RU" sz="11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alibri"/>
              </a:rPr>
              <a:t>//прототип деструктора</a:t>
            </a:r>
            <a:endParaRPr b="0" lang="ru-RU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>
              <a:lnSpc>
                <a:spcPct val="100000"/>
              </a:lnSpc>
            </a:pPr>
            <a:r>
              <a:rPr b="0" lang="ru-RU" sz="11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alibri"/>
              </a:rPr>
              <a:t>void</a:t>
            </a:r>
            <a:r>
              <a:rPr b="0" lang="ru-RU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alibri"/>
              </a:rPr>
              <a:t> show(</a:t>
            </a:r>
            <a:r>
              <a:rPr b="0" lang="ru-RU" sz="11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alibri"/>
              </a:rPr>
              <a:t>void</a:t>
            </a:r>
            <a:r>
              <a:rPr b="0" lang="ru-RU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alibri"/>
              </a:rPr>
              <a:t>);</a:t>
            </a:r>
            <a:endParaRPr b="0" lang="ru-RU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>
              <a:lnSpc>
                <a:spcPct val="100000"/>
              </a:lnSpc>
            </a:pPr>
            <a:r>
              <a:rPr b="0" lang="ru-RU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alibri"/>
              </a:rPr>
              <a:t>};</a:t>
            </a:r>
            <a:r>
              <a:rPr b="0" lang="ru-RU" sz="11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alibri"/>
              </a:rPr>
              <a:t>//конец класса</a:t>
            </a:r>
            <a:endParaRPr b="0" lang="ru-RU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>
              <a:lnSpc>
                <a:spcPct val="100000"/>
              </a:lnSpc>
            </a:pPr>
            <a:r>
              <a:rPr b="0" lang="ru-RU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alibri"/>
              </a:rPr>
              <a:t>church::~church ()</a:t>
            </a:r>
            <a:r>
              <a:rPr b="0" lang="ru-RU" sz="11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alibri"/>
              </a:rPr>
              <a:t>// определение деструктора</a:t>
            </a:r>
            <a:endParaRPr b="0" lang="ru-RU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>
              <a:lnSpc>
                <a:spcPct val="100000"/>
              </a:lnSpc>
            </a:pPr>
            <a:r>
              <a:rPr b="0" lang="ru-RU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alibri"/>
              </a:rPr>
              <a:t>{</a:t>
            </a:r>
            <a:endParaRPr b="0" lang="ru-RU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>
              <a:lnSpc>
                <a:spcPct val="100000"/>
              </a:lnSpc>
            </a:pPr>
            <a:r>
              <a:rPr b="0" lang="ru-RU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alibri"/>
              </a:rPr>
              <a:t>cout&lt;&lt;</a:t>
            </a:r>
            <a:r>
              <a:rPr b="0" lang="ru-RU" sz="1100" spc="-1" strike="noStrike">
                <a:solidFill>
                  <a:srgbClr val="a31515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alibri"/>
              </a:rPr>
              <a:t>"\n работает деструктор - объект уничтожен\n"</a:t>
            </a:r>
            <a:r>
              <a:rPr b="0" lang="ru-RU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alibri"/>
              </a:rPr>
              <a:t>;</a:t>
            </a:r>
            <a:endParaRPr b="0" lang="ru-RU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>
              <a:lnSpc>
                <a:spcPct val="100000"/>
              </a:lnSpc>
            </a:pPr>
            <a:r>
              <a:rPr b="0" lang="ru-RU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alibri"/>
              </a:rPr>
              <a:t>}</a:t>
            </a:r>
            <a:endParaRPr b="0" lang="ru-RU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>
              <a:lnSpc>
                <a:spcPct val="100000"/>
              </a:lnSpc>
            </a:pPr>
            <a:r>
              <a:rPr b="0" lang="ru-RU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alibri"/>
              </a:rPr>
              <a:t>church::church (</a:t>
            </a:r>
            <a:r>
              <a:rPr b="0" lang="ru-RU" sz="11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alibri"/>
              </a:rPr>
              <a:t>char</a:t>
            </a:r>
            <a:r>
              <a:rPr b="0" lang="ru-RU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alibri"/>
              </a:rPr>
              <a:t>* _name, </a:t>
            </a:r>
            <a:r>
              <a:rPr b="0" lang="ru-RU" sz="11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alibri"/>
              </a:rPr>
              <a:t>char</a:t>
            </a:r>
            <a:r>
              <a:rPr b="0" lang="ru-RU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alibri"/>
              </a:rPr>
              <a:t> _school, </a:t>
            </a:r>
            <a:r>
              <a:rPr b="0" lang="ru-RU" sz="11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alibri"/>
              </a:rPr>
              <a:t>unsigned</a:t>
            </a:r>
            <a:r>
              <a:rPr b="0" lang="ru-RU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alibri"/>
              </a:rPr>
              <a:t> </a:t>
            </a:r>
            <a:r>
              <a:rPr b="0" lang="ru-RU" sz="11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alibri"/>
              </a:rPr>
              <a:t>int</a:t>
            </a:r>
            <a:r>
              <a:rPr b="0" lang="ru-RU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alibri"/>
              </a:rPr>
              <a:t> _count, </a:t>
            </a:r>
            <a:r>
              <a:rPr b="0" lang="ru-RU" sz="11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alibri"/>
              </a:rPr>
              <a:t>float</a:t>
            </a:r>
            <a:r>
              <a:rPr b="0" lang="ru-RU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alibri"/>
              </a:rPr>
              <a:t> _square)</a:t>
            </a:r>
            <a:endParaRPr b="0" lang="ru-RU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>
              <a:lnSpc>
                <a:spcPct val="100000"/>
              </a:lnSpc>
            </a:pPr>
            <a:r>
              <a:rPr b="0" lang="ru-RU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alibri"/>
              </a:rPr>
              <a:t>{</a:t>
            </a:r>
            <a:endParaRPr b="0" lang="ru-RU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>
              <a:lnSpc>
                <a:spcPct val="100000"/>
              </a:lnSpc>
            </a:pPr>
            <a:r>
              <a:rPr b="0" lang="ru-RU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alibri"/>
              </a:rPr>
              <a:t>cout &lt;&lt; </a:t>
            </a:r>
            <a:r>
              <a:rPr b="0" lang="ru-RU" sz="1100" spc="-1" strike="noStrike">
                <a:solidFill>
                  <a:srgbClr val="a31515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alibri"/>
              </a:rPr>
              <a:t>"работает конструктор\n"</a:t>
            </a:r>
            <a:r>
              <a:rPr b="0" lang="ru-RU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alibri"/>
              </a:rPr>
              <a:t>;</a:t>
            </a:r>
            <a:endParaRPr b="0" lang="ru-RU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>
              <a:lnSpc>
                <a:spcPct val="100000"/>
              </a:lnSpc>
            </a:pPr>
            <a:r>
              <a:rPr b="0" lang="ru-RU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alibri"/>
              </a:rPr>
              <a:t>name=</a:t>
            </a:r>
            <a:r>
              <a:rPr b="0" lang="ru-RU" sz="11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alibri"/>
              </a:rPr>
              <a:t>new</a:t>
            </a:r>
            <a:r>
              <a:rPr b="0" lang="ru-RU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alibri"/>
              </a:rPr>
              <a:t> </a:t>
            </a:r>
            <a:r>
              <a:rPr b="0" lang="ru-RU" sz="11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alibri"/>
              </a:rPr>
              <a:t>char</a:t>
            </a:r>
            <a:r>
              <a:rPr b="0" lang="ru-RU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alibri"/>
              </a:rPr>
              <a:t>[]; strcpy(name, _name);</a:t>
            </a:r>
            <a:endParaRPr b="0" lang="ru-RU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>
              <a:lnSpc>
                <a:spcPct val="100000"/>
              </a:lnSpc>
            </a:pPr>
            <a:r>
              <a:rPr b="0" lang="ru-RU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alibri"/>
              </a:rPr>
              <a:t>school = _school;</a:t>
            </a:r>
            <a:endParaRPr b="0" lang="ru-RU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>
              <a:lnSpc>
                <a:spcPct val="100000"/>
              </a:lnSpc>
            </a:pPr>
            <a:r>
              <a:rPr b="0" lang="ru-RU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alibri"/>
              </a:rPr>
              <a:t>count = _count;</a:t>
            </a:r>
            <a:endParaRPr b="0" lang="ru-RU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>
              <a:lnSpc>
                <a:spcPct val="100000"/>
              </a:lnSpc>
            </a:pPr>
            <a:r>
              <a:rPr b="0" lang="ru-RU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alibri"/>
              </a:rPr>
              <a:t>square = _square;</a:t>
            </a:r>
            <a:endParaRPr b="0" lang="ru-RU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>
              <a:lnSpc>
                <a:spcPct val="100000"/>
              </a:lnSpc>
            </a:pPr>
            <a:r>
              <a:rPr b="0" lang="ru-RU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alibri"/>
              </a:rPr>
              <a:t>}</a:t>
            </a:r>
            <a:r>
              <a:rPr b="0" lang="ru-RU" sz="11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alibri"/>
              </a:rPr>
              <a:t> </a:t>
            </a:r>
            <a:endParaRPr b="0" lang="ru-RU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>
              <a:lnSpc>
                <a:spcPct val="100000"/>
              </a:lnSpc>
            </a:pPr>
            <a:r>
              <a:rPr b="0" lang="ru-RU" sz="11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alibri"/>
              </a:rPr>
              <a:t>void</a:t>
            </a:r>
            <a:r>
              <a:rPr b="0" lang="ru-RU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alibri"/>
              </a:rPr>
              <a:t> church::show(</a:t>
            </a:r>
            <a:r>
              <a:rPr b="0" lang="ru-RU" sz="11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alibri"/>
              </a:rPr>
              <a:t>void</a:t>
            </a:r>
            <a:r>
              <a:rPr b="0" lang="ru-RU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alibri"/>
              </a:rPr>
              <a:t>)</a:t>
            </a:r>
            <a:endParaRPr b="0" lang="ru-RU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>
              <a:lnSpc>
                <a:spcPct val="100000"/>
              </a:lnSpc>
            </a:pPr>
            <a:r>
              <a:rPr b="0" lang="ru-RU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alibri"/>
              </a:rPr>
              <a:t>{</a:t>
            </a:r>
            <a:endParaRPr b="0" lang="ru-RU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>
              <a:lnSpc>
                <a:spcPct val="100000"/>
              </a:lnSpc>
            </a:pPr>
            <a:r>
              <a:rPr b="0" lang="ru-RU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alibri"/>
              </a:rPr>
              <a:t>cout&lt;&lt;name&lt;&lt;</a:t>
            </a:r>
            <a:r>
              <a:rPr b="0" lang="ru-RU" sz="1100" spc="-1" strike="noStrike">
                <a:solidFill>
                  <a:srgbClr val="a31515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alibri"/>
              </a:rPr>
              <a:t>" "</a:t>
            </a:r>
            <a:r>
              <a:rPr b="0" lang="ru-RU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alibri"/>
              </a:rPr>
              <a:t>; cout&lt;&lt;school&lt;&lt;</a:t>
            </a:r>
            <a:r>
              <a:rPr b="0" lang="ru-RU" sz="1100" spc="-1" strike="noStrike">
                <a:solidFill>
                  <a:srgbClr val="a31515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alibri"/>
              </a:rPr>
              <a:t>" "</a:t>
            </a:r>
            <a:r>
              <a:rPr b="0" lang="ru-RU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alibri"/>
              </a:rPr>
              <a:t>; cout&lt;&lt;count&lt;&lt;</a:t>
            </a:r>
            <a:r>
              <a:rPr b="0" lang="ru-RU" sz="1100" spc="-1" strike="noStrike">
                <a:solidFill>
                  <a:srgbClr val="a31515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alibri"/>
              </a:rPr>
              <a:t>" "</a:t>
            </a:r>
            <a:r>
              <a:rPr b="0" lang="ru-RU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alibri"/>
              </a:rPr>
              <a:t>; cout&lt;&lt;square&lt;&lt;</a:t>
            </a:r>
            <a:r>
              <a:rPr b="0" lang="ru-RU" sz="1100" spc="-1" strike="noStrike">
                <a:solidFill>
                  <a:srgbClr val="a31515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alibri"/>
              </a:rPr>
              <a:t>" "</a:t>
            </a:r>
            <a:r>
              <a:rPr b="0" lang="ru-RU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alibri"/>
              </a:rPr>
              <a:t>;</a:t>
            </a:r>
            <a:endParaRPr b="0" lang="ru-RU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>
              <a:lnSpc>
                <a:spcPct val="100000"/>
              </a:lnSpc>
            </a:pPr>
            <a:r>
              <a:rPr b="0" lang="ru-RU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alibri"/>
              </a:rPr>
              <a:t>}</a:t>
            </a:r>
            <a:endParaRPr b="0" lang="ru-RU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>
              <a:lnSpc>
                <a:spcPct val="100000"/>
              </a:lnSpc>
            </a:pPr>
            <a:endParaRPr b="0" lang="ru-RU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>
              <a:lnSpc>
                <a:spcPct val="100000"/>
              </a:lnSpc>
            </a:pPr>
            <a:r>
              <a:rPr b="0" lang="ru-RU" sz="11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alibri"/>
              </a:rPr>
              <a:t>int</a:t>
            </a:r>
            <a:r>
              <a:rPr b="0" lang="ru-RU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alibri"/>
              </a:rPr>
              <a:t> main() {</a:t>
            </a:r>
            <a:endParaRPr b="0" lang="ru-RU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>
              <a:lnSpc>
                <a:spcPct val="100000"/>
              </a:lnSpc>
            </a:pPr>
            <a:r>
              <a:rPr b="0" lang="ru-RU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alibri"/>
              </a:rPr>
              <a:t>church obj; cout&lt;&lt;</a:t>
            </a:r>
            <a:r>
              <a:rPr b="0" lang="ru-RU" sz="1100" spc="-1" strike="noStrike">
                <a:solidFill>
                  <a:srgbClr val="a31515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alibri"/>
              </a:rPr>
              <a:t>"результат работы конструктора по умолчанию: \n"</a:t>
            </a:r>
            <a:r>
              <a:rPr b="0" lang="ru-RU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alibri"/>
              </a:rPr>
              <a:t>;</a:t>
            </a:r>
            <a:endParaRPr b="0" lang="ru-RU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>
              <a:lnSpc>
                <a:spcPct val="100000"/>
              </a:lnSpc>
            </a:pPr>
            <a:r>
              <a:rPr b="0" lang="ru-RU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alibri"/>
              </a:rPr>
              <a:t>obj.show();</a:t>
            </a:r>
            <a:endParaRPr b="0" lang="ru-RU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>
              <a:lnSpc>
                <a:spcPct val="100000"/>
              </a:lnSpc>
            </a:pPr>
            <a:r>
              <a:rPr b="0" lang="ru-RU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alibri"/>
              </a:rPr>
              <a:t>cout&lt;&lt;</a:t>
            </a:r>
            <a:r>
              <a:rPr b="0" lang="ru-RU" sz="1100" spc="-1" strike="noStrike">
                <a:solidFill>
                  <a:srgbClr val="a31515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alibri"/>
              </a:rPr>
              <a:t>"\n"</a:t>
            </a:r>
            <a:r>
              <a:rPr b="0" lang="ru-RU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alibri"/>
              </a:rPr>
              <a:t>;</a:t>
            </a:r>
            <a:endParaRPr b="0" lang="ru-RU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>
              <a:lnSpc>
                <a:spcPct val="100000"/>
              </a:lnSpc>
            </a:pPr>
            <a:r>
              <a:rPr b="0" lang="ru-RU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alibri"/>
              </a:rPr>
              <a:t>obj.~church();</a:t>
            </a:r>
            <a:endParaRPr b="0" lang="ru-RU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>
              <a:lnSpc>
                <a:spcPct val="100000"/>
              </a:lnSpc>
            </a:pPr>
            <a:r>
              <a:rPr b="0" lang="ru-RU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alibri"/>
              </a:rPr>
              <a:t>	</a:t>
            </a:r>
            <a:endParaRPr b="0" lang="ru-RU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>
              <a:lnSpc>
                <a:spcPct val="100000"/>
              </a:lnSpc>
            </a:pPr>
            <a:r>
              <a:rPr b="0" lang="ru-RU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alibri"/>
              </a:rPr>
              <a:t>cout&lt;&lt;</a:t>
            </a:r>
            <a:r>
              <a:rPr b="0" lang="ru-RU" sz="1100" spc="-1" strike="noStrike">
                <a:solidFill>
                  <a:srgbClr val="a31515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alibri"/>
              </a:rPr>
              <a:t>"\n результат работы конструктора с указанием параметров: \n"</a:t>
            </a:r>
            <a:r>
              <a:rPr b="0" lang="ru-RU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alibri"/>
              </a:rPr>
              <a:t>;</a:t>
            </a:r>
            <a:endParaRPr b="0" lang="ru-RU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>
              <a:lnSpc>
                <a:spcPct val="100000"/>
              </a:lnSpc>
            </a:pPr>
            <a:r>
              <a:rPr b="0" lang="ru-RU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alibri"/>
              </a:rPr>
              <a:t>church obj1(</a:t>
            </a:r>
            <a:r>
              <a:rPr b="0" lang="ru-RU" sz="1100" spc="-1" strike="noStrike">
                <a:solidFill>
                  <a:srgbClr val="a31515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alibri"/>
              </a:rPr>
              <a:t>"name"</a:t>
            </a:r>
            <a:r>
              <a:rPr b="0" lang="ru-RU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alibri"/>
              </a:rPr>
              <a:t>, </a:t>
            </a:r>
            <a:r>
              <a:rPr b="0" lang="ru-RU" sz="1100" spc="-1" strike="noStrike">
                <a:solidFill>
                  <a:srgbClr val="a31515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alibri"/>
              </a:rPr>
              <a:t>'r'</a:t>
            </a:r>
            <a:r>
              <a:rPr b="0" lang="ru-RU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alibri"/>
              </a:rPr>
              <a:t>, 10, 10.657);</a:t>
            </a:r>
            <a:endParaRPr b="0" lang="ru-RU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>
              <a:lnSpc>
                <a:spcPct val="100000"/>
              </a:lnSpc>
            </a:pPr>
            <a:r>
              <a:rPr b="0" lang="ru-RU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alibri"/>
              </a:rPr>
              <a:t>obj1.show();</a:t>
            </a:r>
            <a:endParaRPr b="0" lang="ru-RU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>
              <a:lnSpc>
                <a:spcPct val="100000"/>
              </a:lnSpc>
            </a:pPr>
            <a:r>
              <a:rPr b="0" lang="ru-RU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alibri"/>
              </a:rPr>
              <a:t>obj1.~church();</a:t>
            </a:r>
            <a:endParaRPr b="0" lang="ru-RU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>
              <a:lnSpc>
                <a:spcPct val="100000"/>
              </a:lnSpc>
            </a:pPr>
            <a:r>
              <a:rPr b="0" lang="ru-RU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alibri"/>
              </a:rPr>
              <a:t>}</a:t>
            </a:r>
            <a:endParaRPr b="0" lang="ru-RU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>
              <a:lnSpc>
                <a:spcPct val="100000"/>
              </a:lnSpc>
            </a:pPr>
            <a:endParaRPr b="0" lang="ru-RU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  <p:timing>
    <p:tnLst>
      <p:par>
        <p:cTn id="28" dur="indefinite" restart="never" nodeType="tmRoot">
          <p:childTnLst>
            <p:seq>
              <p:cTn id="29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extShape 1"/>
          <p:cNvSpPr txBox="1"/>
          <p:nvPr/>
        </p:nvSpPr>
        <p:spPr>
          <a:xfrm>
            <a:off x="457200" y="15228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ru-RU" sz="36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Bookman Old Style"/>
              </a:rPr>
              <a:t>Деструкторы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160" name="TextShape 2"/>
          <p:cNvSpPr txBox="1"/>
          <p:nvPr/>
        </p:nvSpPr>
        <p:spPr>
          <a:xfrm>
            <a:off x="457200" y="1219320"/>
            <a:ext cx="8229240" cy="4937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74320" indent="-273960">
              <a:lnSpc>
                <a:spcPct val="100000"/>
              </a:lnSpc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b="0" lang="ru-R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Деструктор – антипод конструктора, который вызывается автоматически при разрушении объекта</a:t>
            </a:r>
            <a:endParaRPr b="0" lang="ru-RU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marL="274320" indent="-273960">
              <a:lnSpc>
                <a:spcPct val="100000"/>
              </a:lnSpc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b="0" lang="ru-R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Имя деструктора совпадает с именем конструктора, но перед ним ставится знак </a:t>
            </a:r>
            <a:r>
              <a:rPr b="0" lang="ru-R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</a:rPr>
              <a:t></a:t>
            </a:r>
            <a:r>
              <a:rPr b="0" lang="ru-R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 (тильда)</a:t>
            </a:r>
            <a:endParaRPr b="0" lang="ru-RU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  <p:timing>
    <p:tnLst>
      <p:par>
        <p:cTn id="30" dur="indefinite" restart="never" nodeType="tmRoot">
          <p:childTnLst>
            <p:seq>
              <p:cTn id="31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extShape 1"/>
          <p:cNvSpPr txBox="1"/>
          <p:nvPr/>
        </p:nvSpPr>
        <p:spPr>
          <a:xfrm>
            <a:off x="457200" y="15228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ru-RU" sz="36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Bookman Old Style"/>
              </a:rPr>
              <a:t>Объявление деструктора 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162" name="TextShape 2"/>
          <p:cNvSpPr txBox="1"/>
          <p:nvPr/>
        </p:nvSpPr>
        <p:spPr>
          <a:xfrm>
            <a:off x="457200" y="1219320"/>
            <a:ext cx="8229240" cy="4937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74320" indent="-273960">
              <a:lnSpc>
                <a:spcPct val="100000"/>
              </a:lnSpc>
            </a:pPr>
            <a:r>
              <a:rPr b="0" lang="ru-R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Деструкторы по умолчанию являются открытыми</a:t>
            </a:r>
            <a:endParaRPr b="0" lang="ru-RU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marL="274320" indent="-273960">
              <a:lnSpc>
                <a:spcPct val="100000"/>
              </a:lnSpc>
            </a:pPr>
            <a:r>
              <a:rPr b="0" lang="ru-RU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При объявлении деструкторов действуют несколько правил:</a:t>
            </a:r>
            <a:endParaRPr b="0" lang="ru-RU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marL="274320" indent="-273960">
              <a:lnSpc>
                <a:spcPct val="100000"/>
              </a:lnSpc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b="0" lang="ru-RU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Не могут иметь аргументов</a:t>
            </a:r>
            <a:endParaRPr b="0" lang="ru-RU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marL="274320" indent="-273960">
              <a:lnSpc>
                <a:spcPct val="100000"/>
              </a:lnSpc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b="0" lang="ru-RU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Не могут иметь возвращаемого типа (включая </a:t>
            </a:r>
            <a:r>
              <a:rPr b="1" lang="ru-RU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void</a:t>
            </a:r>
            <a:r>
              <a:rPr b="0" lang="ru-RU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)</a:t>
            </a:r>
            <a:endParaRPr b="0" lang="ru-RU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marL="274320" indent="-273960">
              <a:lnSpc>
                <a:spcPct val="100000"/>
              </a:lnSpc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b="0" lang="ru-RU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Не могут возвращать значение с помощью оператора </a:t>
            </a:r>
            <a:r>
              <a:rPr b="1" lang="ru-RU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return</a:t>
            </a:r>
            <a:endParaRPr b="0" lang="ru-RU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marL="274320" indent="-273960">
              <a:lnSpc>
                <a:spcPct val="100000"/>
              </a:lnSpc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b="0" lang="ru-RU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Не могут объявляться как </a:t>
            </a:r>
            <a:r>
              <a:rPr b="1" lang="ru-RU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const</a:t>
            </a:r>
            <a:r>
              <a:rPr b="0" lang="ru-RU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, </a:t>
            </a:r>
            <a:r>
              <a:rPr b="1" lang="ru-RU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volatile</a:t>
            </a:r>
            <a:r>
              <a:rPr b="0" lang="ru-RU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 или </a:t>
            </a:r>
            <a:r>
              <a:rPr b="1" lang="ru-RU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static</a:t>
            </a:r>
            <a:r>
              <a:rPr b="0" lang="ru-RU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. Однако их можно вызывать для уничтожения объектов, объявленных как </a:t>
            </a:r>
            <a:r>
              <a:rPr b="1" lang="ru-RU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const</a:t>
            </a:r>
            <a:r>
              <a:rPr b="0" lang="ru-RU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, </a:t>
            </a:r>
            <a:r>
              <a:rPr b="1" lang="ru-RU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volatile</a:t>
            </a:r>
            <a:r>
              <a:rPr b="0" lang="ru-RU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 или </a:t>
            </a:r>
            <a:r>
              <a:rPr b="1" lang="ru-RU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static</a:t>
            </a:r>
            <a:endParaRPr b="0" lang="ru-RU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  <p:timing>
    <p:tnLst>
      <p:par>
        <p:cTn id="32" dur="indefinite" restart="never" nodeType="tmRoot">
          <p:childTnLst>
            <p:seq>
              <p:cTn id="33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Shape 1"/>
          <p:cNvSpPr txBox="1"/>
          <p:nvPr/>
        </p:nvSpPr>
        <p:spPr>
          <a:xfrm>
            <a:off x="457200" y="15228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ru-RU" sz="36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Bookman Old Style"/>
              </a:rPr>
              <a:t>Использование деструкторов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164" name="TextShape 2"/>
          <p:cNvSpPr txBox="1"/>
          <p:nvPr/>
        </p:nvSpPr>
        <p:spPr>
          <a:xfrm>
            <a:off x="457200" y="1219320"/>
            <a:ext cx="8229240" cy="4937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74320" indent="-273960"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Деструкторы вызываются, когда происходит одно из следующих событий:</a:t>
            </a:r>
            <a:endParaRPr b="0" lang="ru-RU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marL="274320" indent="-273960">
              <a:lnSpc>
                <a:spcPct val="100000"/>
              </a:lnSpc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Объект, предоставленный с использованием оператора </a:t>
            </a:r>
            <a:r>
              <a:rPr b="1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new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, можно явно освободить с использованием оператора </a:t>
            </a:r>
            <a:r>
              <a:rPr b="1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delete</a:t>
            </a:r>
            <a:endParaRPr b="0" lang="ru-RU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marL="274320" indent="-273960">
              <a:lnSpc>
                <a:spcPct val="100000"/>
              </a:lnSpc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Локальный (автоматический) объект с областью видимости "блок" выходит за пределы области видимости</a:t>
            </a:r>
            <a:endParaRPr b="0" lang="ru-RU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marL="274320" indent="-273960">
              <a:lnSpc>
                <a:spcPct val="100000"/>
              </a:lnSpc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Время существования временного объекта заканчивается</a:t>
            </a:r>
            <a:endParaRPr b="0" lang="ru-RU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marL="274320" indent="-273960">
              <a:lnSpc>
                <a:spcPct val="100000"/>
              </a:lnSpc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Программа заканчивается, глобальные или статические объекты продолжают существовать</a:t>
            </a:r>
            <a:endParaRPr b="0" lang="ru-RU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marL="274320" indent="-273960">
              <a:lnSpc>
                <a:spcPct val="100000"/>
              </a:lnSpc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Деструктор можно явно вызывать</a:t>
            </a:r>
            <a:endParaRPr b="0" lang="ru-RU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marL="358920">
              <a:lnSpc>
                <a:spcPct val="100000"/>
              </a:lnSpc>
            </a:pPr>
            <a:r>
              <a:rPr b="0" lang="ru-RU" sz="18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имя объекта. ~ имя деструктора ()</a:t>
            </a:r>
            <a:endParaRPr b="0" lang="ru-RU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marL="274320" indent="-273960">
              <a:lnSpc>
                <a:spcPct val="100000"/>
              </a:lnSpc>
            </a:pPr>
            <a:r>
              <a:rPr b="0" lang="ru-RU" sz="28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Bookman Old Style"/>
              </a:rPr>
              <a:t>Ограничения на использование деструкторов:</a:t>
            </a:r>
            <a:endParaRPr b="0" lang="ru-RU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marL="274320" indent="-273960">
              <a:lnSpc>
                <a:spcPct val="100000"/>
              </a:lnSpc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Невозможно взять адрес деструктора</a:t>
            </a:r>
            <a:endParaRPr b="0" lang="ru-RU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marL="274320" indent="-273960">
              <a:lnSpc>
                <a:spcPct val="100000"/>
              </a:lnSpc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Производные классы не наследуют деструкторы базового класса</a:t>
            </a:r>
            <a:endParaRPr b="0" lang="ru-RU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>
              <a:lnSpc>
                <a:spcPct val="100000"/>
              </a:lnSpc>
            </a:pPr>
            <a:endParaRPr b="0" lang="ru-RU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  <p:timing>
    <p:tnLst>
      <p:par>
        <p:cTn id="34" dur="indefinite" restart="never" nodeType="tmRoot">
          <p:childTnLst>
            <p:seq>
              <p:cTn id="35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Shape 1"/>
          <p:cNvSpPr txBox="1"/>
          <p:nvPr/>
        </p:nvSpPr>
        <p:spPr>
          <a:xfrm>
            <a:off x="457200" y="15228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ru-RU" sz="36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Bookman Old Style"/>
              </a:rPr>
              <a:t>Задание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166" name="TextShape 2"/>
          <p:cNvSpPr txBox="1"/>
          <p:nvPr/>
        </p:nvSpPr>
        <p:spPr>
          <a:xfrm>
            <a:off x="214200" y="1219320"/>
            <a:ext cx="8643600" cy="5305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74320" indent="-273960">
              <a:lnSpc>
                <a:spcPct val="100000"/>
              </a:lnSpc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b="0"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К классу Int, имитирующий стандартный тип int добавьте:</a:t>
            </a:r>
            <a:endParaRPr b="0" lang="ru-RU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lvl="1" marL="548640" indent="-273960">
              <a:lnSpc>
                <a:spcPct val="100000"/>
              </a:lnSpc>
              <a:buClr>
                <a:srgbClr val="9fb8cd"/>
              </a:buClr>
              <a:buSzPct val="76000"/>
              <a:buFont typeface="Wingdings 3" charset="2"/>
              <a:buChar char=""/>
            </a:pPr>
            <a:r>
              <a:rPr b="0" lang="ru-RU" sz="2000" spc="-1" strike="noStrike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Конструктор без параметра, инициализирующий поле 0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lvl="1" marL="548640" indent="-273960">
              <a:lnSpc>
                <a:spcPct val="100000"/>
              </a:lnSpc>
              <a:buClr>
                <a:srgbClr val="9fb8cd"/>
              </a:buClr>
              <a:buSzPct val="76000"/>
              <a:buFont typeface="Wingdings 3" charset="2"/>
              <a:buChar char=""/>
            </a:pPr>
            <a:r>
              <a:rPr b="0" lang="ru-RU" sz="2000" spc="-1" strike="noStrike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Конструктор с параметром, инициализирующий поле целым числом или 0 по умолчанию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lvl="1" marL="548640" indent="-273960">
              <a:lnSpc>
                <a:spcPct val="100000"/>
              </a:lnSpc>
              <a:buClr>
                <a:srgbClr val="9fb8cd"/>
              </a:buClr>
              <a:buSzPct val="76000"/>
              <a:buFont typeface="Wingdings 3" charset="2"/>
              <a:buChar char=""/>
            </a:pPr>
            <a:r>
              <a:rPr b="0" lang="ru-RU" sz="2000" spc="-1" strike="noStrike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Деструктор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marL="274320" indent="-273960">
              <a:lnSpc>
                <a:spcPct val="100000"/>
              </a:lnSpc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b="0"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В программе должно быть создано три объекта класса Int. </a:t>
            </a:r>
            <a:endParaRPr b="0" lang="ru-RU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marL="274320" indent="-273960">
              <a:lnSpc>
                <a:spcPct val="100000"/>
              </a:lnSpc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b="0"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Первый и третий объекты должны быть инициализированы конструктором без параметра</a:t>
            </a:r>
            <a:endParaRPr b="0" lang="ru-RU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marL="274320" indent="-273960">
              <a:lnSpc>
                <a:spcPct val="100000"/>
              </a:lnSpc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b="0"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Второй должен быть инициализирован конструктором целым числом, введенным пользователем с клавиатуры</a:t>
            </a:r>
            <a:endParaRPr b="0" lang="ru-RU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marL="274320" indent="-273960">
              <a:lnSpc>
                <a:spcPct val="100000"/>
              </a:lnSpc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b="0"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Сложите два инициализированных объекта и присвойте результат третьему, а затем отобразите результат на экране</a:t>
            </a:r>
            <a:endParaRPr b="0" lang="ru-RU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marL="274320" indent="-273960">
              <a:lnSpc>
                <a:spcPct val="100000"/>
              </a:lnSpc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b="0"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Выполните явный вызов деструктора</a:t>
            </a:r>
            <a:endParaRPr b="0" lang="ru-RU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  <p:timing>
    <p:tnLst>
      <p:par>
        <p:cTn id="36" dur="indefinite" restart="never" nodeType="tmRoot">
          <p:childTnLst>
            <p:seq>
              <p:cTn id="37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Shape 1"/>
          <p:cNvSpPr txBox="1"/>
          <p:nvPr/>
        </p:nvSpPr>
        <p:spPr>
          <a:xfrm>
            <a:off x="120960" y="260640"/>
            <a:ext cx="9022680" cy="5976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74320" indent="-273960"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#include "iostream"</a:t>
            </a:r>
            <a:endParaRPr b="0" lang="ru-RU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marL="274320" indent="-273960"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#include "stdlib.h"</a:t>
            </a:r>
            <a:endParaRPr b="0" lang="ru-RU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marL="274320" indent="-273960"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using namespace std;</a:t>
            </a:r>
            <a:endParaRPr b="0" lang="ru-RU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marL="274320" indent="-273960"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class Int {</a:t>
            </a:r>
            <a:endParaRPr b="0" lang="ru-RU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marL="274320" indent="-273960"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	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int x;</a:t>
            </a:r>
            <a:endParaRPr b="0" lang="ru-RU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marL="274320" indent="-273960"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public:</a:t>
            </a:r>
            <a:endParaRPr b="0" lang="ru-RU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marL="274320" indent="-273960"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	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Int(int y=0){x=y;}</a:t>
            </a:r>
            <a:endParaRPr b="0" lang="ru-RU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marL="274320" indent="-273960"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    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~Int(){</a:t>
            </a:r>
            <a:endParaRPr b="0" lang="ru-RU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marL="274320" indent="-273960"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      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cout &lt;&lt; "Object was destructed" &lt;&lt; "\n";};</a:t>
            </a:r>
            <a:endParaRPr b="0" lang="ru-RU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marL="274320" indent="-273960"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	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void setX(int a);</a:t>
            </a:r>
            <a:endParaRPr b="0" lang="ru-RU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marL="274320" indent="-273960"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	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void show();</a:t>
            </a:r>
            <a:endParaRPr b="0" lang="ru-RU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marL="274320" indent="-273960"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	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int summa(Int obj1, Int obj2) {</a:t>
            </a:r>
            <a:endParaRPr b="0" lang="ru-RU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marL="274320" indent="-273960"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        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return obj1.x+obj2.x;}</a:t>
            </a:r>
            <a:endParaRPr b="0" lang="ru-RU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marL="274320" indent="-273960"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};    </a:t>
            </a:r>
            <a:endParaRPr b="0" lang="ru-RU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marL="274320" indent="-273960">
              <a:lnSpc>
                <a:spcPct val="100000"/>
              </a:lnSpc>
            </a:pPr>
            <a:endParaRPr b="0" lang="ru-RU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marL="274320" indent="-273960"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void Int::show(){cout &lt;&lt; x &lt;&lt; "\n";};</a:t>
            </a:r>
            <a:endParaRPr b="0" lang="ru-RU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marL="274320" indent="-273960"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void Int::setX(int a){x=a;}</a:t>
            </a:r>
            <a:endParaRPr b="0" lang="ru-RU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marL="274320" indent="-273960">
              <a:lnSpc>
                <a:spcPct val="100000"/>
              </a:lnSpc>
            </a:pPr>
            <a:endParaRPr b="0" lang="ru-RU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marL="274320" indent="-273960"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void main()</a:t>
            </a:r>
            <a:endParaRPr b="0" lang="ru-RU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marL="274320" indent="-273960"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{</a:t>
            </a:r>
            <a:endParaRPr b="0" lang="ru-RU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marL="274320" indent="-273960"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	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int a;</a:t>
            </a:r>
            <a:endParaRPr b="0" lang="ru-RU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marL="274320" indent="-273960"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	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cout &lt;&lt; "enter value Object2" &lt;&lt; " ";</a:t>
            </a:r>
            <a:endParaRPr b="0" lang="ru-RU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marL="274320" indent="-273960"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	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cin &gt;&gt; a;</a:t>
            </a:r>
            <a:endParaRPr b="0" lang="ru-RU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marL="274320" indent="-273960"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	</a:t>
            </a:r>
            <a:endParaRPr b="0" lang="ru-RU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marL="274320" indent="-273960"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	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Int Ob1, Ob2(a), Ob3; 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	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// инициализация первым конструктором</a:t>
            </a:r>
            <a:endParaRPr b="0" lang="ru-RU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marL="274320" indent="-273960"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    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Ob1.show();</a:t>
            </a:r>
            <a:endParaRPr b="0" lang="ru-RU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marL="274320" indent="-273960"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    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Ob2.show();</a:t>
            </a:r>
            <a:endParaRPr b="0" lang="ru-RU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marL="274320" indent="-273960"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    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Ob3.show();</a:t>
            </a:r>
            <a:endParaRPr b="0" lang="ru-RU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marL="274320" indent="-273960"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   </a:t>
            </a:r>
            <a:endParaRPr b="0" lang="ru-RU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marL="274320" indent="-273960"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    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Ob3.setX(Ob3.summa(Ob1,Ob2));</a:t>
            </a:r>
            <a:endParaRPr b="0" lang="ru-RU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marL="274320" indent="-273960"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    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Ob3.show();</a:t>
            </a:r>
            <a:endParaRPr b="0" lang="ru-RU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marL="274320" indent="-273960"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    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Ob3.~Int();</a:t>
            </a:r>
            <a:endParaRPr b="0" lang="ru-RU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marL="274320" indent="-273960"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	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system("pause");</a:t>
            </a:r>
            <a:endParaRPr b="0" lang="ru-RU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marL="274320" indent="-273960"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}</a:t>
            </a:r>
            <a:endParaRPr b="0" lang="ru-RU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pic>
        <p:nvPicPr>
          <p:cNvPr id="168" name="Picture 2" descr=""/>
          <p:cNvPicPr/>
          <p:nvPr/>
        </p:nvPicPr>
        <p:blipFill>
          <a:blip r:embed="rId1"/>
          <a:stretch/>
        </p:blipFill>
        <p:spPr>
          <a:xfrm>
            <a:off x="3204000" y="4365000"/>
            <a:ext cx="5832360" cy="230400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38" dur="indefinite" restart="never" nodeType="tmRoot">
          <p:childTnLst>
            <p:seq>
              <p:cTn id="39" dur="indefinite" nodeType="mainSeq">
                <p:childTnLst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44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extShape 1"/>
          <p:cNvSpPr txBox="1"/>
          <p:nvPr/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/>
          <a:p>
            <a:pPr/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Модификаторы доступа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TextShape 2"/>
          <p:cNvSpPr txBox="1"/>
          <p:nvPr/>
        </p:nvSpPr>
        <p:spPr>
          <a:xfrm>
            <a:off x="457200" y="198072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 marL="342720" indent="-342720">
              <a:buClr>
                <a:srgbClr val="00007d"/>
              </a:buClr>
              <a:buSzPct val="75000"/>
              <a:buFont typeface="Wingdings" charset="2"/>
              <a:buChar char=""/>
            </a:pPr>
            <a:r>
              <a:rPr b="0" i="1" lang="en-US" sz="28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public</a:t>
            </a:r>
            <a:r>
              <a:rPr b="0" i="1" lang="en-US" sz="28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ru-R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Поле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</a:t>
            </a:r>
            <a:r>
              <a:rPr b="0" lang="ru-R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метод с таким модификатором доступно отовсюду (из самого класса, из его потомков, из глобальных функций).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720">
              <a:buClr>
                <a:srgbClr val="00007d"/>
              </a:buClr>
              <a:buSzPct val="75000"/>
              <a:buFont typeface="Wingdings" charset="2"/>
              <a:buChar char=""/>
            </a:pPr>
            <a:r>
              <a:rPr b="0" i="1" lang="en-US" sz="28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protected</a:t>
            </a:r>
            <a:r>
              <a:rPr b="0" i="1" lang="ru-RU" sz="28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ru-R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Доступно из самого класса и производных от него, но недоступно извне.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720">
              <a:buClr>
                <a:srgbClr val="00007d"/>
              </a:buClr>
              <a:buSzPct val="75000"/>
              <a:buFont typeface="Wingdings" charset="2"/>
              <a:buChar char=""/>
            </a:pPr>
            <a:r>
              <a:rPr b="0" i="1" lang="en-US" sz="28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private</a:t>
            </a:r>
            <a:r>
              <a:rPr b="0" i="1" lang="ru-RU" sz="28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ru-R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Доступно только из самого класса.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Shape 1"/>
          <p:cNvSpPr txBox="1"/>
          <p:nvPr/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/>
          <a:p>
            <a:pPr/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Модификаторы доступа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TextShape 2"/>
          <p:cNvSpPr txBox="1"/>
          <p:nvPr/>
        </p:nvSpPr>
        <p:spPr>
          <a:xfrm>
            <a:off x="457200" y="198072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 marL="342720" indent="-342720">
              <a:buClr>
                <a:srgbClr val="00007d"/>
              </a:buClr>
              <a:buSzPct val="75000"/>
              <a:buFont typeface="Wingdings" charset="2"/>
              <a:buChar char="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При наследовании также указывается модификатор доступа. В соответствии с ним в производном классе изменяются уровни доступа.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720">
              <a:buClr>
                <a:srgbClr val="00007d"/>
              </a:buClr>
              <a:buSzPct val="75000"/>
              <a:buFont typeface="Wingdings" charset="2"/>
              <a:buChar char="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Для класса можно указать дружественные классы и функции (</a:t>
            </a:r>
            <a:r>
              <a:rPr b="0" i="1" lang="en-US" sz="32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friend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). </a:t>
            </a: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Они будут иметь доступ ко всем полям класса.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7" dur="indefinite" restart="never" nodeType="tmRoot">
          <p:childTnLst>
            <p:seq>
              <p:cTn id="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467640" y="188640"/>
            <a:ext cx="8229240" cy="796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ru-RU" sz="36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Bookman Old Style"/>
              </a:rPr>
              <a:t>Конструкторы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130" name="TextShape 2"/>
          <p:cNvSpPr txBox="1"/>
          <p:nvPr/>
        </p:nvSpPr>
        <p:spPr>
          <a:xfrm>
            <a:off x="457200" y="1196640"/>
            <a:ext cx="8229240" cy="5184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74320" indent="-273960">
              <a:lnSpc>
                <a:spcPct val="100000"/>
              </a:lnSpc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b="0" lang="ru-RU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Конструктор – особая функция, являющаяся членом класса и позволяющая инициализировать объекты в момент их создания</a:t>
            </a:r>
            <a:endParaRPr b="0" lang="ru-RU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marL="274320" indent="-273960">
              <a:lnSpc>
                <a:spcPct val="100000"/>
              </a:lnSpc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b="0" lang="ru-RU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Это означает, что конструктор автоматически вызывается в момент создания объекта, т.е. при его объявлении. При этом:</a:t>
            </a:r>
            <a:endParaRPr b="0" lang="ru-RU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lvl="1" marL="548640" indent="-273960">
              <a:lnSpc>
                <a:spcPct val="100000"/>
              </a:lnSpc>
              <a:buClr>
                <a:srgbClr val="9fb8cd"/>
              </a:buClr>
              <a:buSzPct val="76000"/>
              <a:buFont typeface="Wingdings 3" charset="2"/>
              <a:buChar char=""/>
            </a:pPr>
            <a:r>
              <a:rPr b="0" lang="ru-RU" sz="2400" spc="-1" strike="noStrike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при объявлении локальных объектов конструкторы вызываются каждый раз при входе в соответствующий блок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lvl="1" marL="548640" indent="-273960">
              <a:lnSpc>
                <a:spcPct val="100000"/>
              </a:lnSpc>
              <a:buClr>
                <a:srgbClr val="9fb8cd"/>
              </a:buClr>
              <a:buSzPct val="76000"/>
              <a:buFont typeface="Wingdings 3" charset="2"/>
              <a:buChar char=""/>
            </a:pPr>
            <a:r>
              <a:rPr b="0" lang="ru-RU" sz="2400" spc="-1" strike="noStrike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для глобальных и статистических локальных объектов конструкторы вызываются лишь однажды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extShape 1"/>
          <p:cNvSpPr txBox="1"/>
          <p:nvPr/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/>
          <a:p>
            <a:pPr/>
            <a:r>
              <a:rPr b="0" lang="ru-RU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Модификаторы доступа</a:t>
            </a: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ru-RU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Пример.</a:t>
            </a:r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TextShape 2"/>
          <p:cNvSpPr txBox="1"/>
          <p:nvPr/>
        </p:nvSpPr>
        <p:spPr>
          <a:xfrm>
            <a:off x="457200" y="1980720"/>
            <a:ext cx="4038480" cy="3886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 marL="342720" indent="-342720">
              <a:lnSpc>
                <a:spcPct val="80000"/>
              </a:lnSpc>
            </a:pPr>
            <a:r>
              <a:rPr b="0" lang="en-US" sz="1800" spc="-1" strike="noStrike">
                <a:solidFill>
                  <a:srgbClr val="0033cc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class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A{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720">
              <a:lnSpc>
                <a:spcPct val="8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</a:t>
            </a:r>
            <a:r>
              <a:rPr b="0" lang="en-US" sz="1800" spc="-1" strike="noStrike">
                <a:solidFill>
                  <a:srgbClr val="0033cc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private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: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720">
              <a:lnSpc>
                <a:spcPct val="8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int m_priv;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720">
              <a:lnSpc>
                <a:spcPct val="8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</a:t>
            </a:r>
            <a:r>
              <a:rPr b="0" lang="en-US" sz="1800" spc="-1" strike="noStrike">
                <a:solidFill>
                  <a:srgbClr val="0033cc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protected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: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720">
              <a:lnSpc>
                <a:spcPct val="8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int m_prot;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720">
              <a:lnSpc>
                <a:spcPct val="8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</a:t>
            </a:r>
            <a:r>
              <a:rPr b="0" lang="en-US" sz="1800" spc="-1" strike="noStrike">
                <a:solidFill>
                  <a:srgbClr val="0033cc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public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: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720">
              <a:lnSpc>
                <a:spcPct val="8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int m_pub;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720">
              <a:lnSpc>
                <a:spcPct val="8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};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720">
              <a:lnSpc>
                <a:spcPct val="80000"/>
              </a:lnSpc>
            </a:pPr>
            <a:r>
              <a:rPr b="0" lang="en-US" sz="1800" spc="-1" strike="noStrike">
                <a:solidFill>
                  <a:srgbClr val="0033cc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class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B: </a:t>
            </a:r>
            <a:r>
              <a:rPr b="0" lang="en-US" sz="1800" spc="-1" strike="noStrike">
                <a:solidFill>
                  <a:srgbClr val="0033cc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public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A;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720">
              <a:lnSpc>
                <a:spcPct val="80000"/>
              </a:lnSpc>
            </a:pPr>
            <a:r>
              <a:rPr b="0" lang="en-US" sz="1800" spc="-1" strike="noStrike">
                <a:solidFill>
                  <a:srgbClr val="0033cc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class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C: </a:t>
            </a:r>
            <a:r>
              <a:rPr b="0" lang="en-US" sz="1800" spc="-1" strike="noStrike">
                <a:solidFill>
                  <a:srgbClr val="0033cc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protected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A;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720">
              <a:lnSpc>
                <a:spcPct val="80000"/>
              </a:lnSpc>
            </a:pPr>
            <a:r>
              <a:rPr b="0" lang="en-US" sz="1800" spc="-1" strike="noStrike">
                <a:solidFill>
                  <a:srgbClr val="0033cc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class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D: </a:t>
            </a:r>
            <a:r>
              <a:rPr b="0" lang="en-US" sz="1800" spc="-1" strike="noStrike">
                <a:solidFill>
                  <a:srgbClr val="0033cc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private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A;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720">
              <a:lnSpc>
                <a:spcPct val="80000"/>
              </a:lnSpc>
            </a:pP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5" name="TextShape 3"/>
          <p:cNvSpPr txBox="1"/>
          <p:nvPr/>
        </p:nvSpPr>
        <p:spPr>
          <a:xfrm>
            <a:off x="4648320" y="1980720"/>
            <a:ext cx="4038480" cy="3886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 marL="342720" indent="-342720">
              <a:lnSpc>
                <a:spcPct val="80000"/>
              </a:lnSpc>
              <a:buClr>
                <a:srgbClr val="00007d"/>
              </a:buClr>
              <a:buSzPct val="75000"/>
              <a:buFont typeface="Wingdings" charset="2"/>
              <a:buChar char="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m_priv 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доступно только из класса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A;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720">
              <a:lnSpc>
                <a:spcPct val="80000"/>
              </a:lnSpc>
              <a:buClr>
                <a:srgbClr val="00007d"/>
              </a:buClr>
              <a:buSzPct val="75000"/>
              <a:buFont typeface="Wingdings" charset="2"/>
              <a:buChar char="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m_prot 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доступно из классов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и производных от него (в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B,C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это поле остается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protected, 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становится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private);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720">
              <a:lnSpc>
                <a:spcPct val="80000"/>
              </a:lnSpc>
              <a:buClr>
                <a:srgbClr val="00007d"/>
              </a:buClr>
              <a:buSzPct val="75000"/>
              <a:buFont typeface="Wingdings" charset="2"/>
              <a:buChar char="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m_pub 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доступно из классов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в производных от него, а также извне. В классе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это поле остается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public, 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 классе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становится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protected, 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 классе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 – private.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9" dur="indefinite" restart="never" nodeType="tmRoot">
          <p:childTnLst>
            <p:seq>
              <p:cTn id="5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TextShape 1"/>
          <p:cNvSpPr txBox="1"/>
          <p:nvPr/>
        </p:nvSpPr>
        <p:spPr>
          <a:xfrm>
            <a:off x="457200" y="15228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ru-RU" sz="36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Bookman Old Style"/>
              </a:rPr>
              <a:t>Задание на самостоятельную работу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177" name="TextShape 2"/>
          <p:cNvSpPr txBox="1"/>
          <p:nvPr/>
        </p:nvSpPr>
        <p:spPr>
          <a:xfrm>
            <a:off x="457200" y="1219320"/>
            <a:ext cx="8229240" cy="4937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74320" indent="-273960">
              <a:lnSpc>
                <a:spcPct val="100000"/>
              </a:lnSpc>
            </a:pPr>
            <a:r>
              <a:rPr b="0" lang="ru-RU" sz="26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Постановка задачи </a:t>
            </a:r>
            <a:r>
              <a:rPr b="0" lang="ru-RU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«Кошелек студента». Владелец кошелька может выполнить следующие действия с кошельком: добавить  деньги в кошелек, взять деньги, пересчитать, посмотреть, дать деньги в долг. Источниками пополнения кошелька могут быть родители, также это может быть зарплата или стипендия. </a:t>
            </a:r>
            <a:endParaRPr b="0" lang="ru-RU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marL="274320" indent="-273960">
              <a:lnSpc>
                <a:spcPct val="100000"/>
              </a:lnSpc>
            </a:pPr>
            <a:r>
              <a:rPr b="0" lang="ru-RU" sz="26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Задание:</a:t>
            </a:r>
            <a:endParaRPr b="0" lang="ru-RU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marL="274320" indent="-273960">
              <a:lnSpc>
                <a:spcPct val="100000"/>
              </a:lnSpc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b="0" lang="ru-RU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Добавить в разработанные классы задачи «Кошелек студента» необходимые конструкторы и деструкторы </a:t>
            </a:r>
            <a:endParaRPr b="0" lang="ru-RU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endParaRPr b="0" lang="ru-RU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  <p:timing>
    <p:tnLst>
      <p:par>
        <p:cTn id="51" dur="indefinite" restart="never" nodeType="tmRoot">
          <p:childTnLst>
            <p:seq>
              <p:cTn id="5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457200" y="15228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ru-RU" sz="36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Bookman Old Style"/>
              </a:rPr>
              <a:t>Объявление конструктора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132" name="TextShape 2"/>
          <p:cNvSpPr txBox="1"/>
          <p:nvPr/>
        </p:nvSpPr>
        <p:spPr>
          <a:xfrm>
            <a:off x="457200" y="1219320"/>
            <a:ext cx="8229240" cy="4937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74320" indent="-273960">
              <a:lnSpc>
                <a:spcPct val="100000"/>
              </a:lnSpc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b="0" lang="ru-RU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Как метод класса. </a:t>
            </a:r>
            <a:endParaRPr b="0" lang="ru-RU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marL="274320" indent="-273960">
              <a:lnSpc>
                <a:spcPct val="100000"/>
              </a:lnSpc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b="0" lang="ru-RU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Правила синтаксиса:</a:t>
            </a:r>
            <a:endParaRPr b="0" lang="ru-RU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lvl="1" marL="548640" indent="-273960">
              <a:lnSpc>
                <a:spcPct val="100000"/>
              </a:lnSpc>
              <a:buClr>
                <a:srgbClr val="9fb8cd"/>
              </a:buClr>
              <a:buSzPct val="76000"/>
              <a:buFont typeface="Wingdings 3" charset="2"/>
              <a:buChar char=""/>
            </a:pPr>
            <a:r>
              <a:rPr b="0" lang="ru-RU" sz="2400" spc="-1" strike="noStrike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Имя конструктора должно совпадать с именем класса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lvl="1" marL="548640" indent="-273960">
              <a:lnSpc>
                <a:spcPct val="100000"/>
              </a:lnSpc>
              <a:buClr>
                <a:srgbClr val="9fb8cd"/>
              </a:buClr>
              <a:buSzPct val="76000"/>
              <a:buFont typeface="Wingdings 3" charset="2"/>
              <a:buChar char=""/>
            </a:pPr>
            <a:r>
              <a:rPr b="0" lang="ru-RU" sz="2400" spc="-1" strike="noStrike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В объявлении конструктора не указывается тип возвращаемого значения, так как они не могут возвращать значения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marL="274320" indent="-273960">
              <a:lnSpc>
                <a:spcPct val="100000"/>
              </a:lnSpc>
            </a:pPr>
            <a:r>
              <a:rPr b="0" lang="ru-RU" sz="36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Bookman Old Style"/>
              </a:rPr>
              <a:t>Определение конструктора</a:t>
            </a:r>
            <a:endParaRPr b="0" lang="ru-RU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marL="514440" indent="-514080">
              <a:lnSpc>
                <a:spcPct val="100000"/>
              </a:lnSpc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b="0" lang="ru-RU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Внутри класса: </a:t>
            </a:r>
            <a:endParaRPr b="0" lang="ru-RU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marL="514440" indent="-514080" algn="ctr">
              <a:lnSpc>
                <a:spcPct val="100000"/>
              </a:lnSpc>
            </a:pPr>
            <a:r>
              <a:rPr b="0" lang="ru-RU" sz="27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имя конструктора (параметры) { тело конструктора}</a:t>
            </a:r>
            <a:endParaRPr b="0" lang="ru-RU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marL="514440" indent="-514080">
              <a:lnSpc>
                <a:spcPct val="100000"/>
              </a:lnSpc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b="0" lang="ru-RU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Вне класса: </a:t>
            </a:r>
            <a:endParaRPr b="0" lang="ru-RU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marL="538200">
              <a:lnSpc>
                <a:spcPct val="100000"/>
              </a:lnSpc>
            </a:pPr>
            <a:r>
              <a:rPr b="0" lang="ru-RU" sz="27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имя класса :: имя конструктора (параметры) {тело конструктора}</a:t>
            </a:r>
            <a:endParaRPr b="0" lang="ru-RU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marL="514440" indent="-514080">
              <a:lnSpc>
                <a:spcPct val="100000"/>
              </a:lnSpc>
            </a:pPr>
            <a:r>
              <a:rPr b="0" lang="ru-RU" sz="36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Bookman Old Style"/>
              </a:rPr>
              <a:t>Вызов конструктора</a:t>
            </a:r>
            <a:endParaRPr b="0" lang="ru-RU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marL="514440" indent="-514080">
              <a:lnSpc>
                <a:spcPct val="100000"/>
              </a:lnSpc>
            </a:pPr>
            <a:r>
              <a:rPr b="0" lang="ru-RU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В явном виде не вызывается, автоматически запускается при объявлении объекта</a:t>
            </a:r>
            <a:endParaRPr b="0" lang="ru-RU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457200" y="15228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ru-RU" sz="36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Bookman Old Style"/>
              </a:rPr>
              <a:t>Виды конструкторов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134" name="TextShape 2"/>
          <p:cNvSpPr txBox="1"/>
          <p:nvPr/>
        </p:nvSpPr>
        <p:spPr>
          <a:xfrm>
            <a:off x="457200" y="1219320"/>
            <a:ext cx="8229240" cy="4937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74320" indent="-273960">
              <a:lnSpc>
                <a:spcPct val="100000"/>
              </a:lnSpc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b="0" lang="ru-RU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Конструктор без параметров</a:t>
            </a:r>
            <a:endParaRPr b="0" lang="ru-RU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marL="274320" indent="-273960">
              <a:lnSpc>
                <a:spcPct val="100000"/>
              </a:lnSpc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b="0" lang="ru-RU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Конструктор с параметрами:</a:t>
            </a:r>
            <a:endParaRPr b="0" lang="ru-RU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lvl="1" marL="548640" indent="-273960">
              <a:lnSpc>
                <a:spcPct val="100000"/>
              </a:lnSpc>
              <a:buClr>
                <a:srgbClr val="9fb8cd"/>
              </a:buClr>
              <a:buSzPct val="76000"/>
              <a:buFont typeface="Wingdings 3" charset="2"/>
              <a:buChar char=""/>
            </a:pPr>
            <a:r>
              <a:rPr b="0" lang="ru-RU" sz="2300" spc="-1" strike="noStrike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конструктор с одним параметром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lvl="1" marL="548640" indent="-273960">
              <a:lnSpc>
                <a:spcPct val="100000"/>
              </a:lnSpc>
              <a:buClr>
                <a:srgbClr val="9fb8cd"/>
              </a:buClr>
              <a:buSzPct val="76000"/>
              <a:buFont typeface="Wingdings 3" charset="2"/>
              <a:buChar char=""/>
            </a:pPr>
            <a:r>
              <a:rPr b="0" lang="ru-RU" sz="2300" spc="-1" strike="noStrike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конструктор с несколькими параметрами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/>
          <a:p>
            <a:pPr/>
            <a:r>
              <a:rPr b="0" lang="ru-RU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Конструкторы.</a:t>
            </a:r>
            <a:r>
              <a:rPr b="0" lang="ru-RU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Стандартный конструктор (без аргументов).</a:t>
            </a:r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TextShape 2"/>
          <p:cNvSpPr txBox="1"/>
          <p:nvPr/>
        </p:nvSpPr>
        <p:spPr>
          <a:xfrm>
            <a:off x="457200" y="1980720"/>
            <a:ext cx="4038480" cy="388620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txBody>
          <a:bodyPr lIns="90000" rIns="90000" tIns="46800" bIns="46800"/>
          <a:p>
            <a:pPr marL="342720" indent="-342720">
              <a:lnSpc>
                <a:spcPct val="90000"/>
              </a:lnSpc>
            </a:pPr>
            <a:r>
              <a:rPr b="0" lang="en-US" sz="1600" spc="-1" strike="noStrike">
                <a:solidFill>
                  <a:srgbClr val="0033cc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class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String 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720">
              <a:lnSpc>
                <a:spcPct val="9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{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720">
              <a:lnSpc>
                <a:spcPct val="9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</a:t>
            </a:r>
            <a:r>
              <a:rPr b="0" lang="en-US" sz="1600" spc="-1" strike="noStrike">
                <a:solidFill>
                  <a:srgbClr val="0033cc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char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*str;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720">
              <a:lnSpc>
                <a:spcPct val="9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</a:t>
            </a:r>
            <a:r>
              <a:rPr b="0" lang="en-US" sz="1600" spc="-1" strike="noStrike">
                <a:solidFill>
                  <a:srgbClr val="0033cc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int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length;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720">
              <a:lnSpc>
                <a:spcPct val="90000"/>
              </a:lnSpc>
            </a:pPr>
            <a:r>
              <a:rPr b="0" lang="en-US" sz="1600" spc="-1" strike="noStrike">
                <a:solidFill>
                  <a:srgbClr val="0033cc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public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: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720">
              <a:lnSpc>
                <a:spcPct val="90000"/>
              </a:lnSpc>
            </a:pPr>
            <a:r>
              <a:rPr b="0" lang="ru-RU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String();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720">
              <a:lnSpc>
                <a:spcPct val="9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};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720">
              <a:lnSpc>
                <a:spcPct val="90000"/>
              </a:lnSpc>
            </a:pP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720">
              <a:lnSpc>
                <a:spcPct val="9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String::String() 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720">
              <a:lnSpc>
                <a:spcPct val="9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{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720">
              <a:lnSpc>
                <a:spcPct val="90000"/>
              </a:lnSpc>
            </a:pPr>
            <a:r>
              <a:rPr b="0" lang="ru-RU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str = </a:t>
            </a:r>
            <a:r>
              <a:rPr b="0" lang="en-US" sz="1600" spc="-1" strike="noStrike">
                <a:solidFill>
                  <a:srgbClr val="0033cc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NULL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;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720">
              <a:lnSpc>
                <a:spcPct val="90000"/>
              </a:lnSpc>
            </a:pPr>
            <a:r>
              <a:rPr b="0" lang="ru-RU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length = 0; 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720">
              <a:lnSpc>
                <a:spcPct val="9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}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TextShape 3"/>
          <p:cNvSpPr txBox="1"/>
          <p:nvPr/>
        </p:nvSpPr>
        <p:spPr>
          <a:xfrm>
            <a:off x="4648320" y="1980720"/>
            <a:ext cx="4038480" cy="388620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txBody>
          <a:bodyPr lIns="90000" rIns="90000" tIns="46800" bIns="46800"/>
          <a:p>
            <a:pPr marL="342720" indent="-342720">
              <a:lnSpc>
                <a:spcPct val="90000"/>
              </a:lnSpc>
              <a:buClr>
                <a:srgbClr val="00007d"/>
              </a:buClr>
              <a:buSzPct val="75000"/>
              <a:buFont typeface="Wingdings" charset="2"/>
              <a:buChar char="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Теперь при создании переменных будет вызываться наш метод:</a:t>
            </a: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720">
              <a:lnSpc>
                <a:spcPct val="90000"/>
              </a:lnSpc>
              <a:buClr>
                <a:srgbClr val="00007d"/>
              </a:buClr>
              <a:buSzPct val="75000"/>
              <a:buFont typeface="Wingdings" charset="2"/>
              <a:buChar char="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//</a:t>
            </a: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Конструктор будет вызван</a:t>
            </a: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//</a:t>
            </a: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в каждой из этих строк:</a:t>
            </a: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String str;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
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String *sptr = </a:t>
            </a:r>
            <a:r>
              <a:rPr b="0" lang="en-US" sz="1600" spc="-1" strike="noStrike">
                <a:solidFill>
                  <a:srgbClr val="0033cc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new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String;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/>
          <a:p>
            <a:pPr/>
            <a:r>
              <a:rPr b="0" lang="ru-RU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Конструкторы. </a:t>
            </a:r>
            <a:r>
              <a:rPr b="0" lang="ru-RU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Конструкторы с дополнительными параметрами.</a:t>
            </a:r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TextShape 2"/>
          <p:cNvSpPr txBox="1"/>
          <p:nvPr/>
        </p:nvSpPr>
        <p:spPr>
          <a:xfrm>
            <a:off x="457200" y="1980720"/>
            <a:ext cx="4038480" cy="388620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txBody>
          <a:bodyPr lIns="90000" rIns="90000" tIns="46800" bIns="46800"/>
          <a:p>
            <a:pPr marL="342720" indent="-342720">
              <a:lnSpc>
                <a:spcPct val="80000"/>
              </a:lnSpc>
            </a:pPr>
            <a:r>
              <a:rPr b="0" lang="en-US" sz="1400" spc="-1" strike="noStrike">
                <a:solidFill>
                  <a:srgbClr val="0033cc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class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String 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720">
              <a:lnSpc>
                <a:spcPct val="8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{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720">
              <a:lnSpc>
                <a:spcPct val="8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</a:t>
            </a:r>
            <a:r>
              <a:rPr b="0" lang="en-US" sz="1400" spc="-1" strike="noStrike">
                <a:solidFill>
                  <a:srgbClr val="0033cc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char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*str;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720">
              <a:lnSpc>
                <a:spcPct val="8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</a:t>
            </a:r>
            <a:r>
              <a:rPr b="0" lang="en-US" sz="1400" spc="-1" strike="noStrike">
                <a:solidFill>
                  <a:srgbClr val="0033cc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int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length;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720">
              <a:lnSpc>
                <a:spcPct val="80000"/>
              </a:lnSpc>
            </a:pP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</a:t>
            </a:r>
            <a:r>
              <a:rPr b="0" lang="en-US" sz="1400" spc="-1" strike="noStrike">
                <a:solidFill>
                  <a:srgbClr val="0033cc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public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: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720">
              <a:lnSpc>
                <a:spcPct val="80000"/>
              </a:lnSpc>
            </a:pP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String(</a:t>
            </a:r>
            <a:r>
              <a:rPr b="0" lang="en-US" sz="1400" spc="-1" strike="noStrike">
                <a:solidFill>
                  <a:srgbClr val="0033cc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const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r>
              <a:rPr b="0" lang="en-US" sz="1400" spc="-1" strike="noStrike">
                <a:solidFill>
                  <a:srgbClr val="0033cc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char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* p);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720">
              <a:lnSpc>
                <a:spcPct val="8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};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720">
              <a:lnSpc>
                <a:spcPct val="80000"/>
              </a:lnSpc>
            </a:pP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720">
              <a:lnSpc>
                <a:spcPct val="8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String::String(</a:t>
            </a:r>
            <a:r>
              <a:rPr b="0" lang="en-US" sz="1400" spc="-1" strike="noStrike">
                <a:solidFill>
                  <a:srgbClr val="0033cc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const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r>
              <a:rPr b="0" lang="en-US" sz="1400" spc="-1" strike="noStrike">
                <a:solidFill>
                  <a:srgbClr val="0033cc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char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* p) 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720">
              <a:lnSpc>
                <a:spcPct val="8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{</a:t>
            </a: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
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length = strlen(p);</a:t>
            </a: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
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str = </a:t>
            </a:r>
            <a:r>
              <a:rPr b="0" lang="en-US" sz="1400" spc="-1" strike="noStrike">
                <a:solidFill>
                  <a:srgbClr val="0033cc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new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r>
              <a:rPr b="0" lang="en-US" sz="1400" spc="-1" strike="noStrike">
                <a:solidFill>
                  <a:srgbClr val="0033cc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char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[length + 1];</a:t>
            </a: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
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if (str == 0) { </a:t>
            </a: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
</a:t>
            </a: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// обработка ошибок </a:t>
            </a: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
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}</a:t>
            </a: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
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// копирование строки </a:t>
            </a: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
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strcpy(str, p);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720">
              <a:lnSpc>
                <a:spcPct val="8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}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720">
              <a:lnSpc>
                <a:spcPct val="80000"/>
              </a:lnSpc>
            </a:pP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CustomShape 3"/>
          <p:cNvSpPr/>
          <p:nvPr/>
        </p:nvSpPr>
        <p:spPr>
          <a:xfrm>
            <a:off x="4648320" y="1600200"/>
            <a:ext cx="4038480" cy="452592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marL="342720" indent="-342720">
              <a:lnSpc>
                <a:spcPct val="90000"/>
              </a:lnSpc>
              <a:buClr>
                <a:srgbClr val="00007d"/>
              </a:buClr>
              <a:buSzPct val="75000"/>
              <a:buFont typeface="Wingdings" charset="2"/>
              <a:buChar char="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Теперь при создании переменных можно инициализировать их с помощью нового конструктора:</a:t>
            </a: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720">
              <a:lnSpc>
                <a:spcPct val="100000"/>
              </a:lnSpc>
              <a:buClr>
                <a:srgbClr val="00007d"/>
              </a:buClr>
              <a:buSzPct val="75000"/>
              <a:buFont typeface="Wingdings" charset="2"/>
              <a:buChar char="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String s2(“</a:t>
            </a:r>
            <a:r>
              <a:rPr b="0" lang="ru-RU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Строчка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");</a:t>
            </a:r>
            <a:r>
              <a:rPr b="0" lang="ru-RU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
</a:t>
            </a:r>
            <a:r>
              <a:rPr b="0" lang="ru-RU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
</a:t>
            </a:r>
            <a:r>
              <a:rPr b="0" lang="en-US" sz="1600" spc="-1" strike="noStrike">
                <a:solidFill>
                  <a:srgbClr val="0033cc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char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* cp;</a:t>
            </a:r>
            <a:r>
              <a:rPr b="0" lang="ru-RU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
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String* ssptr = </a:t>
            </a:r>
            <a:r>
              <a:rPr b="0" lang="ru-RU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
</a:t>
            </a:r>
            <a:r>
              <a:rPr b="0" lang="ru-RU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  </a:t>
            </a:r>
            <a:r>
              <a:rPr b="0" lang="en-US" sz="1600" spc="-1" strike="noStrike">
                <a:solidFill>
                  <a:srgbClr val="0033cc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new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String(cp);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/>
          <a:p>
            <a:pPr/>
            <a:r>
              <a:rPr b="0" lang="ru-RU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Конструкторы.</a:t>
            </a:r>
            <a:r>
              <a:rPr b="0" lang="ru-RU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Конструктор копирования.</a:t>
            </a:r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TextShape 2"/>
          <p:cNvSpPr txBox="1"/>
          <p:nvPr/>
        </p:nvSpPr>
        <p:spPr>
          <a:xfrm>
            <a:off x="457200" y="1980720"/>
            <a:ext cx="4038480" cy="388620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txBody>
          <a:bodyPr lIns="90000" rIns="90000" tIns="46800" bIns="46800"/>
          <a:p>
            <a:pPr marL="342720" indent="-342720">
              <a:lnSpc>
                <a:spcPct val="80000"/>
              </a:lnSpc>
            </a:pPr>
            <a:r>
              <a:rPr b="0" lang="en-US" sz="1600" spc="-1" strike="noStrike">
                <a:solidFill>
                  <a:srgbClr val="0033cc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class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String 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720">
              <a:lnSpc>
                <a:spcPct val="8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{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720">
              <a:lnSpc>
                <a:spcPct val="8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</a:t>
            </a:r>
            <a:r>
              <a:rPr b="0" lang="en-US" sz="1600" spc="-1" strike="noStrike">
                <a:solidFill>
                  <a:srgbClr val="0033cc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char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*str;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720">
              <a:lnSpc>
                <a:spcPct val="8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</a:t>
            </a:r>
            <a:r>
              <a:rPr b="0" lang="en-US" sz="1600" spc="-1" strike="noStrike">
                <a:solidFill>
                  <a:srgbClr val="0033cc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int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length;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720">
              <a:lnSpc>
                <a:spcPct val="80000"/>
              </a:lnSpc>
            </a:pPr>
            <a:r>
              <a:rPr b="0" lang="ru-RU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</a:t>
            </a:r>
            <a:r>
              <a:rPr b="0" lang="en-US" sz="1600" spc="-1" strike="noStrike">
                <a:solidFill>
                  <a:srgbClr val="0033cc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public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: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720">
              <a:lnSpc>
                <a:spcPct val="80000"/>
              </a:lnSpc>
            </a:pPr>
            <a:r>
              <a:rPr b="0" lang="ru-RU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String(</a:t>
            </a:r>
            <a:r>
              <a:rPr b="0" lang="en-US" sz="1600" spc="-1" strike="noStrike">
                <a:solidFill>
                  <a:srgbClr val="0033cc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const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String&amp; s);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720">
              <a:lnSpc>
                <a:spcPct val="8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};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720">
              <a:lnSpc>
                <a:spcPct val="80000"/>
              </a:lnSpc>
            </a:pP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720">
              <a:lnSpc>
                <a:spcPct val="8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String::String(</a:t>
            </a:r>
            <a:r>
              <a:rPr b="0" lang="en-US" sz="1600" spc="-1" strike="noStrike">
                <a:solidFill>
                  <a:srgbClr val="0033cc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const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String&amp; s) 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720">
              <a:lnSpc>
                <a:spcPct val="8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{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720">
              <a:lnSpc>
                <a:spcPct val="80000"/>
              </a:lnSpc>
            </a:pPr>
            <a:r>
              <a:rPr b="0" lang="ru-RU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length = s.length;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720">
              <a:lnSpc>
                <a:spcPct val="80000"/>
              </a:lnSpc>
            </a:pPr>
            <a:r>
              <a:rPr b="0" lang="ru-RU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str = </a:t>
            </a:r>
            <a:r>
              <a:rPr b="0" lang="en-US" sz="1600" spc="-1" strike="noStrike">
                <a:solidFill>
                  <a:srgbClr val="0033cc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new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r>
              <a:rPr b="0" lang="en-US" sz="1600" spc="-1" strike="noStrike">
                <a:solidFill>
                  <a:srgbClr val="0033cc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char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[length + 1];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720">
              <a:lnSpc>
                <a:spcPct val="80000"/>
              </a:lnSpc>
            </a:pPr>
            <a:r>
              <a:rPr b="0" lang="ru-RU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strcpy(str, s.str);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720">
              <a:lnSpc>
                <a:spcPct val="8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}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CustomShape 3"/>
          <p:cNvSpPr/>
          <p:nvPr/>
        </p:nvSpPr>
        <p:spPr>
          <a:xfrm>
            <a:off x="4648320" y="1600200"/>
            <a:ext cx="4038480" cy="452592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marL="342720" indent="-342720">
              <a:lnSpc>
                <a:spcPct val="90000"/>
              </a:lnSpc>
              <a:buClr>
                <a:srgbClr val="00007d"/>
              </a:buClr>
              <a:buSzPct val="75000"/>
              <a:buFont typeface="Wingdings" charset="2"/>
              <a:buChar char="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//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Создаем объект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1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//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с начальным значением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String a("Astring");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
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//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Используем конструктор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// 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копирования для создания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// 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объекта 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</a:t>
            </a:r>
            <a:r>
              <a:rPr b="1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String b(a);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
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//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Изменяем объект 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// 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Объект 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остается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// 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неизменным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
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b.Append(a);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/>
          <a:p>
            <a:pPr/>
            <a:r>
              <a:rPr b="0" lang="ru-RU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Конструкторы.</a:t>
            </a:r>
            <a:r>
              <a:rPr b="0" lang="ru-RU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Конструктор копирования по умолчанию.</a:t>
            </a:r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TextShape 2"/>
          <p:cNvSpPr txBox="1"/>
          <p:nvPr/>
        </p:nvSpPr>
        <p:spPr>
          <a:xfrm>
            <a:off x="457200" y="1980720"/>
            <a:ext cx="4038480" cy="3886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 marL="342720" indent="-342720">
              <a:lnSpc>
                <a:spcPct val="80000"/>
              </a:lnSpc>
            </a:pPr>
            <a:r>
              <a:rPr b="0" lang="en-US" sz="1000" spc="-1" strike="noStrike">
                <a:solidFill>
                  <a:srgbClr val="0033cc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class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String 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720">
              <a:lnSpc>
                <a:spcPct val="80000"/>
              </a:lnSpc>
            </a:pP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{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720">
              <a:lnSpc>
                <a:spcPct val="80000"/>
              </a:lnSpc>
            </a:pP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</a:t>
            </a:r>
            <a:r>
              <a:rPr b="0" lang="en-US" sz="1000" spc="-1" strike="noStrike">
                <a:solidFill>
                  <a:srgbClr val="0033cc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char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*str;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720">
              <a:lnSpc>
                <a:spcPct val="80000"/>
              </a:lnSpc>
            </a:pP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</a:t>
            </a:r>
            <a:r>
              <a:rPr b="0" lang="en-US" sz="1000" spc="-1" strike="noStrike">
                <a:solidFill>
                  <a:srgbClr val="0033cc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int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length;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720">
              <a:lnSpc>
                <a:spcPct val="80000"/>
              </a:lnSpc>
            </a:pP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</a:t>
            </a:r>
            <a:r>
              <a:rPr b="0" lang="en-US" sz="1000" spc="-1" strike="noStrike">
                <a:solidFill>
                  <a:srgbClr val="0033cc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public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: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720">
              <a:lnSpc>
                <a:spcPct val="80000"/>
              </a:lnSpc>
            </a:pP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String(</a:t>
            </a:r>
            <a:r>
              <a:rPr b="0" lang="en-US" sz="1000" spc="-1" strike="noStrike">
                <a:solidFill>
                  <a:srgbClr val="0033cc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const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String&amp; s);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720">
              <a:lnSpc>
                <a:spcPct val="80000"/>
              </a:lnSpc>
            </a:pP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};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720">
              <a:lnSpc>
                <a:spcPct val="80000"/>
              </a:lnSpc>
            </a:pP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720">
              <a:lnSpc>
                <a:spcPct val="80000"/>
              </a:lnSpc>
            </a:pP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String::String(</a:t>
            </a:r>
            <a:r>
              <a:rPr b="0" lang="en-US" sz="1000" spc="-1" strike="noStrike">
                <a:solidFill>
                  <a:srgbClr val="0033cc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const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String&amp; s) 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720">
              <a:lnSpc>
                <a:spcPct val="80000"/>
              </a:lnSpc>
            </a:pP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{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720">
              <a:lnSpc>
                <a:spcPct val="80000"/>
              </a:lnSpc>
            </a:pP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length = s.length;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720">
              <a:lnSpc>
                <a:spcPct val="80000"/>
              </a:lnSpc>
            </a:pP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str = s.str;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720">
              <a:lnSpc>
                <a:spcPct val="80000"/>
              </a:lnSpc>
            </a:pP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}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720">
              <a:lnSpc>
                <a:spcPct val="80000"/>
              </a:lnSpc>
            </a:pP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720">
              <a:lnSpc>
                <a:spcPct val="80000"/>
              </a:lnSpc>
            </a:pPr>
            <a:r>
              <a:rPr b="0" lang="en-US" sz="1000" spc="-1" strike="noStrike">
                <a:solidFill>
                  <a:srgbClr val="0033cc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void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String::Append(</a:t>
            </a:r>
            <a:r>
              <a:rPr b="0" lang="en-US" sz="1000" spc="-1" strike="noStrike">
                <a:solidFill>
                  <a:srgbClr val="0033cc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const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String&amp; s)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720">
              <a:lnSpc>
                <a:spcPct val="80000"/>
              </a:lnSpc>
            </a:pP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{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720">
              <a:lnSpc>
                <a:spcPct val="80000"/>
              </a:lnSpc>
            </a:pP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length += s.length;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720">
              <a:lnSpc>
                <a:spcPct val="80000"/>
              </a:lnSpc>
            </a:pP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</a:t>
            </a:r>
            <a:r>
              <a:rPr b="0" lang="en-US" sz="1000" spc="-1" strike="noStrike">
                <a:solidFill>
                  <a:srgbClr val="0033cc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char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* tmp = </a:t>
            </a:r>
            <a:r>
              <a:rPr b="0" lang="en-US" sz="1000" spc="-1" strike="noStrike">
                <a:solidFill>
                  <a:srgbClr val="0033cc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new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r>
              <a:rPr b="0" lang="en-US" sz="1000" spc="-1" strike="noStrike">
                <a:solidFill>
                  <a:srgbClr val="0033cc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char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[length + 1];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720">
              <a:lnSpc>
                <a:spcPct val="80000"/>
              </a:lnSpc>
            </a:pP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if (tmp == 0) {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720">
              <a:lnSpc>
                <a:spcPct val="80000"/>
              </a:lnSpc>
            </a:pP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// обработка ошибки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720">
              <a:lnSpc>
                <a:spcPct val="80000"/>
              </a:lnSpc>
            </a:pP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}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720">
              <a:lnSpc>
                <a:spcPct val="80000"/>
              </a:lnSpc>
            </a:pP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strcpy(tmp, str);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720">
              <a:lnSpc>
                <a:spcPct val="80000"/>
              </a:lnSpc>
            </a:pP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strcat(tmp, s.str);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720">
              <a:lnSpc>
                <a:spcPct val="80000"/>
              </a:lnSpc>
            </a:pP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</a:t>
            </a:r>
            <a:r>
              <a:rPr b="0" lang="en-US" sz="1000" spc="-1" strike="noStrike">
                <a:solidFill>
                  <a:srgbClr val="0033cc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delete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[] str;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720">
              <a:lnSpc>
                <a:spcPct val="80000"/>
              </a:lnSpc>
            </a:pP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str = tmp;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720">
              <a:lnSpc>
                <a:spcPct val="80000"/>
              </a:lnSpc>
            </a:pP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}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720">
              <a:lnSpc>
                <a:spcPct val="80000"/>
              </a:lnSpc>
              <a:buClr>
                <a:srgbClr val="00007d"/>
              </a:buClr>
              <a:buSzPct val="75000"/>
              <a:buFont typeface="Wingdings" charset="2"/>
              <a:buChar char=""/>
            </a:pP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TextShape 3"/>
          <p:cNvSpPr txBox="1"/>
          <p:nvPr/>
        </p:nvSpPr>
        <p:spPr>
          <a:xfrm>
            <a:off x="4648320" y="1980720"/>
            <a:ext cx="4038480" cy="3886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 marL="342720" indent="-342720">
              <a:lnSpc>
                <a:spcPct val="80000"/>
              </a:lnSpc>
              <a:buClr>
                <a:srgbClr val="00007d"/>
              </a:buClr>
              <a:buSzPct val="75000"/>
              <a:buFont typeface="Wingdings" charset="2"/>
              <a:buChar char=""/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//</a:t>
            </a:r>
            <a:r>
              <a:rPr b="0" lang="ru-RU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Создаем объект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1" lang="ru-RU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//</a:t>
            </a:r>
            <a:r>
              <a:rPr b="0" lang="ru-RU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с начальным значением</a:t>
            </a:r>
            <a:r>
              <a:rPr b="0" lang="ru-RU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String a("Astring");</a:t>
            </a:r>
            <a:r>
              <a:rPr b="0" lang="ru-RU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
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// a.str </a:t>
            </a:r>
            <a:r>
              <a:rPr b="0" lang="ru-RU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указывает на строку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“Astring”</a:t>
            </a:r>
            <a:r>
              <a:rPr b="0" lang="ru-RU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ru-RU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//</a:t>
            </a:r>
            <a:r>
              <a:rPr b="0" lang="ru-RU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Используем конструктор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// </a:t>
            </a:r>
            <a:r>
              <a:rPr b="0" lang="ru-RU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копирования для создания</a:t>
            </a:r>
            <a:r>
              <a:rPr b="0" lang="ru-RU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// </a:t>
            </a:r>
            <a:r>
              <a:rPr b="0" lang="ru-RU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объекта </a:t>
            </a: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</a:t>
            </a:r>
            <a:r>
              <a:rPr b="1" lang="ru-RU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String b(a);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
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// b.str </a:t>
            </a:r>
            <a:r>
              <a:rPr b="0" lang="ru-RU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указывает на ту же самую строку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“Astring”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
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//</a:t>
            </a:r>
            <a:r>
              <a:rPr b="0" lang="ru-RU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Изменяем объект </a:t>
            </a: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</a:t>
            </a: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// </a:t>
            </a:r>
            <a:r>
              <a:rPr b="0" lang="ru-RU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Объект </a:t>
            </a: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ru-RU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остается</a:t>
            </a:r>
            <a:r>
              <a:rPr b="0" lang="ru-RU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// </a:t>
            </a:r>
            <a:r>
              <a:rPr b="0" lang="ru-RU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неизменным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b.Append(a);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
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// </a:t>
            </a:r>
            <a:r>
              <a:rPr b="0" lang="ru-RU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Эта функция уничтожила старую строчку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// </a:t>
            </a:r>
            <a:r>
              <a:rPr b="0" lang="ru-RU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и создала новую в другом месте (на</a:t>
            </a:r>
            <a:r>
              <a:rPr b="0" lang="ru-RU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//</a:t>
            </a:r>
            <a:r>
              <a:rPr b="0" lang="ru-RU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которую теперь указывает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b.str).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// </a:t>
            </a:r>
            <a:r>
              <a:rPr b="0" lang="ru-RU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Но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a.str </a:t>
            </a:r>
            <a:r>
              <a:rPr b="0" lang="ru-RU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по-прежнему указывает на уже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// </a:t>
            </a:r>
            <a:r>
              <a:rPr b="0" lang="ru-RU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несуществующую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ru-RU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старую строчку.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Shape 1"/>
          <p:cNvSpPr txBox="1"/>
          <p:nvPr/>
        </p:nvSpPr>
        <p:spPr>
          <a:xfrm>
            <a:off x="467640" y="116640"/>
            <a:ext cx="8229240" cy="719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ru-RU" sz="36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Bookman Old Style"/>
              </a:rPr>
              <a:t>Конструктор без параметров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148" name="TextShape 2"/>
          <p:cNvSpPr txBox="1"/>
          <p:nvPr/>
        </p:nvSpPr>
        <p:spPr>
          <a:xfrm>
            <a:off x="457200" y="1196640"/>
            <a:ext cx="8229240" cy="3528000"/>
          </a:xfrm>
          <a:prstGeom prst="rect">
            <a:avLst/>
          </a:prstGeom>
          <a:noFill/>
          <a:ln>
            <a:solidFill>
              <a:srgbClr val="525b7e"/>
            </a:solidFill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Calibri"/>
              </a:rPr>
              <a:t>class</a:t>
            </a:r>
            <a:r>
              <a:rPr b="0" lang="ru-RU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Calibri"/>
              </a:rPr>
              <a:t> church {</a:t>
            </a:r>
            <a:endParaRPr b="0" lang="ru-RU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Calibri"/>
              </a:rPr>
              <a:t>	</a:t>
            </a:r>
            <a:r>
              <a:rPr b="0" lang="ru-RU" sz="22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Calibri"/>
              </a:rPr>
              <a:t>char</a:t>
            </a:r>
            <a:r>
              <a:rPr b="0" lang="ru-RU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Calibri"/>
              </a:rPr>
              <a:t> *name;</a:t>
            </a:r>
            <a:endParaRPr b="0" lang="ru-RU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Calibri"/>
              </a:rPr>
              <a:t>	</a:t>
            </a:r>
            <a:r>
              <a:rPr b="0" lang="ru-RU" sz="22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Calibri"/>
              </a:rPr>
              <a:t>char</a:t>
            </a:r>
            <a:r>
              <a:rPr b="0" lang="ru-RU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Calibri"/>
              </a:rPr>
              <a:t> school;</a:t>
            </a:r>
            <a:endParaRPr b="0" lang="ru-RU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Calibri"/>
              </a:rPr>
              <a:t>	</a:t>
            </a:r>
            <a:r>
              <a:rPr b="0" lang="ru-RU" sz="22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Calibri"/>
              </a:rPr>
              <a:t>unsigned</a:t>
            </a:r>
            <a:r>
              <a:rPr b="0" lang="ru-RU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Calibri"/>
              </a:rPr>
              <a:t> </a:t>
            </a:r>
            <a:r>
              <a:rPr b="0" lang="ru-RU" sz="22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Calibri"/>
              </a:rPr>
              <a:t>int</a:t>
            </a:r>
            <a:r>
              <a:rPr b="0" lang="ru-RU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Calibri"/>
              </a:rPr>
              <a:t> count;</a:t>
            </a:r>
            <a:endParaRPr b="0" lang="ru-RU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Calibri"/>
              </a:rPr>
              <a:t>	</a:t>
            </a:r>
            <a:r>
              <a:rPr b="0" lang="ru-RU" sz="22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Calibri"/>
              </a:rPr>
              <a:t>float</a:t>
            </a:r>
            <a:r>
              <a:rPr b="0" lang="ru-RU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Calibri"/>
              </a:rPr>
              <a:t> square;</a:t>
            </a:r>
            <a:endParaRPr b="0" lang="ru-RU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Calibri"/>
              </a:rPr>
              <a:t>public</a:t>
            </a:r>
            <a:r>
              <a:rPr b="0" lang="ru-RU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Calibri"/>
              </a:rPr>
              <a:t>:</a:t>
            </a:r>
            <a:endParaRPr b="0" lang="ru-RU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>
              <a:lnSpc>
                <a:spcPct val="100000"/>
              </a:lnSpc>
            </a:pPr>
            <a:r>
              <a:rPr b="1" lang="ru-RU" sz="22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Calibri"/>
              </a:rPr>
              <a:t>church (); </a:t>
            </a:r>
            <a:r>
              <a:rPr b="0" lang="ru-RU" sz="2200" spc="-1" strike="noStrike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Calibri"/>
              </a:rPr>
              <a:t>// объявление конструктора</a:t>
            </a:r>
            <a:endParaRPr b="0" lang="ru-RU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Calibri"/>
              </a:rPr>
              <a:t>void</a:t>
            </a:r>
            <a:r>
              <a:rPr b="0" lang="ru-RU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Calibri"/>
              </a:rPr>
              <a:t> show(</a:t>
            </a:r>
            <a:r>
              <a:rPr b="0" lang="ru-RU" sz="22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Calibri"/>
              </a:rPr>
              <a:t>void</a:t>
            </a:r>
            <a:r>
              <a:rPr b="0" lang="ru-RU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Calibri"/>
              </a:rPr>
              <a:t>);</a:t>
            </a:r>
            <a:endParaRPr b="0" lang="ru-RU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Calibri"/>
              </a:rPr>
              <a:t>};</a:t>
            </a:r>
            <a:endParaRPr b="0" lang="ru-RU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>
              <a:lnSpc>
                <a:spcPct val="100000"/>
              </a:lnSpc>
            </a:pPr>
            <a:r>
              <a:rPr b="1" lang="ru-RU" sz="22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Calibri"/>
              </a:rPr>
              <a:t>church :: church () </a:t>
            </a:r>
            <a:r>
              <a:rPr b="0" lang="ru-RU" sz="2200" spc="-1" strike="noStrike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Calibri"/>
              </a:rPr>
              <a:t>// определение конструктора</a:t>
            </a:r>
            <a:endParaRPr b="0" lang="ru-RU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>
              <a:lnSpc>
                <a:spcPct val="100000"/>
              </a:lnSpc>
            </a:pPr>
            <a:r>
              <a:rPr b="1" lang="ru-RU" sz="22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Calibri"/>
              </a:rPr>
              <a:t>{</a:t>
            </a:r>
            <a:endParaRPr b="0" lang="ru-RU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>
              <a:lnSpc>
                <a:spcPct val="100000"/>
              </a:lnSpc>
            </a:pPr>
            <a:r>
              <a:rPr b="1" lang="ru-RU" sz="22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Calibri"/>
              </a:rPr>
              <a:t>	</a:t>
            </a:r>
            <a:r>
              <a:rPr b="1" lang="ru-RU" sz="22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Calibri"/>
              </a:rPr>
              <a:t>name = "по умолчанию";</a:t>
            </a:r>
            <a:endParaRPr b="0" lang="ru-RU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>
              <a:lnSpc>
                <a:spcPct val="100000"/>
              </a:lnSpc>
            </a:pPr>
            <a:r>
              <a:rPr b="1" lang="ru-RU" sz="22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Calibri"/>
              </a:rPr>
              <a:t>	</a:t>
            </a:r>
            <a:r>
              <a:rPr b="1" lang="ru-RU" sz="22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Calibri"/>
              </a:rPr>
              <a:t>school = 'а';</a:t>
            </a:r>
            <a:endParaRPr b="0" lang="ru-RU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>
              <a:lnSpc>
                <a:spcPct val="100000"/>
              </a:lnSpc>
            </a:pPr>
            <a:r>
              <a:rPr b="1" lang="ru-RU" sz="22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Calibri"/>
              </a:rPr>
              <a:t>	</a:t>
            </a:r>
            <a:r>
              <a:rPr b="1" lang="ru-RU" sz="22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Calibri"/>
              </a:rPr>
              <a:t>unsigned int _count = 0;</a:t>
            </a:r>
            <a:endParaRPr b="0" lang="ru-RU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>
              <a:lnSpc>
                <a:spcPct val="100000"/>
              </a:lnSpc>
            </a:pPr>
            <a:r>
              <a:rPr b="1" lang="ru-RU" sz="22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Calibri"/>
              </a:rPr>
              <a:t>	</a:t>
            </a:r>
            <a:r>
              <a:rPr b="1" lang="ru-RU" sz="22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Calibri"/>
              </a:rPr>
              <a:t>float _square = 0;</a:t>
            </a:r>
            <a:endParaRPr b="0" lang="ru-RU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>
              <a:lnSpc>
                <a:spcPct val="100000"/>
              </a:lnSpc>
            </a:pPr>
            <a:r>
              <a:rPr b="1" lang="ru-RU" sz="22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Calibri"/>
              </a:rPr>
              <a:t>} </a:t>
            </a:r>
            <a:endParaRPr b="0" lang="ru-RU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149" name="CustomShape 3"/>
          <p:cNvSpPr/>
          <p:nvPr/>
        </p:nvSpPr>
        <p:spPr>
          <a:xfrm>
            <a:off x="209520" y="5949360"/>
            <a:ext cx="7179120" cy="39528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GB" sz="20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Calibri"/>
              </a:rPr>
              <a:t>church obj; </a:t>
            </a:r>
            <a:r>
              <a:rPr b="0" lang="en-GB" sz="2000" spc="-1" strike="noStrike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Calibri"/>
              </a:rPr>
              <a:t>// автоматический вызов запуск конструктора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CustomShape 4"/>
          <p:cNvSpPr/>
          <p:nvPr/>
        </p:nvSpPr>
        <p:spPr>
          <a:xfrm>
            <a:off x="467640" y="4869000"/>
            <a:ext cx="8229240" cy="64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Calibri"/>
              </a:rPr>
              <a:t>Конструктор автоматически вызывается при объявлении (создании) объекта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Calibri"/>
              </a:rPr>
              <a:t>То есть объявление объекта в С++ - это не пассивная запись оператора, а активный процесс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370</TotalTime>
  <Application>LibreOffice/5.2.5.1$Linux_X86_64 LibreOffice_project/20m0$Build-1</Application>
  <Words>567</Words>
  <Paragraphs>198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2016-01-19T07:04:03Z</dcterms:created>
  <dc:creator>hnb</dc:creator>
  <dc:description/>
  <dc:language>en-GB</dc:language>
  <cp:lastModifiedBy/>
  <dcterms:modified xsi:type="dcterms:W3CDTF">2019-11-18T12:53:33Z</dcterms:modified>
  <cp:revision>36</cp:revision>
  <dc:subject/>
  <dc:title>Слайд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Экран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15</vt:i4>
  </property>
</Properties>
</file>