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56" r:id="rId11"/>
    <p:sldId id="270" r:id="rId12"/>
    <p:sldId id="271" r:id="rId13"/>
    <p:sldId id="272" r:id="rId14"/>
    <p:sldId id="273" r:id="rId15"/>
    <p:sldId id="274" r:id="rId16"/>
    <p:sldId id="258" r:id="rId17"/>
    <p:sldId id="259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A222-BFC9-45CF-80BF-05393CABB5AF}" type="datetimeFigureOut">
              <a:rPr lang="ru-RU" smtClean="0"/>
              <a:t>05.10.2015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85523C-31C7-4ACA-BF63-ABEDC77939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A222-BFC9-45CF-80BF-05393CABB5AF}" type="datetimeFigureOut">
              <a:rPr lang="ru-RU" smtClean="0"/>
              <a:t>05.10.2015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523C-31C7-4ACA-BF63-ABEDC77939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A222-BFC9-45CF-80BF-05393CABB5AF}" type="datetimeFigureOut">
              <a:rPr lang="ru-RU" smtClean="0"/>
              <a:t>05.10.2015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523C-31C7-4ACA-BF63-ABEDC77939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A222-BFC9-45CF-80BF-05393CABB5AF}" type="datetimeFigureOut">
              <a:rPr lang="ru-RU" smtClean="0"/>
              <a:t>05.10.2015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523C-31C7-4ACA-BF63-ABEDC77939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A222-BFC9-45CF-80BF-05393CABB5AF}" type="datetimeFigureOut">
              <a:rPr lang="ru-RU" smtClean="0"/>
              <a:t>05.10.2015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85523C-31C7-4ACA-BF63-ABEDC779397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A222-BFC9-45CF-80BF-05393CABB5AF}" type="datetimeFigureOut">
              <a:rPr lang="ru-RU" smtClean="0"/>
              <a:t>05.10.2015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523C-31C7-4ACA-BF63-ABEDC77939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A222-BFC9-45CF-80BF-05393CABB5AF}" type="datetimeFigureOut">
              <a:rPr lang="ru-RU" smtClean="0"/>
              <a:t>05.10.2015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523C-31C7-4ACA-BF63-ABEDC77939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A222-BFC9-45CF-80BF-05393CABB5AF}" type="datetimeFigureOut">
              <a:rPr lang="ru-RU" smtClean="0"/>
              <a:t>05.10.2015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523C-31C7-4ACA-BF63-ABEDC77939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A222-BFC9-45CF-80BF-05393CABB5AF}" type="datetimeFigureOut">
              <a:rPr lang="ru-RU" smtClean="0"/>
              <a:t>05.10.2015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523C-31C7-4ACA-BF63-ABEDC77939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A222-BFC9-45CF-80BF-05393CABB5AF}" type="datetimeFigureOut">
              <a:rPr lang="ru-RU" smtClean="0"/>
              <a:t>05.10.2015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523C-31C7-4ACA-BF63-ABEDC779397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A222-BFC9-45CF-80BF-05393CABB5AF}" type="datetimeFigureOut">
              <a:rPr lang="ru-RU" smtClean="0"/>
              <a:t>05.10.2015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85523C-31C7-4ACA-BF63-ABEDC779397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3A8A222-BFC9-45CF-80BF-05393CABB5AF}" type="datetimeFigureOut">
              <a:rPr lang="ru-RU" smtClean="0"/>
              <a:t>05.10.2015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685523C-31C7-4ACA-BF63-ABEDC779397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kvodo.ru/tipyi-dannyih-i-alfavit-yazyika-c.html#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450506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</a:rPr>
              <a:t>Ввод-вывод в </a:t>
            </a:r>
            <a:r>
              <a:rPr lang="ru-RU" dirty="0" smtClean="0">
                <a:solidFill>
                  <a:srgbClr val="C00000"/>
                </a:solidFill>
              </a:rPr>
              <a:t>Си</a:t>
            </a:r>
            <a:br>
              <a:rPr lang="ru-RU" dirty="0" smtClean="0">
                <a:solidFill>
                  <a:srgbClr val="C00000"/>
                </a:solidFill>
              </a:rPr>
            </a:br>
            <a:r>
              <a:rPr lang="ru-RU" dirty="0">
                <a:solidFill>
                  <a:srgbClr val="C00000"/>
                </a:solidFill>
              </a:rPr>
              <a:t>Ввод-вывод в Си++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919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60649"/>
            <a:ext cx="7772400" cy="576063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rgbClr val="C00000"/>
                </a:solidFill>
              </a:rPr>
              <a:t>Поточный ввод-вывод в </a:t>
            </a:r>
            <a:r>
              <a:rPr lang="en-US" sz="2400" b="1" dirty="0">
                <a:solidFill>
                  <a:srgbClr val="C00000"/>
                </a:solidFill>
              </a:rPr>
              <a:t>C</a:t>
            </a:r>
            <a:r>
              <a:rPr lang="en-US" sz="2400" b="1" dirty="0" smtClean="0">
                <a:solidFill>
                  <a:srgbClr val="C00000"/>
                </a:solidFill>
              </a:rPr>
              <a:t>++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980728"/>
            <a:ext cx="8280920" cy="5472608"/>
          </a:xfrm>
        </p:spPr>
        <p:txBody>
          <a:bodyPr>
            <a:normAutofit lnSpcReduction="10000"/>
          </a:bodyPr>
          <a:lstStyle/>
          <a:p>
            <a:r>
              <a:rPr lang="ru-RU" b="1" dirty="0">
                <a:solidFill>
                  <a:schemeClr val="tx1"/>
                </a:solidFill>
                <a:latin typeface="+mn-lt"/>
              </a:rPr>
              <a:t>В С++, как и в С, нет встроенных в язык средств ввода-вывода.</a:t>
            </a:r>
          </a:p>
          <a:p>
            <a:r>
              <a:rPr lang="ru-RU" b="1" dirty="0">
                <a:solidFill>
                  <a:schemeClr val="tx1"/>
                </a:solidFill>
                <a:latin typeface="+mn-lt"/>
              </a:rPr>
              <a:t>В С для этих целей используется библиотека </a:t>
            </a:r>
            <a:r>
              <a:rPr lang="ru-RU" b="1" dirty="0" err="1">
                <a:solidFill>
                  <a:schemeClr val="tx1"/>
                </a:solidFill>
                <a:latin typeface="+mn-lt"/>
              </a:rPr>
              <a:t>stdio.h</a:t>
            </a:r>
            <a:r>
              <a:rPr lang="ru-RU" b="1" dirty="0">
                <a:solidFill>
                  <a:schemeClr val="tx1"/>
                </a:solidFill>
                <a:latin typeface="+mn-lt"/>
              </a:rPr>
              <a:t>.</a:t>
            </a:r>
            <a:br>
              <a:rPr lang="ru-RU" b="1" dirty="0">
                <a:solidFill>
                  <a:schemeClr val="tx1"/>
                </a:solidFill>
                <a:latin typeface="+mn-lt"/>
              </a:rPr>
            </a:br>
            <a:r>
              <a:rPr lang="ru-RU" b="1" dirty="0">
                <a:solidFill>
                  <a:schemeClr val="tx1"/>
                </a:solidFill>
                <a:latin typeface="+mn-lt"/>
              </a:rPr>
              <a:t>В С++ разработана новая библиотека ввода-вывода </a:t>
            </a:r>
            <a:r>
              <a:rPr lang="ru-RU" b="1" dirty="0" err="1">
                <a:solidFill>
                  <a:schemeClr val="tx1"/>
                </a:solidFill>
                <a:latin typeface="+mn-lt"/>
              </a:rPr>
              <a:t>iostream</a:t>
            </a:r>
            <a:r>
              <a:rPr lang="ru-RU" b="1" dirty="0">
                <a:solidFill>
                  <a:schemeClr val="tx1"/>
                </a:solidFill>
                <a:latin typeface="+mn-lt"/>
              </a:rPr>
              <a:t>, использующая концепцию объектно-ориентированного программирования:</a:t>
            </a:r>
          </a:p>
          <a:p>
            <a:r>
              <a:rPr lang="ru-RU" b="1" dirty="0">
                <a:solidFill>
                  <a:srgbClr val="C00000"/>
                </a:solidFill>
                <a:latin typeface="+mn-lt"/>
              </a:rPr>
              <a:t>#</a:t>
            </a:r>
            <a:r>
              <a:rPr lang="ru-RU" b="1" dirty="0" err="1">
                <a:solidFill>
                  <a:srgbClr val="C00000"/>
                </a:solidFill>
                <a:latin typeface="+mn-lt"/>
              </a:rPr>
              <a:t>include</a:t>
            </a:r>
            <a:r>
              <a:rPr lang="ru-RU" b="1" dirty="0">
                <a:solidFill>
                  <a:srgbClr val="C00000"/>
                </a:solidFill>
                <a:latin typeface="+mn-lt"/>
              </a:rPr>
              <a:t> &lt;</a:t>
            </a:r>
            <a:r>
              <a:rPr lang="ru-RU" b="1" dirty="0" err="1">
                <a:solidFill>
                  <a:srgbClr val="C00000"/>
                </a:solidFill>
                <a:latin typeface="+mn-lt"/>
              </a:rPr>
              <a:t>iostream</a:t>
            </a:r>
            <a:r>
              <a:rPr lang="ru-RU" b="1" dirty="0">
                <a:solidFill>
                  <a:srgbClr val="C00000"/>
                </a:solidFill>
                <a:latin typeface="+mn-lt"/>
              </a:rPr>
              <a:t>&gt;</a:t>
            </a:r>
          </a:p>
          <a:p>
            <a:r>
              <a:rPr lang="ru-RU" b="1" dirty="0">
                <a:solidFill>
                  <a:schemeClr val="tx1"/>
                </a:solidFill>
                <a:latin typeface="+mn-lt"/>
              </a:rPr>
              <a:t>Библиотека </a:t>
            </a:r>
            <a:r>
              <a:rPr lang="ru-RU" b="1" dirty="0" err="1">
                <a:solidFill>
                  <a:schemeClr val="tx1"/>
                </a:solidFill>
                <a:latin typeface="+mn-lt"/>
              </a:rPr>
              <a:t>iostream</a:t>
            </a:r>
            <a:r>
              <a:rPr lang="ru-RU" b="1" dirty="0">
                <a:solidFill>
                  <a:schemeClr val="tx1"/>
                </a:solidFill>
                <a:latin typeface="+mn-lt"/>
              </a:rPr>
              <a:t> определяет три стандартных потока:</a:t>
            </a:r>
          </a:p>
          <a:p>
            <a:pPr algn="l"/>
            <a:r>
              <a:rPr lang="ru-RU" b="1" dirty="0" err="1">
                <a:solidFill>
                  <a:schemeClr val="tx2">
                    <a:lumMod val="75000"/>
                  </a:schemeClr>
                </a:solidFill>
                <a:latin typeface="+mn-lt"/>
              </a:rPr>
              <a:t>cin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  стандартный входной поток (</a:t>
            </a:r>
            <a:r>
              <a:rPr lang="ru-RU" b="1" dirty="0" err="1">
                <a:solidFill>
                  <a:schemeClr val="tx2">
                    <a:lumMod val="75000"/>
                  </a:schemeClr>
                </a:solidFill>
                <a:latin typeface="+mn-lt"/>
              </a:rPr>
              <a:t>stdin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 в С)</a:t>
            </a:r>
          </a:p>
          <a:p>
            <a:pPr algn="l"/>
            <a:r>
              <a:rPr lang="ru-RU" b="1" dirty="0" err="1">
                <a:solidFill>
                  <a:schemeClr val="tx2">
                    <a:lumMod val="75000"/>
                  </a:schemeClr>
                </a:solidFill>
                <a:latin typeface="+mn-lt"/>
              </a:rPr>
              <a:t>cout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  стандартный выходной поток (</a:t>
            </a:r>
            <a:r>
              <a:rPr lang="ru-RU" b="1" dirty="0" err="1">
                <a:solidFill>
                  <a:schemeClr val="tx2">
                    <a:lumMod val="75000"/>
                  </a:schemeClr>
                </a:solidFill>
                <a:latin typeface="+mn-lt"/>
              </a:rPr>
              <a:t>stdout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 в С)</a:t>
            </a:r>
          </a:p>
          <a:p>
            <a:pPr algn="l"/>
            <a:r>
              <a:rPr lang="ru-RU" b="1" dirty="0" err="1">
                <a:solidFill>
                  <a:schemeClr val="tx2">
                    <a:lumMod val="75000"/>
                  </a:schemeClr>
                </a:solidFill>
                <a:latin typeface="+mn-lt"/>
              </a:rPr>
              <a:t>cerr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  стандартный поток вывода сообщений об ошибках (</a:t>
            </a:r>
            <a:r>
              <a:rPr lang="ru-RU" b="1" dirty="0" err="1">
                <a:solidFill>
                  <a:schemeClr val="tx2">
                    <a:lumMod val="75000"/>
                  </a:schemeClr>
                </a:solidFill>
                <a:latin typeface="+mn-lt"/>
              </a:rPr>
              <a:t>stderr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 в С)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.</a:t>
            </a:r>
            <a:r>
              <a:rPr lang="ru-R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9185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выполнения операций ввода-вывода переопределены две операции поразрядного сдвига: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tx2">
                    <a:lumMod val="75000"/>
                  </a:schemeClr>
                </a:solidFill>
              </a:rPr>
              <a:t>&gt;&gt;  получить из входного потока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tx2">
                    <a:lumMod val="75000"/>
                  </a:schemeClr>
                </a:solidFill>
              </a:rPr>
              <a:t>&lt;&lt;  поместить в выходной поток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348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Вывод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err="1">
                <a:solidFill>
                  <a:srgbClr val="C00000"/>
                </a:solidFill>
              </a:rPr>
              <a:t>cout</a:t>
            </a:r>
            <a:r>
              <a:rPr lang="ru-RU" b="1" dirty="0">
                <a:solidFill>
                  <a:srgbClr val="C00000"/>
                </a:solidFill>
              </a:rPr>
              <a:t> &lt;&lt; значение;</a:t>
            </a:r>
          </a:p>
          <a:p>
            <a:pPr marL="0" indent="0">
              <a:buNone/>
            </a:pPr>
            <a:r>
              <a:rPr lang="ru-RU" dirty="0"/>
              <a:t>Здесь значение преобразуется в последовательность символов и выводится в выходной поток:</a:t>
            </a:r>
          </a:p>
          <a:p>
            <a:pPr marL="0" indent="0">
              <a:buNone/>
            </a:pPr>
            <a:r>
              <a:rPr lang="ru-RU" b="1" dirty="0" err="1">
                <a:solidFill>
                  <a:srgbClr val="C00000"/>
                </a:solidFill>
              </a:rPr>
              <a:t>cout</a:t>
            </a:r>
            <a:r>
              <a:rPr lang="ru-RU" b="1" dirty="0">
                <a:solidFill>
                  <a:srgbClr val="C00000"/>
                </a:solidFill>
              </a:rPr>
              <a:t> &lt;&lt; n;</a:t>
            </a:r>
          </a:p>
          <a:p>
            <a:pPr marL="0" indent="0">
              <a:buNone/>
            </a:pPr>
            <a:r>
              <a:rPr lang="ru-RU" dirty="0"/>
              <a:t>Возможно многократное назначение потоков:</a:t>
            </a:r>
            <a:br>
              <a:rPr lang="ru-RU" dirty="0"/>
            </a:br>
            <a:r>
              <a:rPr lang="ru-RU" b="1" dirty="0" err="1">
                <a:solidFill>
                  <a:srgbClr val="C00000"/>
                </a:solidFill>
              </a:rPr>
              <a:t>cout</a:t>
            </a:r>
            <a:r>
              <a:rPr lang="ru-RU" b="1" dirty="0">
                <a:solidFill>
                  <a:srgbClr val="C00000"/>
                </a:solidFill>
              </a:rPr>
              <a:t> &lt;&lt; 'значение1' &lt;&lt; 'значение2' &lt;&lt; ... &lt;&lt; 'значение n';</a:t>
            </a:r>
            <a:endParaRPr lang="ru-RU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ru-RU" dirty="0" err="1"/>
              <a:t>int</a:t>
            </a:r>
            <a:r>
              <a:rPr lang="ru-RU" dirty="0"/>
              <a:t> n;</a:t>
            </a:r>
            <a:br>
              <a:rPr lang="ru-RU" dirty="0"/>
            </a:br>
            <a:r>
              <a:rPr lang="ru-RU" dirty="0" err="1"/>
              <a:t>char</a:t>
            </a:r>
            <a:r>
              <a:rPr lang="ru-RU" dirty="0"/>
              <a:t> j;</a:t>
            </a:r>
            <a:br>
              <a:rPr lang="ru-RU" dirty="0"/>
            </a:br>
            <a:r>
              <a:rPr lang="ru-RU" dirty="0" err="1"/>
              <a:t>cin</a:t>
            </a:r>
            <a:r>
              <a:rPr lang="ru-RU" dirty="0"/>
              <a:t> &gt;&gt; n &gt;&gt; j;</a:t>
            </a:r>
            <a:br>
              <a:rPr lang="ru-RU" dirty="0"/>
            </a:br>
            <a:r>
              <a:rPr lang="ru-RU" dirty="0" err="1"/>
              <a:t>cout</a:t>
            </a:r>
            <a:r>
              <a:rPr lang="ru-RU" dirty="0"/>
              <a:t> &lt;&lt; "Значение n равно" &lt;&lt; n &lt;&lt; "j=" &lt;&lt; j;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814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Ввод </a:t>
            </a:r>
            <a:r>
              <a:rPr lang="ru-RU" b="1" dirty="0" smtClean="0">
                <a:solidFill>
                  <a:srgbClr val="C00000"/>
                </a:solidFill>
              </a:rPr>
              <a:t>информации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err="1">
                <a:solidFill>
                  <a:srgbClr val="C00000"/>
                </a:solidFill>
              </a:rPr>
              <a:t>cin</a:t>
            </a:r>
            <a:r>
              <a:rPr lang="ru-RU" b="1" dirty="0">
                <a:solidFill>
                  <a:srgbClr val="C00000"/>
                </a:solidFill>
              </a:rPr>
              <a:t> &gt;&gt; идентификатор;</a:t>
            </a:r>
          </a:p>
          <a:p>
            <a:pPr marL="0" indent="0">
              <a:buNone/>
            </a:pPr>
            <a:r>
              <a:rPr lang="ru-RU" dirty="0"/>
              <a:t>При этом из входного потока читается последовательность символов до пробела, затем эта последовательность преобразуется к типу идентификатора, и получаемое значение помещается в </a:t>
            </a:r>
            <a:r>
              <a:rPr lang="ru-RU" b="1" dirty="0"/>
              <a:t>идентификатор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 err="1"/>
              <a:t>int</a:t>
            </a:r>
            <a:r>
              <a:rPr lang="ru-RU" dirty="0"/>
              <a:t> n;</a:t>
            </a:r>
            <a:br>
              <a:rPr lang="ru-RU" dirty="0"/>
            </a:br>
            <a:r>
              <a:rPr lang="ru-RU" dirty="0" err="1"/>
              <a:t>cin</a:t>
            </a:r>
            <a:r>
              <a:rPr lang="ru-RU" dirty="0"/>
              <a:t> &gt;&gt; n;</a:t>
            </a:r>
          </a:p>
          <a:p>
            <a:pPr marL="0" indent="0">
              <a:buNone/>
            </a:pPr>
            <a:r>
              <a:rPr lang="ru-RU" dirty="0"/>
              <a:t>Возможно многократное назначение потоков:</a:t>
            </a:r>
          </a:p>
          <a:p>
            <a:pPr marL="0" indent="0">
              <a:buNone/>
            </a:pPr>
            <a:r>
              <a:rPr lang="ru-RU" b="1" dirty="0" err="1">
                <a:solidFill>
                  <a:srgbClr val="C00000"/>
                </a:solidFill>
              </a:rPr>
              <a:t>cin</a:t>
            </a:r>
            <a:r>
              <a:rPr lang="ru-RU" b="1" dirty="0">
                <a:solidFill>
                  <a:srgbClr val="C00000"/>
                </a:solidFill>
              </a:rPr>
              <a:t> &gt;&gt; переменная1 &gt;&gt; переменная2 &gt;&gt;...&gt;&gt; </a:t>
            </a:r>
            <a:r>
              <a:rPr lang="ru-RU" b="1" dirty="0" err="1">
                <a:solidFill>
                  <a:srgbClr val="C00000"/>
                </a:solidFill>
              </a:rPr>
              <a:t>переменнаяn</a:t>
            </a:r>
            <a:r>
              <a:rPr lang="ru-RU" b="1" dirty="0">
                <a:solidFill>
                  <a:srgbClr val="C00000"/>
                </a:solidFill>
              </a:rPr>
              <a:t>;</a:t>
            </a:r>
            <a:endParaRPr lang="ru-RU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ru-RU" dirty="0"/>
              <a:t>При наборе данных на клавиатуре значения для такого оператора должны быть разделены символами (пробел, \n, \t).</a:t>
            </a:r>
          </a:p>
          <a:p>
            <a:pPr marL="0" indent="0">
              <a:buNone/>
            </a:pPr>
            <a:r>
              <a:rPr lang="ru-RU" dirty="0" err="1"/>
              <a:t>int</a:t>
            </a:r>
            <a:r>
              <a:rPr lang="ru-RU" dirty="0"/>
              <a:t> n;</a:t>
            </a:r>
            <a:br>
              <a:rPr lang="ru-RU" dirty="0"/>
            </a:br>
            <a:r>
              <a:rPr lang="ru-RU" dirty="0" err="1"/>
              <a:t>char</a:t>
            </a:r>
            <a:r>
              <a:rPr lang="ru-RU" dirty="0"/>
              <a:t> j;</a:t>
            </a:r>
            <a:br>
              <a:rPr lang="ru-RU" dirty="0"/>
            </a:br>
            <a:r>
              <a:rPr lang="ru-RU" dirty="0" err="1"/>
              <a:t>cin</a:t>
            </a:r>
            <a:r>
              <a:rPr lang="ru-RU" dirty="0"/>
              <a:t> &gt;&gt; n &gt;&gt; j;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282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Ввод </a:t>
            </a:r>
            <a:r>
              <a:rPr lang="ru-RU" b="1" dirty="0">
                <a:solidFill>
                  <a:srgbClr val="C00000"/>
                </a:solidFill>
              </a:rPr>
              <a:t>символьных строк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 умолчанию потоковый ввод </a:t>
            </a:r>
            <a:r>
              <a:rPr lang="en-US" dirty="0" err="1"/>
              <a:t>cin</a:t>
            </a:r>
            <a:r>
              <a:rPr lang="en-US" dirty="0"/>
              <a:t> </a:t>
            </a:r>
            <a:r>
              <a:rPr lang="ru-RU" dirty="0"/>
              <a:t>вводит строку до пробела, символа табуляции или перевода строки.</a:t>
            </a:r>
            <a:br>
              <a:rPr lang="ru-RU" dirty="0"/>
            </a:br>
            <a:r>
              <a:rPr lang="ru-RU" b="1" dirty="0">
                <a:solidFill>
                  <a:srgbClr val="C00000"/>
                </a:solidFill>
              </a:rPr>
              <a:t>Пример</a:t>
            </a:r>
            <a:endParaRPr lang="ru-RU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ru-RU" b="1" dirty="0">
                <a:solidFill>
                  <a:schemeClr val="tx2">
                    <a:lumMod val="75000"/>
                  </a:schemeClr>
                </a:solidFill>
              </a:rPr>
              <a:t>#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include &lt;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iostream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using namespace 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 main()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  char s[80];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 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cin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&gt;&gt; s;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 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cout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&lt;&lt; s &lt;&lt;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endl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  system("pause");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  return 0;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60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ввода текста до символа перевода строки используется манипулятор потока </a:t>
            </a:r>
            <a:r>
              <a:rPr lang="en-US" dirty="0" err="1"/>
              <a:t>getline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#include &lt;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iostream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b="1">
                <a:solidFill>
                  <a:schemeClr val="tx2">
                    <a:lumMod val="75000"/>
                  </a:schemeClr>
                </a:solidFill>
              </a:rPr>
            </a:br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 main()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  char s[80];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 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cin.getline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(s,80);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 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cout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&lt;&lt; s &lt;&lt;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endl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    return 0;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66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</a:rPr>
              <a:t>cin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 помощью объекта </a:t>
            </a:r>
            <a:r>
              <a:rPr lang="ru-RU" b="1" dirty="0" err="1"/>
              <a:t>cin</a:t>
            </a:r>
            <a:r>
              <a:rPr lang="ru-RU" dirty="0"/>
              <a:t> и операции &gt;&gt; можно присвоить значение любой переменной. Например, если переменная </a:t>
            </a:r>
            <a:r>
              <a:rPr lang="ru-RU" b="1" dirty="0"/>
              <a:t>x</a:t>
            </a:r>
            <a:r>
              <a:rPr lang="ru-RU" dirty="0"/>
              <a:t> описана как </a:t>
            </a:r>
            <a:r>
              <a:rPr lang="ru-RU" u="sng" dirty="0">
                <a:hlinkClick r:id="rId2" tooltip="перейти на урок с переменными"/>
              </a:rPr>
              <a:t>целочисленная</a:t>
            </a:r>
            <a:r>
              <a:rPr lang="ru-RU" u="sng" dirty="0"/>
              <a:t>, </a:t>
            </a:r>
            <a:r>
              <a:rPr lang="ru-RU" dirty="0"/>
              <a:t>то команда </a:t>
            </a:r>
            <a:endParaRPr lang="en-US" dirty="0" smtClean="0"/>
          </a:p>
          <a:p>
            <a:pPr marL="0" indent="0">
              <a:buNone/>
            </a:pPr>
            <a:r>
              <a:rPr lang="ru-RU" b="1" dirty="0" err="1" smtClean="0">
                <a:solidFill>
                  <a:srgbClr val="C00000"/>
                </a:solidFill>
              </a:rPr>
              <a:t>cin</a:t>
            </a:r>
            <a:r>
              <a:rPr lang="ru-RU" b="1" dirty="0">
                <a:solidFill>
                  <a:srgbClr val="C00000"/>
                </a:solidFill>
              </a:rPr>
              <a:t>&gt;&gt;x</a:t>
            </a:r>
            <a:r>
              <a:rPr lang="ru-RU" b="1" dirty="0" smtClean="0">
                <a:solidFill>
                  <a:srgbClr val="C00000"/>
                </a:solidFill>
              </a:rPr>
              <a:t>;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ru-RU" b="1" dirty="0"/>
              <a:t> </a:t>
            </a:r>
            <a:r>
              <a:rPr lang="ru-RU" dirty="0"/>
              <a:t>означает, что в переменную </a:t>
            </a:r>
            <a:r>
              <a:rPr lang="ru-RU" b="1" dirty="0"/>
              <a:t>x </a:t>
            </a:r>
            <a:r>
              <a:rPr lang="ru-RU" dirty="0"/>
              <a:t>будет записано некое целое число, введенное с клавиатуры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>Если необходимо ввести несколько переменных, то следует </a:t>
            </a:r>
            <a:r>
              <a:rPr lang="ru-RU" dirty="0" smtClean="0"/>
              <a:t>написать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 </a:t>
            </a:r>
            <a:r>
              <a:rPr lang="ru-RU" b="1" dirty="0" err="1">
                <a:solidFill>
                  <a:srgbClr val="C00000"/>
                </a:solidFill>
              </a:rPr>
              <a:t>cin</a:t>
            </a:r>
            <a:r>
              <a:rPr lang="ru-RU" b="1" dirty="0">
                <a:solidFill>
                  <a:srgbClr val="C00000"/>
                </a:solidFill>
              </a:rPr>
              <a:t>&gt;&gt;x&gt;&gt;y&gt;&gt;z;</a:t>
            </a:r>
            <a:r>
              <a:rPr lang="ru-RU" dirty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146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cout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Объект </a:t>
            </a:r>
            <a:r>
              <a:rPr lang="ru-RU" b="1" dirty="0" err="1"/>
              <a:t>cout</a:t>
            </a:r>
            <a:r>
              <a:rPr lang="ru-RU" b="1" dirty="0"/>
              <a:t> </a:t>
            </a:r>
            <a:r>
              <a:rPr lang="ru-RU" dirty="0"/>
              <a:t>и операция &lt;&lt; позволяет вывести на экран значение любой переменной или текст. Текст необходимо заключать в двойные кавычки.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Запись</a:t>
            </a:r>
            <a:endParaRPr lang="en-US" dirty="0" smtClean="0"/>
          </a:p>
          <a:p>
            <a:pPr marL="0" indent="0">
              <a:buNone/>
            </a:pPr>
            <a:r>
              <a:rPr lang="ru-RU" b="1" dirty="0" err="1" smtClean="0">
                <a:solidFill>
                  <a:srgbClr val="C00000"/>
                </a:solidFill>
              </a:rPr>
              <a:t>cout</a:t>
            </a:r>
            <a:r>
              <a:rPr lang="ru-RU" b="1" dirty="0">
                <a:solidFill>
                  <a:srgbClr val="C00000"/>
                </a:solidFill>
              </a:rPr>
              <a:t>&lt;&lt;x; 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ru-RU" dirty="0" smtClean="0"/>
              <a:t>означает </a:t>
            </a:r>
            <a:r>
              <a:rPr lang="ru-RU" dirty="0"/>
              <a:t>вывод на экран значения переменной </a:t>
            </a:r>
            <a:r>
              <a:rPr lang="ru-RU" b="1" dirty="0"/>
              <a:t>x</a:t>
            </a:r>
            <a:r>
              <a:rPr lang="ru-RU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47959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Ввод-вывод в </a:t>
            </a:r>
            <a:r>
              <a:rPr lang="ru-RU" b="1" dirty="0" smtClean="0">
                <a:solidFill>
                  <a:srgbClr val="C00000"/>
                </a:solidFill>
              </a:rPr>
              <a:t>Си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языке Си нет операторов ввода-вывода.</a:t>
            </a:r>
          </a:p>
          <a:p>
            <a:pPr marL="0" indent="0">
              <a:buNone/>
            </a:pPr>
            <a:r>
              <a:rPr lang="ru-RU" dirty="0"/>
              <a:t>Ввод и вывод информации осуществляется через функции стандартной библиотеки. Прототипы рассматриваемых функций находятся в </a:t>
            </a:r>
            <a:r>
              <a:rPr lang="ru-RU" dirty="0" smtClean="0"/>
              <a:t>файле</a:t>
            </a:r>
            <a:r>
              <a:rPr lang="en-US" dirty="0" smtClean="0"/>
              <a:t> </a:t>
            </a:r>
            <a:r>
              <a:rPr lang="ru-RU" b="1" dirty="0" err="1" smtClean="0">
                <a:solidFill>
                  <a:srgbClr val="C00000"/>
                </a:solidFill>
              </a:rPr>
              <a:t>stdio.h</a:t>
            </a:r>
            <a:r>
              <a:rPr lang="ru-RU" b="1" dirty="0">
                <a:solidFill>
                  <a:srgbClr val="C00000"/>
                </a:solidFill>
              </a:rPr>
              <a:t>.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ru-RU" dirty="0" smtClean="0"/>
              <a:t>Эта </a:t>
            </a:r>
            <a:r>
              <a:rPr lang="ru-RU" dirty="0"/>
              <a:t>библиотека содержит функции</a:t>
            </a:r>
          </a:p>
          <a:p>
            <a:pPr marL="0" indent="0">
              <a:buNone/>
            </a:pPr>
            <a:r>
              <a:rPr lang="ru-RU" b="1" dirty="0" err="1">
                <a:solidFill>
                  <a:srgbClr val="C00000"/>
                </a:solidFill>
              </a:rPr>
              <a:t>printf</a:t>
            </a:r>
            <a:r>
              <a:rPr lang="ru-RU" b="1" dirty="0">
                <a:solidFill>
                  <a:srgbClr val="C00000"/>
                </a:solidFill>
              </a:rPr>
              <a:t>() - для вывода информации</a:t>
            </a:r>
          </a:p>
          <a:p>
            <a:pPr marL="0" indent="0">
              <a:buNone/>
            </a:pPr>
            <a:r>
              <a:rPr lang="ru-RU" b="1" dirty="0" err="1">
                <a:solidFill>
                  <a:srgbClr val="C00000"/>
                </a:solidFill>
              </a:rPr>
              <a:t>scanf</a:t>
            </a:r>
            <a:r>
              <a:rPr lang="ru-RU" b="1" dirty="0">
                <a:solidFill>
                  <a:srgbClr val="C00000"/>
                </a:solidFill>
              </a:rPr>
              <a:t>() - для ввода информации.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052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Вывод </a:t>
            </a:r>
            <a:r>
              <a:rPr lang="ru-RU" b="1" dirty="0" smtClean="0">
                <a:solidFill>
                  <a:srgbClr val="C00000"/>
                </a:solidFill>
              </a:rPr>
              <a:t>информации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435280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Функция </a:t>
            </a:r>
            <a:r>
              <a:rPr lang="ru-RU" dirty="0" err="1"/>
              <a:t>printf</a:t>
            </a:r>
            <a:r>
              <a:rPr lang="ru-RU" dirty="0"/>
              <a:t>() предназначена для форматированного вывода. Она переводит данные в символьное представление и выводит полученные изображения символов на экран. При этом у программиста имеется возможность форматировать данные, то есть влиять на их представление</a:t>
            </a:r>
            <a:br>
              <a:rPr lang="ru-RU" dirty="0"/>
            </a:br>
            <a:r>
              <a:rPr lang="ru-RU" dirty="0"/>
              <a:t>на экране.</a:t>
            </a:r>
          </a:p>
          <a:p>
            <a:pPr marL="0" indent="0">
              <a:buNone/>
            </a:pPr>
            <a:r>
              <a:rPr lang="ru-RU" dirty="0"/>
              <a:t>Общая форма записи функции </a:t>
            </a:r>
            <a:r>
              <a:rPr lang="ru-RU" dirty="0" err="1"/>
              <a:t>printf</a:t>
            </a:r>
            <a:r>
              <a:rPr lang="ru-RU" dirty="0"/>
              <a:t>():</a:t>
            </a:r>
          </a:p>
          <a:p>
            <a:pPr marL="0" indent="0">
              <a:buNone/>
            </a:pPr>
            <a:r>
              <a:rPr lang="ru-RU" b="1" dirty="0" err="1">
                <a:solidFill>
                  <a:srgbClr val="C00000"/>
                </a:solidFill>
              </a:rPr>
              <a:t>printf</a:t>
            </a:r>
            <a:r>
              <a:rPr lang="ru-RU" b="1" dirty="0">
                <a:solidFill>
                  <a:srgbClr val="C00000"/>
                </a:solidFill>
              </a:rPr>
              <a:t>("</a:t>
            </a:r>
            <a:r>
              <a:rPr lang="ru-RU" b="1" dirty="0" err="1">
                <a:solidFill>
                  <a:srgbClr val="C00000"/>
                </a:solidFill>
              </a:rPr>
              <a:t>СтрокаФорматов</a:t>
            </a:r>
            <a:r>
              <a:rPr lang="ru-RU" b="1" dirty="0">
                <a:solidFill>
                  <a:srgbClr val="C00000"/>
                </a:solidFill>
              </a:rPr>
              <a:t>", объект1, объект2, ..., </a:t>
            </a:r>
            <a:r>
              <a:rPr lang="ru-RU" b="1" dirty="0" err="1">
                <a:solidFill>
                  <a:srgbClr val="C00000"/>
                </a:solidFill>
              </a:rPr>
              <a:t>объектn</a:t>
            </a:r>
            <a:r>
              <a:rPr lang="ru-RU" b="1" dirty="0">
                <a:solidFill>
                  <a:srgbClr val="C00000"/>
                </a:solidFill>
              </a:rPr>
              <a:t>);</a:t>
            </a:r>
          </a:p>
          <a:p>
            <a:pPr marL="0" indent="0">
              <a:buNone/>
            </a:pPr>
            <a:r>
              <a:rPr lang="ru-RU" dirty="0" err="1"/>
              <a:t>СтрокаФорматов</a:t>
            </a:r>
            <a:r>
              <a:rPr lang="ru-RU" dirty="0"/>
              <a:t> состоит из следующих элементов:</a:t>
            </a:r>
          </a:p>
          <a:p>
            <a:r>
              <a:rPr lang="ru-RU" dirty="0"/>
              <a:t>управляющих символов;</a:t>
            </a:r>
          </a:p>
          <a:p>
            <a:r>
              <a:rPr lang="ru-RU" dirty="0"/>
              <a:t>текста, представленного для непосредственного вывода;</a:t>
            </a:r>
          </a:p>
          <a:p>
            <a:r>
              <a:rPr lang="ru-RU" dirty="0"/>
              <a:t>форматов, предназначенных для вывода значений переменных различных типов.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Объекты могут отсутствовать.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536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Управляющие символы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Управляющие символы</a:t>
            </a:r>
            <a:r>
              <a:rPr lang="ru-RU" dirty="0"/>
              <a:t> не выводятся на экран, а управляют расположением выводимых символов. Отличительной чертой управляющего символа является наличие обратного </a:t>
            </a:r>
            <a:r>
              <a:rPr lang="ru-RU" dirty="0" err="1"/>
              <a:t>слэша</a:t>
            </a:r>
            <a:r>
              <a:rPr lang="ru-RU" dirty="0"/>
              <a:t> '\' перед ним.</a:t>
            </a:r>
            <a:br>
              <a:rPr lang="ru-RU" dirty="0"/>
            </a:br>
            <a:r>
              <a:rPr lang="ru-RU" dirty="0"/>
              <a:t>Основные управляющие символы:</a:t>
            </a:r>
          </a:p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</a:rPr>
              <a:t>'\n'</a:t>
            </a:r>
            <a:r>
              <a:rPr lang="ru-RU" dirty="0"/>
              <a:t> — перевод строки;</a:t>
            </a:r>
          </a:p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</a:rPr>
              <a:t>'\t'</a:t>
            </a:r>
            <a:r>
              <a:rPr lang="ru-RU" dirty="0"/>
              <a:t> — горизонтальная табуляция;</a:t>
            </a:r>
          </a:p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</a:rPr>
              <a:t>'\v'</a:t>
            </a:r>
            <a:r>
              <a:rPr lang="ru-RU" dirty="0"/>
              <a:t> — вертикальная табуляция;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876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Форматы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1" dirty="0"/>
              <a:t>Форматы</a:t>
            </a:r>
            <a:r>
              <a:rPr lang="ru-RU" dirty="0"/>
              <a:t> нужны для того, чтобы указывать вид, в котором информация будет выведена на экран. Отличительной чертой формата является наличие символа процент '%' перед ним:</a:t>
            </a:r>
          </a:p>
          <a:p>
            <a:r>
              <a:rPr lang="ru-RU" b="1" dirty="0">
                <a:solidFill>
                  <a:srgbClr val="C00000"/>
                </a:solidFill>
              </a:rPr>
              <a:t>%d</a:t>
            </a:r>
            <a:r>
              <a:rPr lang="ru-RU" dirty="0"/>
              <a:t> — целое число типа </a:t>
            </a:r>
            <a:r>
              <a:rPr lang="ru-RU" dirty="0" err="1"/>
              <a:t>int</a:t>
            </a:r>
            <a:r>
              <a:rPr lang="ru-RU" dirty="0"/>
              <a:t> со знаком в десятичной системе счисления;</a:t>
            </a:r>
          </a:p>
          <a:p>
            <a:r>
              <a:rPr lang="ru-RU" b="1" dirty="0">
                <a:solidFill>
                  <a:srgbClr val="C00000"/>
                </a:solidFill>
              </a:rPr>
              <a:t>%u </a:t>
            </a:r>
            <a:r>
              <a:rPr lang="ru-RU" dirty="0"/>
              <a:t>— целое число типа </a:t>
            </a:r>
            <a:r>
              <a:rPr lang="ru-RU" dirty="0" err="1"/>
              <a:t>unsigned</a:t>
            </a:r>
            <a:r>
              <a:rPr lang="ru-RU" dirty="0"/>
              <a:t> </a:t>
            </a:r>
            <a:r>
              <a:rPr lang="ru-RU" dirty="0" err="1"/>
              <a:t>int</a:t>
            </a:r>
            <a:r>
              <a:rPr lang="ru-RU" dirty="0"/>
              <a:t>;</a:t>
            </a:r>
          </a:p>
          <a:p>
            <a:r>
              <a:rPr lang="ru-RU" b="1" dirty="0">
                <a:solidFill>
                  <a:srgbClr val="C00000"/>
                </a:solidFill>
              </a:rPr>
              <a:t>%x</a:t>
            </a:r>
            <a:r>
              <a:rPr lang="ru-RU" dirty="0"/>
              <a:t> — целое число типа </a:t>
            </a:r>
            <a:r>
              <a:rPr lang="ru-RU" dirty="0" err="1"/>
              <a:t>int</a:t>
            </a:r>
            <a:r>
              <a:rPr lang="ru-RU" dirty="0"/>
              <a:t> со знаком в шестнадцатеричной системе счисления;</a:t>
            </a:r>
          </a:p>
          <a:p>
            <a:r>
              <a:rPr lang="ru-RU" b="1" dirty="0">
                <a:solidFill>
                  <a:srgbClr val="C00000"/>
                </a:solidFill>
              </a:rPr>
              <a:t>%o</a:t>
            </a:r>
            <a:r>
              <a:rPr lang="ru-RU" dirty="0"/>
              <a:t> — целое число типа </a:t>
            </a:r>
            <a:r>
              <a:rPr lang="ru-RU" dirty="0" err="1"/>
              <a:t>int</a:t>
            </a:r>
            <a:r>
              <a:rPr lang="ru-RU" dirty="0"/>
              <a:t> со знаком в восьмеричной системе счисления;</a:t>
            </a:r>
          </a:p>
          <a:p>
            <a:r>
              <a:rPr lang="ru-RU" b="1" dirty="0">
                <a:solidFill>
                  <a:srgbClr val="C00000"/>
                </a:solidFill>
              </a:rPr>
              <a:t>%</a:t>
            </a:r>
            <a:r>
              <a:rPr lang="ru-RU" b="1" dirty="0" err="1">
                <a:solidFill>
                  <a:srgbClr val="C00000"/>
                </a:solidFill>
              </a:rPr>
              <a:t>hd</a:t>
            </a:r>
            <a:r>
              <a:rPr lang="ru-RU" dirty="0"/>
              <a:t> — целое число типа </a:t>
            </a:r>
            <a:r>
              <a:rPr lang="ru-RU" dirty="0" err="1"/>
              <a:t>short</a:t>
            </a:r>
            <a:r>
              <a:rPr lang="ru-RU" dirty="0"/>
              <a:t> со знаком в десятичной системе счисления;</a:t>
            </a:r>
          </a:p>
          <a:p>
            <a:r>
              <a:rPr lang="ru-RU" b="1" dirty="0">
                <a:solidFill>
                  <a:srgbClr val="C00000"/>
                </a:solidFill>
              </a:rPr>
              <a:t>%</a:t>
            </a:r>
            <a:r>
              <a:rPr lang="ru-RU" b="1" dirty="0" err="1">
                <a:solidFill>
                  <a:srgbClr val="C00000"/>
                </a:solidFill>
              </a:rPr>
              <a:t>hu</a:t>
            </a:r>
            <a:r>
              <a:rPr lang="ru-RU" dirty="0"/>
              <a:t> — целое число типа </a:t>
            </a:r>
            <a:r>
              <a:rPr lang="ru-RU" dirty="0" err="1"/>
              <a:t>unsigned</a:t>
            </a:r>
            <a:r>
              <a:rPr lang="ru-RU" dirty="0"/>
              <a:t> </a:t>
            </a:r>
            <a:r>
              <a:rPr lang="ru-RU" dirty="0" err="1"/>
              <a:t>short</a:t>
            </a:r>
            <a:r>
              <a:rPr lang="ru-RU" dirty="0"/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501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 lnSpcReduction="10000"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%</a:t>
            </a:r>
            <a:r>
              <a:rPr lang="ru-RU" b="1" dirty="0" err="1">
                <a:solidFill>
                  <a:srgbClr val="C00000"/>
                </a:solidFill>
              </a:rPr>
              <a:t>hx</a:t>
            </a:r>
            <a:r>
              <a:rPr lang="ru-RU" dirty="0"/>
              <a:t> — целое число типа </a:t>
            </a:r>
            <a:r>
              <a:rPr lang="ru-RU" dirty="0" err="1"/>
              <a:t>short</a:t>
            </a:r>
            <a:r>
              <a:rPr lang="ru-RU" dirty="0"/>
              <a:t> со знаком в шестнадцатеричной системе счисления;</a:t>
            </a:r>
          </a:p>
          <a:p>
            <a:r>
              <a:rPr lang="ru-RU" b="1" dirty="0">
                <a:solidFill>
                  <a:srgbClr val="C00000"/>
                </a:solidFill>
              </a:rPr>
              <a:t>%</a:t>
            </a:r>
            <a:r>
              <a:rPr lang="ru-RU" b="1" dirty="0" err="1">
                <a:solidFill>
                  <a:srgbClr val="C00000"/>
                </a:solidFill>
              </a:rPr>
              <a:t>ld</a:t>
            </a:r>
            <a:r>
              <a:rPr lang="ru-RU" dirty="0"/>
              <a:t> — целое число типа </a:t>
            </a:r>
            <a:r>
              <a:rPr lang="ru-RU" dirty="0" err="1"/>
              <a:t>long</a:t>
            </a:r>
            <a:r>
              <a:rPr lang="ru-RU" dirty="0"/>
              <a:t> </a:t>
            </a:r>
            <a:r>
              <a:rPr lang="ru-RU" dirty="0" err="1"/>
              <a:t>int</a:t>
            </a:r>
            <a:r>
              <a:rPr lang="ru-RU" dirty="0"/>
              <a:t> со знаком в десятичной системе счисления;</a:t>
            </a:r>
          </a:p>
          <a:p>
            <a:r>
              <a:rPr lang="ru-RU" b="1" dirty="0">
                <a:solidFill>
                  <a:srgbClr val="C00000"/>
                </a:solidFill>
              </a:rPr>
              <a:t>%</a:t>
            </a:r>
            <a:r>
              <a:rPr lang="ru-RU" b="1" dirty="0" err="1">
                <a:solidFill>
                  <a:srgbClr val="C00000"/>
                </a:solidFill>
              </a:rPr>
              <a:t>lu</a:t>
            </a:r>
            <a:r>
              <a:rPr lang="ru-RU" dirty="0"/>
              <a:t> — целое число типа </a:t>
            </a:r>
            <a:r>
              <a:rPr lang="ru-RU" dirty="0" err="1"/>
              <a:t>unsigned</a:t>
            </a:r>
            <a:r>
              <a:rPr lang="ru-RU" dirty="0"/>
              <a:t> </a:t>
            </a:r>
            <a:r>
              <a:rPr lang="ru-RU" dirty="0" err="1"/>
              <a:t>long</a:t>
            </a:r>
            <a:r>
              <a:rPr lang="ru-RU" dirty="0"/>
              <a:t> </a:t>
            </a:r>
            <a:r>
              <a:rPr lang="ru-RU" dirty="0" err="1"/>
              <a:t>int</a:t>
            </a:r>
            <a:r>
              <a:rPr lang="ru-RU" dirty="0"/>
              <a:t>;</a:t>
            </a:r>
          </a:p>
          <a:p>
            <a:r>
              <a:rPr lang="ru-RU" b="1" dirty="0">
                <a:solidFill>
                  <a:srgbClr val="C00000"/>
                </a:solidFill>
              </a:rPr>
              <a:t>%</a:t>
            </a:r>
            <a:r>
              <a:rPr lang="ru-RU" b="1" dirty="0" err="1">
                <a:solidFill>
                  <a:srgbClr val="C00000"/>
                </a:solidFill>
              </a:rPr>
              <a:t>lx</a:t>
            </a:r>
            <a:r>
              <a:rPr lang="ru-RU" dirty="0"/>
              <a:t> — целое число типа </a:t>
            </a:r>
            <a:r>
              <a:rPr lang="ru-RU" dirty="0" err="1"/>
              <a:t>long</a:t>
            </a:r>
            <a:r>
              <a:rPr lang="ru-RU" dirty="0"/>
              <a:t> </a:t>
            </a:r>
            <a:r>
              <a:rPr lang="ru-RU" dirty="0" err="1"/>
              <a:t>int</a:t>
            </a:r>
            <a:r>
              <a:rPr lang="ru-RU" dirty="0"/>
              <a:t> со знаком в шестнадцатеричной системе счисления;</a:t>
            </a:r>
          </a:p>
          <a:p>
            <a:r>
              <a:rPr lang="ru-RU" b="1" dirty="0">
                <a:solidFill>
                  <a:srgbClr val="C00000"/>
                </a:solidFill>
              </a:rPr>
              <a:t>%f</a:t>
            </a:r>
            <a:r>
              <a:rPr lang="ru-RU" dirty="0"/>
              <a:t> — вещественный формат (числа с плавающей точкой </a:t>
            </a:r>
            <a:r>
              <a:rPr lang="ru-RU" dirty="0" err="1"/>
              <a:t>типаfloat</a:t>
            </a:r>
            <a:r>
              <a:rPr lang="ru-RU" dirty="0"/>
              <a:t>);</a:t>
            </a:r>
          </a:p>
          <a:p>
            <a:r>
              <a:rPr lang="ru-RU" b="1" dirty="0">
                <a:solidFill>
                  <a:srgbClr val="C00000"/>
                </a:solidFill>
              </a:rPr>
              <a:t>%</a:t>
            </a:r>
            <a:r>
              <a:rPr lang="ru-RU" b="1" dirty="0" err="1">
                <a:solidFill>
                  <a:srgbClr val="C00000"/>
                </a:solidFill>
              </a:rPr>
              <a:t>lf</a:t>
            </a:r>
            <a:r>
              <a:rPr lang="ru-RU" b="1" dirty="0">
                <a:solidFill>
                  <a:srgbClr val="C00000"/>
                </a:solidFill>
              </a:rPr>
              <a:t> </a:t>
            </a:r>
            <a:r>
              <a:rPr lang="ru-RU" dirty="0"/>
              <a:t>— вещественный формат двойной точности (числа с плавающей точкой типа </a:t>
            </a:r>
            <a:r>
              <a:rPr lang="ru-RU" dirty="0" err="1"/>
              <a:t>double</a:t>
            </a:r>
            <a:r>
              <a:rPr lang="ru-RU" dirty="0"/>
              <a:t>);</a:t>
            </a:r>
          </a:p>
          <a:p>
            <a:r>
              <a:rPr lang="ru-RU" b="1" dirty="0">
                <a:solidFill>
                  <a:srgbClr val="C00000"/>
                </a:solidFill>
              </a:rPr>
              <a:t>%e</a:t>
            </a:r>
            <a:r>
              <a:rPr lang="ru-RU" dirty="0"/>
              <a:t> — вещественный формат в экспоненциальной форме (числа с плавающей точкой типа </a:t>
            </a:r>
            <a:r>
              <a:rPr lang="ru-RU" dirty="0" err="1"/>
              <a:t>float</a:t>
            </a:r>
            <a:r>
              <a:rPr lang="ru-RU" dirty="0"/>
              <a:t> в экспоненциальной форме);</a:t>
            </a:r>
          </a:p>
          <a:p>
            <a:r>
              <a:rPr lang="ru-RU" b="1" dirty="0">
                <a:solidFill>
                  <a:srgbClr val="C00000"/>
                </a:solidFill>
              </a:rPr>
              <a:t>%c</a:t>
            </a:r>
            <a:r>
              <a:rPr lang="ru-RU" dirty="0"/>
              <a:t> — символьный формат;</a:t>
            </a:r>
          </a:p>
          <a:p>
            <a:r>
              <a:rPr lang="ru-RU" b="1" dirty="0">
                <a:solidFill>
                  <a:srgbClr val="C00000"/>
                </a:solidFill>
              </a:rPr>
              <a:t>%s</a:t>
            </a:r>
            <a:r>
              <a:rPr lang="ru-RU" dirty="0"/>
              <a:t> — строковый формат.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98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Пример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 smtClean="0"/>
              <a:t>int</a:t>
            </a:r>
            <a:r>
              <a:rPr lang="ru-RU" dirty="0"/>
              <a:t> </a:t>
            </a:r>
            <a:r>
              <a:rPr lang="ru-RU" dirty="0" smtClean="0"/>
              <a:t>a=6;</a:t>
            </a: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float</a:t>
            </a:r>
            <a:r>
              <a:rPr lang="ru-RU" dirty="0"/>
              <a:t> x = </a:t>
            </a:r>
            <a:r>
              <a:rPr lang="ru-RU" dirty="0" smtClean="0"/>
              <a:t>2.58</a:t>
            </a:r>
            <a:r>
              <a:rPr lang="ru-RU" dirty="0"/>
              <a:t>;</a:t>
            </a:r>
            <a:br>
              <a:rPr lang="ru-RU" dirty="0"/>
            </a:br>
            <a:r>
              <a:rPr lang="ru-RU" dirty="0" err="1"/>
              <a:t>printf</a:t>
            </a:r>
            <a:r>
              <a:rPr lang="ru-RU" dirty="0"/>
              <a:t>("\n Значение переменной a=%d", a);</a:t>
            </a:r>
            <a:br>
              <a:rPr lang="ru-RU" dirty="0"/>
            </a:br>
            <a:r>
              <a:rPr lang="ru-RU" dirty="0" err="1"/>
              <a:t>printf</a:t>
            </a:r>
            <a:r>
              <a:rPr lang="ru-RU" dirty="0"/>
              <a:t>("\n Значение переменной x=%f", x);</a:t>
            </a:r>
          </a:p>
          <a:p>
            <a:pPr marL="0" indent="0">
              <a:buNone/>
            </a:pPr>
            <a:r>
              <a:rPr lang="ru-RU" dirty="0"/>
              <a:t>Результат работы программы</a:t>
            </a:r>
          </a:p>
          <a:p>
            <a:pPr marL="0" indent="0">
              <a:buNone/>
            </a:pPr>
            <a:r>
              <a:rPr lang="ru-RU" b="1" smtClean="0"/>
              <a:t>    Значение </a:t>
            </a:r>
            <a:r>
              <a:rPr lang="ru-RU" b="1"/>
              <a:t>переменной </a:t>
            </a:r>
            <a:r>
              <a:rPr lang="ru-RU" b="1" smtClean="0"/>
              <a:t>a=6</a:t>
            </a:r>
            <a:r>
              <a:rPr lang="ru-RU"/>
              <a:t/>
            </a:r>
            <a:br>
              <a:rPr lang="ru-RU"/>
            </a:br>
            <a:r>
              <a:rPr lang="ru-RU" smtClean="0"/>
              <a:t>    </a:t>
            </a:r>
            <a:r>
              <a:rPr lang="ru-RU" b="1" smtClean="0"/>
              <a:t>Значение </a:t>
            </a:r>
            <a:r>
              <a:rPr lang="ru-RU" b="1" dirty="0"/>
              <a:t>переменной </a:t>
            </a:r>
            <a:r>
              <a:rPr lang="ru-RU" b="1" dirty="0" smtClean="0"/>
              <a:t>x=258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При указании формата можно явным образом указать общее количество знакомест и количество знакомест, занимаемых дробной частью.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290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Пример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4536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 smtClean="0"/>
              <a:t>float</a:t>
            </a:r>
            <a:r>
              <a:rPr lang="ru-RU" dirty="0"/>
              <a:t> y=1.2345;</a:t>
            </a:r>
            <a:br>
              <a:rPr lang="ru-RU" dirty="0"/>
            </a:br>
            <a:r>
              <a:rPr lang="ru-RU" dirty="0" err="1"/>
              <a:t>printf</a:t>
            </a:r>
            <a:r>
              <a:rPr lang="ru-RU" dirty="0"/>
              <a:t>("\n Значение переменной y=%10.5\n", y);</a:t>
            </a:r>
          </a:p>
          <a:p>
            <a:pPr marL="0" indent="0">
              <a:buNone/>
            </a:pPr>
            <a:r>
              <a:rPr lang="ru-RU" dirty="0"/>
              <a:t>Результат работы программы</a:t>
            </a:r>
            <a:br>
              <a:rPr lang="ru-RU" dirty="0"/>
            </a:br>
            <a:r>
              <a:rPr lang="ru-RU" b="1" dirty="0"/>
              <a:t>Значение переменной y=   1.23450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 приведенном примере 10 — общее количество знакомест под значение переменной; 5 — количество позиций после десятичной точки. В указанном примере количество знакомест в выводимом числе меньше 10, поэтому свободные знакоместа слева от числа заполняются пробелами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>Такой способ форматирования часто используется для построения таблиц.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869160"/>
            <a:ext cx="36957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748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Ввод </a:t>
            </a:r>
            <a:r>
              <a:rPr lang="ru-RU" b="1" dirty="0" smtClean="0">
                <a:solidFill>
                  <a:srgbClr val="C00000"/>
                </a:solidFill>
              </a:rPr>
              <a:t>информации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Функция форматированного ввода данных с клавиатуры </a:t>
            </a:r>
            <a:r>
              <a:rPr lang="ru-RU" dirty="0" err="1"/>
              <a:t>scanf</a:t>
            </a:r>
            <a:r>
              <a:rPr lang="ru-RU" dirty="0"/>
              <a:t>() выполняет чтение данных, вводимых с клавиатуры, преобразует их во внутренний формат и передает вызывающей функции. При этом программист задает правила интерпретации входных данных с помощью спецификаций форматной строки.</a:t>
            </a:r>
            <a:br>
              <a:rPr lang="ru-RU" dirty="0"/>
            </a:br>
            <a:r>
              <a:rPr lang="ru-RU" dirty="0"/>
              <a:t>Общая форма записи функции </a:t>
            </a:r>
            <a:r>
              <a:rPr lang="ru-RU" dirty="0" err="1"/>
              <a:t>scanf</a:t>
            </a:r>
            <a:r>
              <a:rPr lang="ru-RU" dirty="0"/>
              <a:t>( )</a:t>
            </a:r>
          </a:p>
          <a:p>
            <a:pPr marL="0" indent="0">
              <a:buNone/>
            </a:pPr>
            <a:r>
              <a:rPr lang="ru-RU" b="1" dirty="0" err="1">
                <a:solidFill>
                  <a:srgbClr val="C00000"/>
                </a:solidFill>
              </a:rPr>
              <a:t>scanf</a:t>
            </a:r>
            <a:r>
              <a:rPr lang="ru-RU" b="1" dirty="0">
                <a:solidFill>
                  <a:srgbClr val="C00000"/>
                </a:solidFill>
              </a:rPr>
              <a:t> ("</a:t>
            </a:r>
            <a:r>
              <a:rPr lang="ru-RU" b="1" dirty="0" err="1">
                <a:solidFill>
                  <a:srgbClr val="C00000"/>
                </a:solidFill>
              </a:rPr>
              <a:t>CтрокаФорматов</a:t>
            </a:r>
            <a:r>
              <a:rPr lang="ru-RU" b="1" dirty="0">
                <a:solidFill>
                  <a:srgbClr val="C00000"/>
                </a:solidFill>
              </a:rPr>
              <a:t>", адрес1, адрес2,...);</a:t>
            </a:r>
          </a:p>
          <a:p>
            <a:r>
              <a:rPr lang="ru-RU" dirty="0"/>
              <a:t>Строка форматов аналогична функции </a:t>
            </a:r>
            <a:r>
              <a:rPr lang="ru-RU" dirty="0" err="1"/>
              <a:t>printf</a:t>
            </a:r>
            <a:r>
              <a:rPr lang="ru-RU" dirty="0"/>
              <a:t>(). Для формирования адреса переменной используется символ амперсанд '&amp;':</a:t>
            </a:r>
          </a:p>
          <a:p>
            <a:r>
              <a:rPr lang="ru-RU" dirty="0"/>
              <a:t>адрес = &amp;объект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tx2">
                    <a:lumMod val="75000"/>
                  </a:schemeClr>
                </a:solidFill>
              </a:rPr>
              <a:t>Строка форматов и список аргументов для функции обязательны.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507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139</TotalTime>
  <Words>178</Words>
  <Application>Microsoft Office PowerPoint</Application>
  <PresentationFormat>Экран (4:3)</PresentationFormat>
  <Paragraphs>106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Главная</vt:lpstr>
      <vt:lpstr>Ввод-вывод в Си Ввод-вывод в Си++</vt:lpstr>
      <vt:lpstr>Ввод-вывод в Си</vt:lpstr>
      <vt:lpstr>Вывод информации</vt:lpstr>
      <vt:lpstr>Управляющие символы</vt:lpstr>
      <vt:lpstr>Форматы</vt:lpstr>
      <vt:lpstr>Презентация PowerPoint</vt:lpstr>
      <vt:lpstr>Пример</vt:lpstr>
      <vt:lpstr>Пример</vt:lpstr>
      <vt:lpstr>Ввод информации</vt:lpstr>
      <vt:lpstr>Поточный ввод-вывод в C++</vt:lpstr>
      <vt:lpstr>Презентация PowerPoint</vt:lpstr>
      <vt:lpstr>Вывод информации</vt:lpstr>
      <vt:lpstr>Ввод информации</vt:lpstr>
      <vt:lpstr>Ввод символьных строк</vt:lpstr>
      <vt:lpstr>Презентация PowerPoint</vt:lpstr>
      <vt:lpstr>cin</vt:lpstr>
      <vt:lpstr>cout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Ввод-вывод в Си++</dc:title>
  <dc:creator>Лариса</dc:creator>
  <cp:lastModifiedBy>Лариса</cp:lastModifiedBy>
  <cp:revision>23</cp:revision>
  <dcterms:created xsi:type="dcterms:W3CDTF">2015-09-29T14:14:07Z</dcterms:created>
  <dcterms:modified xsi:type="dcterms:W3CDTF">2015-10-05T15:29:03Z</dcterms:modified>
</cp:coreProperties>
</file>