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4"/>
    <p:sldMasterId id="2147483761" r:id="rId5"/>
  </p:sldMasterIdLst>
  <p:notesMasterIdLst>
    <p:notesMasterId r:id="rId25"/>
  </p:notesMasterIdLst>
  <p:handoutMasterIdLst>
    <p:handoutMasterId r:id="rId26"/>
  </p:handoutMasterIdLst>
  <p:sldIdLst>
    <p:sldId id="322" r:id="rId6"/>
    <p:sldId id="319"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40" r:id="rId2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Cambron" initials="CC" lastIdx="1" clrIdx="0">
    <p:extLst/>
  </p:cmAuthor>
  <p:cmAuthor id="2" name="Chris Cambron" initials="CC [2]" lastIdx="1" clrIdx="1">
    <p:extLst/>
  </p:cmAuthor>
  <p:cmAuthor id="3" name="Chris Cambron" initials="CC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CBE"/>
    <a:srgbClr val="D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0160" autoAdjust="0"/>
  </p:normalViewPr>
  <p:slideViewPr>
    <p:cSldViewPr snapToGrid="0">
      <p:cViewPr>
        <p:scale>
          <a:sx n="54" d="100"/>
          <a:sy n="54" d="100"/>
        </p:scale>
        <p:origin x="1168" y="48"/>
      </p:cViewPr>
      <p:guideLst>
        <p:guide orient="horz" pos="1536"/>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64" d="100"/>
          <a:sy n="64" d="100"/>
        </p:scale>
        <p:origin x="2395" y="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A51B52-3AC4-ED4F-89E4-5901821EBF4B}"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81367FA0-8C3B-8740-BC89-98086D8376AB}">
      <dgm:prSet phldrT="[Text]" custT="1"/>
      <dgm:spPr/>
      <dgm:t>
        <a:bodyPr/>
        <a:lstStyle/>
        <a:p>
          <a:r>
            <a:rPr lang="en-US" sz="1800" dirty="0">
              <a:solidFill>
                <a:srgbClr val="000000"/>
              </a:solidFill>
            </a:rPr>
            <a:t>Treating people fairly</a:t>
          </a:r>
        </a:p>
      </dgm:t>
    </dgm:pt>
    <dgm:pt modelId="{2C2517EE-EEED-D54E-9963-28B6A7C6320D}" type="parTrans" cxnId="{1A9E0342-8195-A345-97C6-27958D8FE98C}">
      <dgm:prSet/>
      <dgm:spPr/>
      <dgm:t>
        <a:bodyPr/>
        <a:lstStyle/>
        <a:p>
          <a:endParaRPr lang="en-US"/>
        </a:p>
      </dgm:t>
    </dgm:pt>
    <dgm:pt modelId="{D05B3370-65A9-984B-A629-90118080E6F1}" type="sibTrans" cxnId="{1A9E0342-8195-A345-97C6-27958D8FE98C}">
      <dgm:prSet/>
      <dgm:spPr/>
      <dgm:t>
        <a:bodyPr/>
        <a:lstStyle/>
        <a:p>
          <a:endParaRPr lang="en-US"/>
        </a:p>
      </dgm:t>
    </dgm:pt>
    <dgm:pt modelId="{2CD19B97-16CF-1040-A181-14CA907B0738}">
      <dgm:prSet phldrT="[Text]" custT="1"/>
      <dgm:spPr/>
      <dgm:t>
        <a:bodyPr/>
        <a:lstStyle/>
        <a:p>
          <a:r>
            <a:rPr lang="en-US" sz="1800" dirty="0">
              <a:solidFill>
                <a:srgbClr val="000000"/>
              </a:solidFill>
            </a:rPr>
            <a:t>Establishing rapport</a:t>
          </a:r>
        </a:p>
        <a:p>
          <a:endParaRPr lang="en-US" sz="1800" dirty="0">
            <a:solidFill>
              <a:srgbClr val="000000"/>
            </a:solidFill>
          </a:endParaRPr>
        </a:p>
        <a:p>
          <a:r>
            <a:rPr lang="en-US" sz="1800" dirty="0">
              <a:solidFill>
                <a:srgbClr val="000000"/>
              </a:solidFill>
            </a:rPr>
            <a:t>Being a cooperative team member</a:t>
          </a:r>
        </a:p>
      </dgm:t>
    </dgm:pt>
    <dgm:pt modelId="{B950B4E9-9B93-BF4F-AC36-B0CE8F747942}" type="parTrans" cxnId="{FBD9F861-4465-8E47-9DA9-F1F07AD566F2}">
      <dgm:prSet/>
      <dgm:spPr/>
      <dgm:t>
        <a:bodyPr/>
        <a:lstStyle/>
        <a:p>
          <a:endParaRPr lang="en-US"/>
        </a:p>
      </dgm:t>
    </dgm:pt>
    <dgm:pt modelId="{9E2F4C2C-4E0C-A947-9779-4E9365F8FCEE}" type="sibTrans" cxnId="{FBD9F861-4465-8E47-9DA9-F1F07AD566F2}">
      <dgm:prSet/>
      <dgm:spPr/>
      <dgm:t>
        <a:bodyPr/>
        <a:lstStyle/>
        <a:p>
          <a:endParaRPr lang="en-US"/>
        </a:p>
      </dgm:t>
    </dgm:pt>
    <dgm:pt modelId="{FBC579DC-5FF1-0D42-ABCE-EB9213E55AE4}">
      <dgm:prSet phldrT="[Text]" custT="1"/>
      <dgm:spPr/>
      <dgm:t>
        <a:bodyPr/>
        <a:lstStyle/>
        <a:p>
          <a:r>
            <a:rPr lang="en-US" sz="1800" dirty="0">
              <a:solidFill>
                <a:srgbClr val="000000"/>
              </a:solidFill>
            </a:rPr>
            <a:t>Dealing effectively with conflict</a:t>
          </a:r>
        </a:p>
        <a:p>
          <a:r>
            <a:rPr lang="en-US" sz="1800" dirty="0">
              <a:solidFill>
                <a:srgbClr val="000000"/>
              </a:solidFill>
            </a:rPr>
            <a:t>Helping clarify misunderstandings</a:t>
          </a:r>
        </a:p>
        <a:p>
          <a:r>
            <a:rPr lang="en-US" sz="1800" dirty="0">
              <a:solidFill>
                <a:srgbClr val="000000"/>
              </a:solidFill>
            </a:rPr>
            <a:t>Creating an environment of social interaction</a:t>
          </a:r>
        </a:p>
      </dgm:t>
    </dgm:pt>
    <dgm:pt modelId="{425D5EE4-23C9-9644-9ABC-771C470AE342}" type="parTrans" cxnId="{6171DD09-1A27-394E-9A35-2B8DC9A9AF6D}">
      <dgm:prSet/>
      <dgm:spPr/>
      <dgm:t>
        <a:bodyPr/>
        <a:lstStyle/>
        <a:p>
          <a:endParaRPr lang="en-US"/>
        </a:p>
      </dgm:t>
    </dgm:pt>
    <dgm:pt modelId="{5A5EC4E8-98F0-9B4E-ABE8-DFFAE8FEACD3}" type="sibTrans" cxnId="{6171DD09-1A27-394E-9A35-2B8DC9A9AF6D}">
      <dgm:prSet/>
      <dgm:spPr/>
      <dgm:t>
        <a:bodyPr/>
        <a:lstStyle/>
        <a:p>
          <a:endParaRPr lang="en-US"/>
        </a:p>
      </dgm:t>
    </dgm:pt>
    <dgm:pt modelId="{BF298954-A3AC-6342-B774-647350D1AA6F}" type="pres">
      <dgm:prSet presAssocID="{16A51B52-3AC4-ED4F-89E4-5901821EBF4B}" presName="arrowDiagram" presStyleCnt="0">
        <dgm:presLayoutVars>
          <dgm:chMax val="5"/>
          <dgm:dir/>
          <dgm:resizeHandles val="exact"/>
        </dgm:presLayoutVars>
      </dgm:prSet>
      <dgm:spPr/>
    </dgm:pt>
    <dgm:pt modelId="{AFC0C313-B5B2-734A-AA4F-15FFA9F5AB83}" type="pres">
      <dgm:prSet presAssocID="{16A51B52-3AC4-ED4F-89E4-5901821EBF4B}" presName="arrow" presStyleLbl="bgShp" presStyleIdx="0" presStyleCnt="1"/>
      <dgm:spPr>
        <a:gradFill flip="none" rotWithShape="1">
          <a:gsLst>
            <a:gs pos="0">
              <a:srgbClr val="FFABAB"/>
            </a:gs>
            <a:gs pos="100000">
              <a:srgbClr val="FB9393"/>
            </a:gs>
          </a:gsLst>
          <a:lin ang="0" scaled="1"/>
          <a:tileRect/>
        </a:gradFill>
      </dgm:spPr>
    </dgm:pt>
    <dgm:pt modelId="{7603F387-A399-5049-B933-7C1CC74B8F3C}" type="pres">
      <dgm:prSet presAssocID="{16A51B52-3AC4-ED4F-89E4-5901821EBF4B}" presName="arrowDiagram3" presStyleCnt="0"/>
      <dgm:spPr/>
    </dgm:pt>
    <dgm:pt modelId="{06970A73-0BDF-7A48-ABCA-FB56D647CEFF}" type="pres">
      <dgm:prSet presAssocID="{81367FA0-8C3B-8740-BC89-98086D8376AB}" presName="bullet3a" presStyleLbl="node1" presStyleIdx="0" presStyleCnt="3" custScaleX="507122" custScaleY="507122"/>
      <dgm:spPr>
        <a:gradFill rotWithShape="0">
          <a:gsLst>
            <a:gs pos="0">
              <a:srgbClr val="FF0000"/>
            </a:gs>
            <a:gs pos="100000">
              <a:srgbClr val="C00000"/>
            </a:gs>
          </a:gsLst>
        </a:gradFill>
      </dgm:spPr>
    </dgm:pt>
    <dgm:pt modelId="{24D49483-C766-6549-90BC-461258ED1729}" type="pres">
      <dgm:prSet presAssocID="{81367FA0-8C3B-8740-BC89-98086D8376AB}" presName="textBox3a" presStyleLbl="revTx" presStyleIdx="0" presStyleCnt="3" custScaleY="67410" custLinFactNeighborX="-1655" custLinFactNeighborY="23246">
        <dgm:presLayoutVars>
          <dgm:bulletEnabled val="1"/>
        </dgm:presLayoutVars>
      </dgm:prSet>
      <dgm:spPr/>
    </dgm:pt>
    <dgm:pt modelId="{B943E653-55BE-AF47-86CB-3CD9C8399F83}" type="pres">
      <dgm:prSet presAssocID="{2CD19B97-16CF-1040-A181-14CA907B0738}" presName="bullet3b" presStyleLbl="node1" presStyleIdx="1" presStyleCnt="3" custScaleX="395587" custScaleY="395587"/>
      <dgm:spPr>
        <a:gradFill rotWithShape="0">
          <a:gsLst>
            <a:gs pos="0">
              <a:srgbClr val="FF3300"/>
            </a:gs>
            <a:gs pos="100000">
              <a:srgbClr val="FF6D6D"/>
            </a:gs>
          </a:gsLst>
        </a:gradFill>
      </dgm:spPr>
    </dgm:pt>
    <dgm:pt modelId="{BB9520BA-1B3A-FA4E-A838-146C35BF2ADD}" type="pres">
      <dgm:prSet presAssocID="{2CD19B97-16CF-1040-A181-14CA907B0738}" presName="textBox3b" presStyleLbl="revTx" presStyleIdx="1" presStyleCnt="3" custScaleY="75718" custLinFactNeighborX="-1030" custLinFactNeighborY="10182">
        <dgm:presLayoutVars>
          <dgm:bulletEnabled val="1"/>
        </dgm:presLayoutVars>
      </dgm:prSet>
      <dgm:spPr/>
    </dgm:pt>
    <dgm:pt modelId="{E0532683-E277-EA41-8422-7B2EC899A09B}" type="pres">
      <dgm:prSet presAssocID="{FBC579DC-5FF1-0D42-ABCE-EB9213E55AE4}" presName="bullet3c" presStyleLbl="node1" presStyleIdx="2" presStyleCnt="3" custScaleX="358120" custScaleY="358120"/>
      <dgm:spPr>
        <a:gradFill rotWithShape="0">
          <a:gsLst>
            <a:gs pos="0">
              <a:srgbClr val="FF4747"/>
            </a:gs>
            <a:gs pos="100000">
              <a:srgbClr val="FB9393"/>
            </a:gs>
          </a:gsLst>
        </a:gradFill>
      </dgm:spPr>
    </dgm:pt>
    <dgm:pt modelId="{72F40DAD-736C-5B40-866F-9B4FE839E66B}" type="pres">
      <dgm:prSet presAssocID="{FBC579DC-5FF1-0D42-ABCE-EB9213E55AE4}" presName="textBox3c" presStyleLbl="revTx" presStyleIdx="2" presStyleCnt="3" custScaleX="162282" custScaleY="73044" custLinFactNeighborX="21836" custLinFactNeighborY="11882">
        <dgm:presLayoutVars>
          <dgm:bulletEnabled val="1"/>
        </dgm:presLayoutVars>
      </dgm:prSet>
      <dgm:spPr/>
    </dgm:pt>
  </dgm:ptLst>
  <dgm:cxnLst>
    <dgm:cxn modelId="{6171DD09-1A27-394E-9A35-2B8DC9A9AF6D}" srcId="{16A51B52-3AC4-ED4F-89E4-5901821EBF4B}" destId="{FBC579DC-5FF1-0D42-ABCE-EB9213E55AE4}" srcOrd="2" destOrd="0" parTransId="{425D5EE4-23C9-9644-9ABC-771C470AE342}" sibTransId="{5A5EC4E8-98F0-9B4E-ABE8-DFFAE8FEACD3}"/>
    <dgm:cxn modelId="{23B7BE0A-CF50-45FF-96AB-8FC5E0938A0A}" type="presOf" srcId="{2CD19B97-16CF-1040-A181-14CA907B0738}" destId="{BB9520BA-1B3A-FA4E-A838-146C35BF2ADD}" srcOrd="0" destOrd="0" presId="urn:microsoft.com/office/officeart/2005/8/layout/arrow2"/>
    <dgm:cxn modelId="{FBD9F861-4465-8E47-9DA9-F1F07AD566F2}" srcId="{16A51B52-3AC4-ED4F-89E4-5901821EBF4B}" destId="{2CD19B97-16CF-1040-A181-14CA907B0738}" srcOrd="1" destOrd="0" parTransId="{B950B4E9-9B93-BF4F-AC36-B0CE8F747942}" sibTransId="{9E2F4C2C-4E0C-A947-9779-4E9365F8FCEE}"/>
    <dgm:cxn modelId="{1A9E0342-8195-A345-97C6-27958D8FE98C}" srcId="{16A51B52-3AC4-ED4F-89E4-5901821EBF4B}" destId="{81367FA0-8C3B-8740-BC89-98086D8376AB}" srcOrd="0" destOrd="0" parTransId="{2C2517EE-EEED-D54E-9963-28B6A7C6320D}" sibTransId="{D05B3370-65A9-984B-A629-90118080E6F1}"/>
    <dgm:cxn modelId="{FCBA1C4E-30E6-45D9-A90C-CB4651C5DB86}" type="presOf" srcId="{81367FA0-8C3B-8740-BC89-98086D8376AB}" destId="{24D49483-C766-6549-90BC-461258ED1729}" srcOrd="0" destOrd="0" presId="urn:microsoft.com/office/officeart/2005/8/layout/arrow2"/>
    <dgm:cxn modelId="{A81A1AA7-E99D-4D32-824B-80191C73CB0F}" type="presOf" srcId="{FBC579DC-5FF1-0D42-ABCE-EB9213E55AE4}" destId="{72F40DAD-736C-5B40-866F-9B4FE839E66B}" srcOrd="0" destOrd="0" presId="urn:microsoft.com/office/officeart/2005/8/layout/arrow2"/>
    <dgm:cxn modelId="{A6B05FAB-2ECB-42C2-BBFE-13BF1EA91A6F}" type="presOf" srcId="{16A51B52-3AC4-ED4F-89E4-5901821EBF4B}" destId="{BF298954-A3AC-6342-B774-647350D1AA6F}" srcOrd="0" destOrd="0" presId="urn:microsoft.com/office/officeart/2005/8/layout/arrow2"/>
    <dgm:cxn modelId="{17A85E92-DBCD-4506-90B6-9924F91ED74B}" type="presParOf" srcId="{BF298954-A3AC-6342-B774-647350D1AA6F}" destId="{AFC0C313-B5B2-734A-AA4F-15FFA9F5AB83}" srcOrd="0" destOrd="0" presId="urn:microsoft.com/office/officeart/2005/8/layout/arrow2"/>
    <dgm:cxn modelId="{ECB41B61-A73E-4E1A-9F81-5A50815D3484}" type="presParOf" srcId="{BF298954-A3AC-6342-B774-647350D1AA6F}" destId="{7603F387-A399-5049-B933-7C1CC74B8F3C}" srcOrd="1" destOrd="0" presId="urn:microsoft.com/office/officeart/2005/8/layout/arrow2"/>
    <dgm:cxn modelId="{4F8AEC1C-0136-472D-BB10-7DDD7E82614A}" type="presParOf" srcId="{7603F387-A399-5049-B933-7C1CC74B8F3C}" destId="{06970A73-0BDF-7A48-ABCA-FB56D647CEFF}" srcOrd="0" destOrd="0" presId="urn:microsoft.com/office/officeart/2005/8/layout/arrow2"/>
    <dgm:cxn modelId="{1CCEC31F-641F-4D33-8453-1507F1186DA5}" type="presParOf" srcId="{7603F387-A399-5049-B933-7C1CC74B8F3C}" destId="{24D49483-C766-6549-90BC-461258ED1729}" srcOrd="1" destOrd="0" presId="urn:microsoft.com/office/officeart/2005/8/layout/arrow2"/>
    <dgm:cxn modelId="{6A450324-3157-42BA-9874-13AD95FF0E2F}" type="presParOf" srcId="{7603F387-A399-5049-B933-7C1CC74B8F3C}" destId="{B943E653-55BE-AF47-86CB-3CD9C8399F83}" srcOrd="2" destOrd="0" presId="urn:microsoft.com/office/officeart/2005/8/layout/arrow2"/>
    <dgm:cxn modelId="{27FA8472-0FFF-4018-B104-1DA50E8C65F6}" type="presParOf" srcId="{7603F387-A399-5049-B933-7C1CC74B8F3C}" destId="{BB9520BA-1B3A-FA4E-A838-146C35BF2ADD}" srcOrd="3" destOrd="0" presId="urn:microsoft.com/office/officeart/2005/8/layout/arrow2"/>
    <dgm:cxn modelId="{0A18E135-F7B5-44A0-BAC7-B11956A12B4F}" type="presParOf" srcId="{7603F387-A399-5049-B933-7C1CC74B8F3C}" destId="{E0532683-E277-EA41-8422-7B2EC899A09B}" srcOrd="4" destOrd="0" presId="urn:microsoft.com/office/officeart/2005/8/layout/arrow2"/>
    <dgm:cxn modelId="{4E5282EF-F386-4147-8954-F7F2BD6964A6}" type="presParOf" srcId="{7603F387-A399-5049-B933-7C1CC74B8F3C}" destId="{72F40DAD-736C-5B40-866F-9B4FE839E66B}"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0C313-B5B2-734A-AA4F-15FFA9F5AB83}">
      <dsp:nvSpPr>
        <dsp:cNvPr id="0" name=""/>
        <dsp:cNvSpPr/>
      </dsp:nvSpPr>
      <dsp:spPr>
        <a:xfrm>
          <a:off x="159301" y="0"/>
          <a:ext cx="7699193" cy="4811996"/>
        </a:xfrm>
        <a:prstGeom prst="swooshArrow">
          <a:avLst>
            <a:gd name="adj1" fmla="val 25000"/>
            <a:gd name="adj2" fmla="val 25000"/>
          </a:avLst>
        </a:prstGeom>
        <a:gradFill flip="none" rotWithShape="1">
          <a:gsLst>
            <a:gs pos="0">
              <a:srgbClr val="FFABAB"/>
            </a:gs>
            <a:gs pos="100000">
              <a:srgbClr val="FB9393"/>
            </a:gs>
          </a:gsLst>
          <a:lin ang="0" scaled="1"/>
          <a:tileRect/>
        </a:gradFill>
        <a:ln>
          <a:noFill/>
        </a:ln>
        <a:effectLst/>
      </dsp:spPr>
      <dsp:style>
        <a:lnRef idx="0">
          <a:scrgbClr r="0" g="0" b="0"/>
        </a:lnRef>
        <a:fillRef idx="1">
          <a:scrgbClr r="0" g="0" b="0"/>
        </a:fillRef>
        <a:effectRef idx="2">
          <a:scrgbClr r="0" g="0" b="0"/>
        </a:effectRef>
        <a:fontRef idx="minor"/>
      </dsp:style>
    </dsp:sp>
    <dsp:sp modelId="{06970A73-0BDF-7A48-ABCA-FB56D647CEFF}">
      <dsp:nvSpPr>
        <dsp:cNvPr id="0" name=""/>
        <dsp:cNvSpPr/>
      </dsp:nvSpPr>
      <dsp:spPr>
        <a:xfrm>
          <a:off x="729612" y="2913753"/>
          <a:ext cx="1015151" cy="1015151"/>
        </a:xfrm>
        <a:prstGeom prst="ellipse">
          <a:avLst/>
        </a:prstGeom>
        <a:gradFill rotWithShape="0">
          <a:gsLst>
            <a:gs pos="0">
              <a:srgbClr val="FF0000"/>
            </a:gs>
            <a:gs pos="100000">
              <a:srgbClr val="C0000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4D49483-C766-6549-90BC-461258ED1729}">
      <dsp:nvSpPr>
        <dsp:cNvPr id="0" name=""/>
        <dsp:cNvSpPr/>
      </dsp:nvSpPr>
      <dsp:spPr>
        <a:xfrm>
          <a:off x="1207499" y="3874547"/>
          <a:ext cx="1793912" cy="937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71"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0000"/>
              </a:solidFill>
            </a:rPr>
            <a:t>Treating people fairly</a:t>
          </a:r>
        </a:p>
      </dsp:txBody>
      <dsp:txXfrm>
        <a:off x="1207499" y="3874547"/>
        <a:ext cx="1793912" cy="937448"/>
      </dsp:txXfrm>
    </dsp:sp>
    <dsp:sp modelId="{B943E653-55BE-AF47-86CB-3CD9C8399F83}">
      <dsp:nvSpPr>
        <dsp:cNvPr id="0" name=""/>
        <dsp:cNvSpPr/>
      </dsp:nvSpPr>
      <dsp:spPr>
        <a:xfrm>
          <a:off x="2369255" y="1478530"/>
          <a:ext cx="1431479" cy="1431479"/>
        </a:xfrm>
        <a:prstGeom prst="ellipse">
          <a:avLst/>
        </a:prstGeom>
        <a:gradFill rotWithShape="0">
          <a:gsLst>
            <a:gs pos="0">
              <a:srgbClr val="FF3300"/>
            </a:gs>
            <a:gs pos="100000">
              <a:srgbClr val="FF6D6D"/>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B9520BA-1B3A-FA4E-A838-146C35BF2ADD}">
      <dsp:nvSpPr>
        <dsp:cNvPr id="0" name=""/>
        <dsp:cNvSpPr/>
      </dsp:nvSpPr>
      <dsp:spPr>
        <a:xfrm>
          <a:off x="3065962" y="2778625"/>
          <a:ext cx="1847806" cy="198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43"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0000"/>
              </a:solidFill>
            </a:rPr>
            <a:t>Establishing rapport</a:t>
          </a:r>
        </a:p>
        <a:p>
          <a:pPr marL="0" lvl="0" indent="0" algn="l" defTabSz="800100">
            <a:lnSpc>
              <a:spcPct val="90000"/>
            </a:lnSpc>
            <a:spcBef>
              <a:spcPct val="0"/>
            </a:spcBef>
            <a:spcAft>
              <a:spcPct val="35000"/>
            </a:spcAft>
            <a:buNone/>
          </a:pPr>
          <a:endParaRPr lang="en-US" sz="1800" kern="1200" dirty="0">
            <a:solidFill>
              <a:srgbClr val="000000"/>
            </a:solidFill>
          </a:endParaRPr>
        </a:p>
        <a:p>
          <a:pPr marL="0" lvl="0" indent="0" algn="l" defTabSz="800100">
            <a:lnSpc>
              <a:spcPct val="90000"/>
            </a:lnSpc>
            <a:spcBef>
              <a:spcPct val="0"/>
            </a:spcBef>
            <a:spcAft>
              <a:spcPct val="35000"/>
            </a:spcAft>
            <a:buNone/>
          </a:pPr>
          <a:r>
            <a:rPr lang="en-US" sz="1800" kern="1200" dirty="0">
              <a:solidFill>
                <a:srgbClr val="000000"/>
              </a:solidFill>
            </a:rPr>
            <a:t>Being a cooperative team member</a:t>
          </a:r>
        </a:p>
      </dsp:txBody>
      <dsp:txXfrm>
        <a:off x="3065962" y="2778625"/>
        <a:ext cx="1847806" cy="1982089"/>
      </dsp:txXfrm>
    </dsp:sp>
    <dsp:sp modelId="{E0532683-E277-EA41-8422-7B2EC899A09B}">
      <dsp:nvSpPr>
        <dsp:cNvPr id="0" name=""/>
        <dsp:cNvSpPr/>
      </dsp:nvSpPr>
      <dsp:spPr>
        <a:xfrm>
          <a:off x="4383163" y="571557"/>
          <a:ext cx="1792202" cy="1792202"/>
        </a:xfrm>
        <a:prstGeom prst="ellipse">
          <a:avLst/>
        </a:prstGeom>
        <a:gradFill rotWithShape="0">
          <a:gsLst>
            <a:gs pos="0">
              <a:srgbClr val="FF4747"/>
            </a:gs>
            <a:gs pos="100000">
              <a:srgbClr val="FB9393"/>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2F40DAD-736C-5B40-866F-9B4FE839E66B}">
      <dsp:nvSpPr>
        <dsp:cNvPr id="0" name=""/>
        <dsp:cNvSpPr/>
      </dsp:nvSpPr>
      <dsp:spPr>
        <a:xfrm>
          <a:off x="5019138" y="2315782"/>
          <a:ext cx="2998657" cy="244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177"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0000"/>
              </a:solidFill>
            </a:rPr>
            <a:t>Dealing effectively with conflict</a:t>
          </a:r>
        </a:p>
        <a:p>
          <a:pPr marL="0" lvl="0" indent="0" algn="l" defTabSz="800100">
            <a:lnSpc>
              <a:spcPct val="90000"/>
            </a:lnSpc>
            <a:spcBef>
              <a:spcPct val="0"/>
            </a:spcBef>
            <a:spcAft>
              <a:spcPct val="35000"/>
            </a:spcAft>
            <a:buNone/>
          </a:pPr>
          <a:r>
            <a:rPr lang="en-US" sz="1800" kern="1200" dirty="0">
              <a:solidFill>
                <a:srgbClr val="000000"/>
              </a:solidFill>
            </a:rPr>
            <a:t>Helping clarify misunderstandings</a:t>
          </a:r>
        </a:p>
        <a:p>
          <a:pPr marL="0" lvl="0" indent="0" algn="l" defTabSz="800100">
            <a:lnSpc>
              <a:spcPct val="90000"/>
            </a:lnSpc>
            <a:spcBef>
              <a:spcPct val="0"/>
            </a:spcBef>
            <a:spcAft>
              <a:spcPct val="35000"/>
            </a:spcAft>
            <a:buNone/>
          </a:pPr>
          <a:r>
            <a:rPr lang="en-US" sz="1800" kern="1200" dirty="0">
              <a:solidFill>
                <a:srgbClr val="000000"/>
              </a:solidFill>
            </a:rPr>
            <a:t>Creating an environment of social interaction</a:t>
          </a:r>
        </a:p>
      </dsp:txBody>
      <dsp:txXfrm>
        <a:off x="5019138" y="2315782"/>
        <a:ext cx="2998657" cy="2442837"/>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B77C31-8667-4DE4-AD05-C5951A7DBCD9}"/>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6F31A9-37CE-4598-85C2-C7A1286AE8F2}"/>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D8E2FD8-9EED-478F-BC83-18EDD001AAB5}" type="datetimeFigureOut">
              <a:rPr lang="en-US" smtClean="0"/>
              <a:t>27-Nov-17</a:t>
            </a:fld>
            <a:endParaRPr lang="en-US"/>
          </a:p>
        </p:txBody>
      </p:sp>
      <p:sp>
        <p:nvSpPr>
          <p:cNvPr id="4" name="Footer Placeholder 3">
            <a:extLst>
              <a:ext uri="{FF2B5EF4-FFF2-40B4-BE49-F238E27FC236}">
                <a16:creationId xmlns:a16="http://schemas.microsoft.com/office/drawing/2014/main" id="{90E9A851-F312-43DC-8602-0CAC696EB8E8}"/>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E00B58-DF0B-4F7F-87D4-2A167E04E303}"/>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2886685-1DF0-4F10-A68E-3F2F3AEC1B21}" type="slidenum">
              <a:rPr lang="en-US" smtClean="0"/>
              <a:t>‹#›</a:t>
            </a:fld>
            <a:endParaRPr lang="en-US"/>
          </a:p>
        </p:txBody>
      </p:sp>
    </p:spTree>
    <p:extLst>
      <p:ext uri="{BB962C8B-B14F-4D97-AF65-F5344CB8AC3E}">
        <p14:creationId xmlns:p14="http://schemas.microsoft.com/office/powerpoint/2010/main" val="1291184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7D6D5D6-24C7-4B56-B2DF-FCCD525C5D1F}" type="datetimeFigureOut">
              <a:rPr lang="en-US" smtClean="0"/>
              <a:t>27-Nov-17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36392A5-00F8-4B40-B46C-7CA31B660224}" type="slidenum">
              <a:rPr lang="en-US" smtClean="0"/>
              <a:t>‹#›</a:t>
            </a:fld>
            <a:endParaRPr lang="en-US"/>
          </a:p>
        </p:txBody>
      </p:sp>
    </p:spTree>
    <p:extLst>
      <p:ext uri="{BB962C8B-B14F-4D97-AF65-F5344CB8AC3E}">
        <p14:creationId xmlns:p14="http://schemas.microsoft.com/office/powerpoint/2010/main" val="55090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2</a:t>
            </a:fld>
            <a:endParaRPr lang="en-US"/>
          </a:p>
        </p:txBody>
      </p:sp>
    </p:spTree>
    <p:extLst>
      <p:ext uri="{BB962C8B-B14F-4D97-AF65-F5344CB8AC3E}">
        <p14:creationId xmlns:p14="http://schemas.microsoft.com/office/powerpoint/2010/main" val="3709029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11</a:t>
            </a:fld>
            <a:endParaRPr lang="en-US"/>
          </a:p>
        </p:txBody>
      </p:sp>
    </p:spTree>
    <p:extLst>
      <p:ext uri="{BB962C8B-B14F-4D97-AF65-F5344CB8AC3E}">
        <p14:creationId xmlns:p14="http://schemas.microsoft.com/office/powerpoint/2010/main" val="2885735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Ethics in the Workplace!</a:t>
            </a:r>
          </a:p>
          <a:p>
            <a:r>
              <a:rPr lang="en-US" dirty="0"/>
              <a:t>A presentation on how companies can easily implement business ethics in workplace and still achieve their goals.</a:t>
            </a:r>
          </a:p>
          <a:p>
            <a:r>
              <a:rPr lang="en-US" dirty="0"/>
              <a:t>http://youtu.be/0mUxMpMTT28</a:t>
            </a:r>
          </a:p>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12</a:t>
            </a:fld>
            <a:endParaRPr lang="en-US"/>
          </a:p>
        </p:txBody>
      </p:sp>
    </p:spTree>
    <p:extLst>
      <p:ext uri="{BB962C8B-B14F-4D97-AF65-F5344CB8AC3E}">
        <p14:creationId xmlns:p14="http://schemas.microsoft.com/office/powerpoint/2010/main" val="4011788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considered soft skills or transferable skills.  These are skills which individuals </a:t>
            </a:r>
            <a:r>
              <a:rPr lang="en-US" dirty="0"/>
              <a:t>must develop, refine, practice and reinforce. Why</a:t>
            </a:r>
            <a:r>
              <a:rPr lang="en-US" baseline="0" dirty="0"/>
              <a:t> are they called transferable skills? They are called transferable skills because you can transfer them from one situation or career to another. Here is a list of additional transferable skills:</a:t>
            </a:r>
          </a:p>
          <a:p>
            <a:endParaRPr lang="en-US" baseline="0" dirty="0"/>
          </a:p>
          <a:p>
            <a:pPr marL="171450" indent="-171450">
              <a:buFont typeface="Arial" panose="020B0604020202020204" pitchFamily="34" charset="0"/>
              <a:buChar char="•"/>
            </a:pPr>
            <a:r>
              <a:rPr lang="en-US" baseline="0" dirty="0"/>
              <a:t>Negotiating</a:t>
            </a:r>
          </a:p>
          <a:p>
            <a:pPr marL="171450" indent="-171450">
              <a:buFont typeface="Arial" panose="020B0604020202020204" pitchFamily="34" charset="0"/>
              <a:buChar char="•"/>
            </a:pPr>
            <a:r>
              <a:rPr lang="en-US" baseline="0" dirty="0"/>
              <a:t>Tactfulness</a:t>
            </a:r>
          </a:p>
          <a:p>
            <a:pPr marL="171450" indent="-171450">
              <a:buFont typeface="Arial" panose="020B0604020202020204" pitchFamily="34" charset="0"/>
              <a:buChar char="•"/>
            </a:pPr>
            <a:r>
              <a:rPr lang="en-US" baseline="0" dirty="0"/>
              <a:t>Patience with difficult people</a:t>
            </a:r>
          </a:p>
          <a:p>
            <a:pPr marL="171450" indent="-171450">
              <a:buFont typeface="Arial" panose="020B0604020202020204" pitchFamily="34" charset="0"/>
              <a:buChar char="•"/>
            </a:pPr>
            <a:r>
              <a:rPr lang="en-US" baseline="0" dirty="0"/>
              <a:t>Setting priorities</a:t>
            </a:r>
          </a:p>
          <a:p>
            <a:pPr marL="171450" indent="-171450">
              <a:buFont typeface="Arial" panose="020B0604020202020204" pitchFamily="34" charset="0"/>
              <a:buChar char="•"/>
            </a:pPr>
            <a:r>
              <a:rPr lang="en-US" baseline="0" dirty="0"/>
              <a:t>Completing projects on time</a:t>
            </a:r>
          </a:p>
          <a:p>
            <a:pPr marL="171450" indent="-171450">
              <a:buFont typeface="Arial" panose="020B0604020202020204" pitchFamily="34" charset="0"/>
              <a:buChar char="•"/>
            </a:pPr>
            <a:r>
              <a:rPr lang="en-US" baseline="0" dirty="0"/>
              <a:t>Problem solving</a:t>
            </a:r>
          </a:p>
          <a:p>
            <a:pPr marL="171450" indent="-171450">
              <a:buFont typeface="Arial" panose="020B0604020202020204" pitchFamily="34" charset="0"/>
              <a:buChar char="•"/>
            </a:pPr>
            <a:r>
              <a:rPr lang="en-US" baseline="0" dirty="0"/>
              <a:t>Management</a:t>
            </a:r>
          </a:p>
          <a:p>
            <a:pPr marL="171450" indent="-171450">
              <a:buFont typeface="Arial" panose="020B0604020202020204" pitchFamily="34" charset="0"/>
              <a:buChar char="•"/>
            </a:pPr>
            <a:r>
              <a:rPr lang="en-US" baseline="0" dirty="0"/>
              <a:t>Leadership</a:t>
            </a:r>
          </a:p>
          <a:p>
            <a:pPr marL="171450" indent="-171450">
              <a:buFont typeface="Arial" panose="020B0604020202020204" pitchFamily="34" charset="0"/>
              <a:buChar char="•"/>
            </a:pPr>
            <a:r>
              <a:rPr lang="en-US" baseline="0" dirty="0"/>
              <a:t>Accepting responsibility</a:t>
            </a:r>
          </a:p>
          <a:p>
            <a:pPr marL="171450" indent="-171450">
              <a:buFont typeface="Arial" panose="020B0604020202020204" pitchFamily="34" charset="0"/>
              <a:buChar char="•"/>
            </a:pPr>
            <a:r>
              <a:rPr lang="en-US" baseline="0" dirty="0"/>
              <a:t>Decision making</a:t>
            </a:r>
          </a:p>
          <a:p>
            <a:pPr marL="171450" indent="-171450">
              <a:buFont typeface="Arial" panose="020B0604020202020204" pitchFamily="34" charset="0"/>
              <a:buChar char="•"/>
            </a:pPr>
            <a:r>
              <a:rPr lang="en-US" baseline="0" dirty="0"/>
              <a:t>Cooperating</a:t>
            </a:r>
          </a:p>
          <a:p>
            <a:pPr marL="171450" indent="-171450">
              <a:buFont typeface="Arial" panose="020B0604020202020204" pitchFamily="34" charset="0"/>
              <a:buChar char="•"/>
            </a:pPr>
            <a:endParaRPr lang="en-US" baseline="0" dirty="0"/>
          </a:p>
          <a:p>
            <a:r>
              <a:rPr lang="en-US" baseline="0" dirty="0"/>
              <a:t>Can you think of skills you have that you can transfer to many different situations or careers?</a:t>
            </a:r>
            <a:endParaRPr lang="en-US" dirty="0"/>
          </a:p>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13</a:t>
            </a:fld>
            <a:endParaRPr lang="en-US"/>
          </a:p>
        </p:txBody>
      </p:sp>
    </p:spTree>
    <p:extLst>
      <p:ext uri="{BB962C8B-B14F-4D97-AF65-F5344CB8AC3E}">
        <p14:creationId xmlns:p14="http://schemas.microsoft.com/office/powerpoint/2010/main" val="1976054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Responsibility - employees show up for work on time and work diligently to become familiar with job duties and perform them correctly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Flexibility - employees can adjust to changes without complaining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Honesty - employees admit their mistakes and find out how to prevent making them again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reliable employee: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•Arrives at work on time </a:t>
            </a:r>
          </a:p>
          <a:p>
            <a:r>
              <a:rPr lang="en-US" sz="1200" kern="1200" dirty="0">
                <a:solidFill>
                  <a:schemeClr val="tx1"/>
                </a:solidFill>
                <a:effectLst/>
                <a:latin typeface="+mn-lt"/>
                <a:ea typeface="+mn-ea"/>
                <a:cs typeface="+mn-cs"/>
              </a:rPr>
              <a:t>•Keeps personal matters separate from business matters </a:t>
            </a:r>
          </a:p>
          <a:p>
            <a:r>
              <a:rPr lang="en-US" sz="1200" kern="1200" dirty="0">
                <a:solidFill>
                  <a:schemeClr val="tx1"/>
                </a:solidFill>
                <a:effectLst/>
                <a:latin typeface="+mn-lt"/>
                <a:ea typeface="+mn-ea"/>
                <a:cs typeface="+mn-cs"/>
              </a:rPr>
              <a:t>•Works a full shift </a:t>
            </a:r>
          </a:p>
          <a:p>
            <a:r>
              <a:rPr lang="en-US" sz="1200" kern="1200" dirty="0">
                <a:solidFill>
                  <a:schemeClr val="tx1"/>
                </a:solidFill>
                <a:effectLst/>
                <a:latin typeface="+mn-lt"/>
                <a:ea typeface="+mn-ea"/>
                <a:cs typeface="+mn-cs"/>
              </a:rPr>
              <a:t>•Carries out a variety of assigned tasks without constant prompting </a:t>
            </a:r>
          </a:p>
          <a:p>
            <a:r>
              <a:rPr lang="en-US" sz="1200" kern="1200" dirty="0">
                <a:solidFill>
                  <a:schemeClr val="tx1"/>
                </a:solidFill>
                <a:effectLst/>
                <a:latin typeface="+mn-lt"/>
                <a:ea typeface="+mn-ea"/>
                <a:cs typeface="+mn-cs"/>
              </a:rPr>
              <a:t>•Takes on extra work when necessary without complaint </a:t>
            </a:r>
          </a:p>
          <a:p>
            <a:r>
              <a:rPr lang="en-US" sz="1200" kern="1200" dirty="0">
                <a:solidFill>
                  <a:schemeClr val="tx1"/>
                </a:solidFill>
                <a:effectLst/>
                <a:latin typeface="+mn-lt"/>
                <a:ea typeface="+mn-ea"/>
                <a:cs typeface="+mn-cs"/>
              </a:rPr>
              <a:t>•Gets enough rest to work effectively </a:t>
            </a:r>
          </a:p>
          <a:p>
            <a:r>
              <a:rPr lang="en-US" sz="1200" kern="1200" dirty="0">
                <a:solidFill>
                  <a:schemeClr val="tx1"/>
                </a:solidFill>
                <a:effectLst/>
                <a:latin typeface="+mn-lt"/>
                <a:ea typeface="+mn-ea"/>
                <a:cs typeface="+mn-cs"/>
              </a:rPr>
              <a:t>•Maintains good personal, physical and mental health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Teamwork – employees work with a large team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Commitment - the quality that supports all your abilities and skills to build a strong work ethic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Excellence – employees make the most of opportunities to improve their abilities and learn new skills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How can joining a career and technical student organization help you build a good work ethic?</a:t>
            </a:r>
          </a:p>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14</a:t>
            </a:fld>
            <a:endParaRPr lang="en-US"/>
          </a:p>
        </p:txBody>
      </p:sp>
    </p:spTree>
    <p:extLst>
      <p:ext uri="{BB962C8B-B14F-4D97-AF65-F5344CB8AC3E}">
        <p14:creationId xmlns:p14="http://schemas.microsoft.com/office/powerpoint/2010/main" val="1367390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Workplace ethics serve as guiding principles that effective leaders use in setting professional tone and behavior. </a:t>
            </a:r>
          </a:p>
          <a:p>
            <a:endParaRPr lang="en-US" dirty="0"/>
          </a:p>
          <a:p>
            <a:r>
              <a:rPr lang="en-US" dirty="0"/>
              <a:t>Many establishments have created written codes of ethics, which are designed to remove the guesswork about what is acceptable and unacceptable behavior. </a:t>
            </a:r>
          </a:p>
          <a:p>
            <a:r>
              <a:rPr lang="en-US" dirty="0"/>
              <a:t>These codes of ethics may include employee treatment, wages, benefits, working conditions, behavior of employees</a:t>
            </a:r>
            <a:r>
              <a:rPr lang="en-US" baseline="0" dirty="0"/>
              <a:t> </a:t>
            </a:r>
            <a:r>
              <a:rPr lang="en-US" dirty="0"/>
              <a:t>and any other issues that may impact operations. </a:t>
            </a:r>
          </a:p>
          <a:p>
            <a:endParaRPr lang="en-US" dirty="0"/>
          </a:p>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15</a:t>
            </a:fld>
            <a:endParaRPr lang="en-US"/>
          </a:p>
        </p:txBody>
      </p:sp>
    </p:spTree>
    <p:extLst>
      <p:ext uri="{BB962C8B-B14F-4D97-AF65-F5344CB8AC3E}">
        <p14:creationId xmlns:p14="http://schemas.microsoft.com/office/powerpoint/2010/main" val="1621116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whether a decision or action is based on sound workplace ethics, managers and </a:t>
            </a:r>
          </a:p>
          <a:p>
            <a:r>
              <a:rPr lang="en-US" dirty="0"/>
              <a:t>employees should ask these questions. </a:t>
            </a:r>
          </a:p>
          <a:p>
            <a:endParaRPr lang="en-US" dirty="0"/>
          </a:p>
          <a:p>
            <a:r>
              <a:rPr lang="en-US" dirty="0"/>
              <a:t>Are all these valid questions to keep in mind</a:t>
            </a:r>
            <a:r>
              <a:rPr lang="en-US" baseline="0" dirty="0"/>
              <a:t> as an employee? Why or why not?</a:t>
            </a:r>
            <a:endParaRPr lang="en-US" dirty="0"/>
          </a:p>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16</a:t>
            </a:fld>
            <a:endParaRPr lang="en-US"/>
          </a:p>
        </p:txBody>
      </p:sp>
    </p:spTree>
    <p:extLst>
      <p:ext uri="{BB962C8B-B14F-4D97-AF65-F5344CB8AC3E}">
        <p14:creationId xmlns:p14="http://schemas.microsoft.com/office/powerpoint/2010/main" val="3434401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17</a:t>
            </a:fld>
            <a:endParaRPr lang="en-US"/>
          </a:p>
        </p:txBody>
      </p:sp>
    </p:spTree>
    <p:extLst>
      <p:ext uri="{BB962C8B-B14F-4D97-AF65-F5344CB8AC3E}">
        <p14:creationId xmlns:p14="http://schemas.microsoft.com/office/powerpoint/2010/main" val="2162430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18</a:t>
            </a:fld>
            <a:endParaRPr lang="en-US"/>
          </a:p>
        </p:txBody>
      </p:sp>
    </p:spTree>
    <p:extLst>
      <p:ext uri="{BB962C8B-B14F-4D97-AF65-F5344CB8AC3E}">
        <p14:creationId xmlns:p14="http://schemas.microsoft.com/office/powerpoint/2010/main" val="2873383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19</a:t>
            </a:fld>
            <a:endParaRPr lang="en-US"/>
          </a:p>
        </p:txBody>
      </p:sp>
    </p:spTree>
    <p:extLst>
      <p:ext uri="{BB962C8B-B14F-4D97-AF65-F5344CB8AC3E}">
        <p14:creationId xmlns:p14="http://schemas.microsoft.com/office/powerpoint/2010/main" val="215146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ethics? They</a:t>
            </a:r>
            <a:r>
              <a:rPr lang="en-US" baseline="0" dirty="0"/>
              <a:t> are </a:t>
            </a:r>
            <a:r>
              <a:rPr lang="en-US" dirty="0"/>
              <a:t>a set of (often unspoken – and generally understood) moral principles relating to a specified group, field</a:t>
            </a:r>
            <a:r>
              <a:rPr lang="en-US" baseline="0" dirty="0"/>
              <a:t> </a:t>
            </a:r>
            <a:r>
              <a:rPr lang="en-US" dirty="0"/>
              <a:t>or form of conduct.</a:t>
            </a:r>
            <a:r>
              <a:rPr lang="en-US" baseline="0" dirty="0"/>
              <a:t> </a:t>
            </a:r>
            <a:r>
              <a:rPr lang="en-US" dirty="0"/>
              <a:t> A group of moral principles, standards of behavior or set of values regarding proper conduct in the workplace. </a:t>
            </a:r>
          </a:p>
          <a:p>
            <a:endParaRPr lang="en-US" dirty="0"/>
          </a:p>
          <a:p>
            <a:r>
              <a:rPr lang="en-US" dirty="0"/>
              <a:t>Ethics on the job often deal with a code of conduct or a set of principles for BOTH the employer and the employee. Ask for and offer some examples of workplace ethics from both the employer and the employee. </a:t>
            </a:r>
          </a:p>
          <a:p>
            <a:endParaRPr lang="en-US" dirty="0"/>
          </a:p>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3</a:t>
            </a:fld>
            <a:endParaRPr lang="en-US"/>
          </a:p>
        </p:txBody>
      </p:sp>
    </p:spTree>
    <p:extLst>
      <p:ext uri="{BB962C8B-B14F-4D97-AF65-F5344CB8AC3E}">
        <p14:creationId xmlns:p14="http://schemas.microsoft.com/office/powerpoint/2010/main" val="172248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of work ethics for an employer or a company might be:</a:t>
            </a:r>
          </a:p>
          <a:p>
            <a:endParaRPr lang="en-US" dirty="0"/>
          </a:p>
          <a:p>
            <a:r>
              <a:rPr lang="en-US" dirty="0"/>
              <a:t>• To provide a safe work environment for all</a:t>
            </a:r>
            <a:r>
              <a:rPr lang="en-US" baseline="0" dirty="0"/>
              <a:t> </a:t>
            </a:r>
            <a:r>
              <a:rPr lang="en-US" dirty="0"/>
              <a:t>staff and employees </a:t>
            </a:r>
          </a:p>
          <a:p>
            <a:r>
              <a:rPr lang="en-US" dirty="0"/>
              <a:t>• To treat employees with dignity and respect</a:t>
            </a:r>
          </a:p>
          <a:p>
            <a:r>
              <a:rPr lang="en-US" dirty="0"/>
              <a:t>• To provide a fair wage for the services rendered</a:t>
            </a:r>
          </a:p>
          <a:p>
            <a:r>
              <a:rPr lang="en-US" dirty="0"/>
              <a:t>• To handle all business transactions with integrity and honesty</a:t>
            </a:r>
          </a:p>
          <a:p>
            <a:endParaRPr lang="en-US" dirty="0"/>
          </a:p>
          <a:p>
            <a:r>
              <a:rPr lang="en-US" dirty="0"/>
              <a:t>A list of work ethics for an employee might be:</a:t>
            </a:r>
          </a:p>
          <a:p>
            <a:endParaRPr lang="en-US" dirty="0"/>
          </a:p>
          <a:p>
            <a:r>
              <a:rPr lang="en-US" dirty="0"/>
              <a:t>• To show up on time</a:t>
            </a:r>
          </a:p>
          <a:p>
            <a:r>
              <a:rPr lang="en-US" dirty="0"/>
              <a:t>• To tend to company business the whole time while at work; giving</a:t>
            </a:r>
            <a:r>
              <a:rPr lang="en-US" baseline="0" dirty="0"/>
              <a:t> it 100% </a:t>
            </a:r>
            <a:endParaRPr lang="en-US" dirty="0"/>
          </a:p>
          <a:p>
            <a:r>
              <a:rPr lang="en-US" dirty="0"/>
              <a:t>• To treat the company’s resources, equipment</a:t>
            </a:r>
            <a:r>
              <a:rPr lang="en-US" baseline="0" dirty="0"/>
              <a:t> </a:t>
            </a:r>
            <a:r>
              <a:rPr lang="en-US" dirty="0"/>
              <a:t>and products with care</a:t>
            </a:r>
          </a:p>
          <a:p>
            <a:r>
              <a:rPr lang="en-US" dirty="0"/>
              <a:t>• To give respect to the company</a:t>
            </a:r>
            <a:r>
              <a:rPr lang="en-US" baseline="0" dirty="0"/>
              <a:t> by working with </a:t>
            </a:r>
            <a:r>
              <a:rPr lang="en-US" dirty="0"/>
              <a:t>honesty and integrity</a:t>
            </a:r>
          </a:p>
          <a:p>
            <a:endParaRPr lang="en-US" dirty="0"/>
          </a:p>
          <a:p>
            <a:r>
              <a:rPr lang="en-US" dirty="0"/>
              <a:t>Ask the students</a:t>
            </a:r>
            <a:r>
              <a:rPr lang="en-US" baseline="0" dirty="0"/>
              <a:t> to list some </a:t>
            </a:r>
            <a:r>
              <a:rPr lang="en-US" dirty="0"/>
              <a:t>ethical issues that might come up at work.</a:t>
            </a:r>
          </a:p>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4</a:t>
            </a:fld>
            <a:endParaRPr lang="en-US"/>
          </a:p>
        </p:txBody>
      </p:sp>
    </p:spTree>
    <p:extLst>
      <p:ext uri="{BB962C8B-B14F-4D97-AF65-F5344CB8AC3E}">
        <p14:creationId xmlns:p14="http://schemas.microsoft.com/office/powerpoint/2010/main" val="3128715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5</a:t>
            </a:fld>
            <a:endParaRPr lang="en-US"/>
          </a:p>
        </p:txBody>
      </p:sp>
    </p:spTree>
    <p:extLst>
      <p:ext uri="{BB962C8B-B14F-4D97-AF65-F5344CB8AC3E}">
        <p14:creationId xmlns:p14="http://schemas.microsoft.com/office/powerpoint/2010/main" val="4014225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work ethic is an attitude that combines hard work, good performance</a:t>
            </a:r>
            <a:r>
              <a:rPr lang="en-US" baseline="0" dirty="0"/>
              <a:t> </a:t>
            </a:r>
            <a:r>
              <a:rPr lang="en-US" dirty="0"/>
              <a:t>and dependable results. </a:t>
            </a:r>
          </a:p>
          <a:p>
            <a:endParaRPr lang="en-US" dirty="0"/>
          </a:p>
          <a:p>
            <a:r>
              <a:rPr lang="en-US" dirty="0"/>
              <a:t>How can your ethics</a:t>
            </a:r>
            <a:r>
              <a:rPr lang="en-US" baseline="0" dirty="0"/>
              <a:t> help you develop strong relationships in a work environment?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6</a:t>
            </a:fld>
            <a:endParaRPr lang="en-US"/>
          </a:p>
        </p:txBody>
      </p:sp>
    </p:spTree>
    <p:extLst>
      <p:ext uri="{BB962C8B-B14F-4D97-AF65-F5344CB8AC3E}">
        <p14:creationId xmlns:p14="http://schemas.microsoft.com/office/powerpoint/2010/main" val="4159309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Professionals do not use profanity on the job and avoid gossip. </a:t>
            </a:r>
          </a:p>
          <a:p>
            <a:r>
              <a:rPr lang="en-US" dirty="0"/>
              <a:t> </a:t>
            </a:r>
          </a:p>
          <a:p>
            <a:r>
              <a:rPr lang="en-US" dirty="0"/>
              <a:t>Can you think of any other descriptions for professional behavior? </a:t>
            </a:r>
          </a:p>
          <a:p>
            <a:endParaRPr lang="en-US" dirty="0"/>
          </a:p>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7</a:t>
            </a:fld>
            <a:endParaRPr lang="en-US"/>
          </a:p>
        </p:txBody>
      </p:sp>
    </p:spTree>
    <p:extLst>
      <p:ext uri="{BB962C8B-B14F-4D97-AF65-F5344CB8AC3E}">
        <p14:creationId xmlns:p14="http://schemas.microsoft.com/office/powerpoint/2010/main" val="4203076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United</a:t>
            </a:r>
            <a:r>
              <a:rPr lang="en-US" baseline="0" dirty="0"/>
              <a:t> States Department of Labor</a:t>
            </a:r>
          </a:p>
          <a:p>
            <a:r>
              <a:rPr lang="en-US" baseline="0" dirty="0"/>
              <a:t>Soft Skills – Professionalism information.</a:t>
            </a:r>
            <a:endParaRPr lang="en-US" dirty="0"/>
          </a:p>
          <a:p>
            <a:r>
              <a:rPr lang="en-US" dirty="0"/>
              <a:t>http://youtu.be/7dPWVjQSad4</a:t>
            </a:r>
          </a:p>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8</a:t>
            </a:fld>
            <a:endParaRPr lang="en-US"/>
          </a:p>
        </p:txBody>
      </p:sp>
    </p:spTree>
    <p:extLst>
      <p:ext uri="{BB962C8B-B14F-4D97-AF65-F5344CB8AC3E}">
        <p14:creationId xmlns:p14="http://schemas.microsoft.com/office/powerpoint/2010/main" val="148465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let what happens at home or in your personal life affect your work life. </a:t>
            </a:r>
          </a:p>
          <a:p>
            <a:endParaRPr lang="en-US" dirty="0"/>
          </a:p>
          <a:p>
            <a:r>
              <a:rPr lang="en-US" dirty="0"/>
              <a:t>Is it a good idea to date someone that you work with? Why or why not?</a:t>
            </a:r>
          </a:p>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9</a:t>
            </a:fld>
            <a:endParaRPr lang="en-US"/>
          </a:p>
        </p:txBody>
      </p:sp>
    </p:spTree>
    <p:extLst>
      <p:ext uri="{BB962C8B-B14F-4D97-AF65-F5344CB8AC3E}">
        <p14:creationId xmlns:p14="http://schemas.microsoft.com/office/powerpoint/2010/main" val="1283425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Embezzlement occurs when a trusted employee takes either money or goods entrusted to them. They can be arrested, fined</a:t>
            </a:r>
            <a:r>
              <a:rPr lang="en-US" baseline="0" dirty="0"/>
              <a:t> </a:t>
            </a:r>
            <a:r>
              <a:rPr lang="en-US" dirty="0"/>
              <a:t>and/or sent to prison. </a:t>
            </a:r>
          </a:p>
          <a:p>
            <a:endParaRPr lang="en-US" dirty="0"/>
          </a:p>
          <a:p>
            <a:r>
              <a:rPr lang="en-US" sz="1200" b="0" i="0" kern="1200" dirty="0">
                <a:solidFill>
                  <a:schemeClr val="tx1"/>
                </a:solidFill>
                <a:effectLst/>
                <a:latin typeface="+mn-lt"/>
                <a:ea typeface="+mn-ea"/>
                <a:cs typeface="+mn-cs"/>
              </a:rPr>
              <a:t>A 2010 </a:t>
            </a:r>
            <a:r>
              <a:rPr lang="en-US" sz="1200" b="0" i="0" u="none" strike="noStrike" kern="1200" dirty="0">
                <a:solidFill>
                  <a:schemeClr val="tx1"/>
                </a:solidFill>
                <a:effectLst/>
                <a:latin typeface="+mn-lt"/>
                <a:ea typeface="+mn-ea"/>
                <a:cs typeface="+mn-cs"/>
              </a:rPr>
              <a:t>report</a:t>
            </a:r>
            <a:r>
              <a:rPr lang="en-US" sz="1200" b="0" i="0" kern="1200" dirty="0">
                <a:solidFill>
                  <a:schemeClr val="tx1"/>
                </a:solidFill>
                <a:effectLst/>
                <a:latin typeface="+mn-lt"/>
                <a:ea typeface="+mn-ea"/>
                <a:cs typeface="+mn-cs"/>
              </a:rPr>
              <a:t> by </a:t>
            </a:r>
            <a:r>
              <a:rPr lang="en-US" sz="1200" b="0" i="0" u="none" strike="noStrike" kern="1200" dirty="0">
                <a:solidFill>
                  <a:schemeClr val="tx1"/>
                </a:solidFill>
                <a:effectLst/>
                <a:latin typeface="+mn-lt"/>
                <a:ea typeface="+mn-ea"/>
                <a:cs typeface="+mn-cs"/>
              </a:rPr>
              <a:t>TD Bank Financial Group </a:t>
            </a:r>
            <a:r>
              <a:rPr lang="en-US" sz="1200" b="0" i="0" kern="1200" dirty="0">
                <a:solidFill>
                  <a:schemeClr val="tx1"/>
                </a:solidFill>
                <a:effectLst/>
                <a:latin typeface="+mn-lt"/>
                <a:ea typeface="+mn-ea"/>
                <a:cs typeface="+mn-cs"/>
              </a:rPr>
              <a:t>estimated that employee theft played a role in the bankruptcy of one out of 10 failed small- to medium-sized businesses.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 study of 23 large retail companies by loss-prevention consulting firm </a:t>
            </a:r>
            <a:r>
              <a:rPr lang="en-US" sz="1200" b="0" i="0" u="none" strike="noStrike" kern="1200" dirty="0">
                <a:solidFill>
                  <a:schemeClr val="tx1"/>
                </a:solidFill>
                <a:effectLst/>
                <a:latin typeface="+mn-lt"/>
                <a:ea typeface="+mn-ea"/>
                <a:cs typeface="+mn-cs"/>
              </a:rPr>
              <a:t>Jack L. Hayes International</a:t>
            </a:r>
            <a:r>
              <a:rPr lang="en-US" sz="1200" b="0" i="0" u="none" strike="noStrike"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shows that 71,095 dishonest employees were apprehended in 2012, up 5.5 percent from 2011. In total, more than $50 million was recovered in those cases, up 7 percent from a year earlier. How would you</a:t>
            </a:r>
            <a:r>
              <a:rPr lang="en-US" sz="1200" b="0" i="0" kern="1200" baseline="0" dirty="0">
                <a:solidFill>
                  <a:schemeClr val="tx1"/>
                </a:solidFill>
                <a:effectLst/>
                <a:latin typeface="+mn-lt"/>
                <a:ea typeface="+mn-ea"/>
                <a:cs typeface="+mn-cs"/>
              </a:rPr>
              <a:t> feel if you were a business owner and this was occurring at your place of business?</a:t>
            </a:r>
            <a:endParaRPr lang="en-US" dirty="0"/>
          </a:p>
          <a:p>
            <a:r>
              <a:rPr lang="en-US" dirty="0"/>
              <a:t> </a:t>
            </a:r>
          </a:p>
          <a:p>
            <a:r>
              <a:rPr lang="en-US" dirty="0"/>
              <a:t>Wasting resources can cost money and lead to environmental problems. </a:t>
            </a:r>
          </a:p>
          <a:p>
            <a:endParaRPr lang="en-US" dirty="0"/>
          </a:p>
          <a:p>
            <a:endParaRPr lang="en-US" dirty="0"/>
          </a:p>
        </p:txBody>
      </p:sp>
      <p:sp>
        <p:nvSpPr>
          <p:cNvPr id="4" name="Slide Number Placeholder 3"/>
          <p:cNvSpPr>
            <a:spLocks noGrp="1"/>
          </p:cNvSpPr>
          <p:nvPr>
            <p:ph type="sldNum" sz="quarter" idx="10"/>
          </p:nvPr>
        </p:nvSpPr>
        <p:spPr/>
        <p:txBody>
          <a:bodyPr/>
          <a:lstStyle/>
          <a:p>
            <a:fld id="{B36392A5-00F8-4B40-B46C-7CA31B660224}" type="slidenum">
              <a:rPr lang="en-US" smtClean="0"/>
              <a:t>10</a:t>
            </a:fld>
            <a:endParaRPr lang="en-US"/>
          </a:p>
        </p:txBody>
      </p:sp>
    </p:spTree>
    <p:extLst>
      <p:ext uri="{BB962C8B-B14F-4D97-AF65-F5344CB8AC3E}">
        <p14:creationId xmlns:p14="http://schemas.microsoft.com/office/powerpoint/2010/main" val="490120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copyrights@tea.state.tx.us"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TE - Title Slide">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4365361" y="0"/>
            <a:ext cx="779628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650" y="1296586"/>
            <a:ext cx="3568700" cy="1460322"/>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12919" y="5591286"/>
            <a:ext cx="1729826" cy="847614"/>
          </a:xfrm>
          <a:prstGeom prst="rect">
            <a:avLst/>
          </a:prstGeom>
        </p:spPr>
      </p:pic>
      <p:cxnSp>
        <p:nvCxnSpPr>
          <p:cNvPr id="13" name="Straight Connector 12"/>
          <p:cNvCxnSpPr/>
          <p:nvPr userDrawn="1"/>
        </p:nvCxnSpPr>
        <p:spPr>
          <a:xfrm>
            <a:off x="4365361" y="0"/>
            <a:ext cx="0" cy="68580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9C40A44-36AE-481E-B090-1CC6ADC1BFB3}"/>
              </a:ext>
            </a:extLst>
          </p:cNvPr>
          <p:cNvSpPr>
            <a:spLocks noGrp="1"/>
          </p:cNvSpPr>
          <p:nvPr>
            <p:ph type="title"/>
          </p:nvPr>
        </p:nvSpPr>
        <p:spPr>
          <a:xfrm>
            <a:off x="4525346" y="477093"/>
            <a:ext cx="7462935" cy="3413772"/>
          </a:xfrm>
        </p:spPr>
        <p:txBody>
          <a:bodyPr>
            <a:normAutofit/>
          </a:bodyPr>
          <a:lstStyle>
            <a:lvl1pPr>
              <a:defRPr sz="7200">
                <a:solidFill>
                  <a:schemeClr val="bg1"/>
                </a:solidFill>
              </a:defRPr>
            </a:lvl1pPr>
          </a:lstStyle>
          <a:p>
            <a:r>
              <a:rPr lang="en-US" dirty="0"/>
              <a:t>Click to edit Master title style</a:t>
            </a:r>
          </a:p>
        </p:txBody>
      </p:sp>
    </p:spTree>
    <p:extLst/>
  </p:cSld>
  <p:clrMapOvr>
    <a:masterClrMapping/>
  </p:clrMapOvr>
  <p:extLst mod="1">
    <p:ext uri="{DCECCB84-F9BA-43D5-87BE-67443E8EF086}">
      <p15:sldGuideLst xmlns:p15="http://schemas.microsoft.com/office/powerpoint/2012/main">
        <p15:guide id="1" orient="horz" pos="2160">
          <p15:clr>
            <a:srgbClr val="FBAE40"/>
          </p15:clr>
        </p15:guide>
        <p15:guide id="3" orient="horz" pos="816" userDrawn="1">
          <p15:clr>
            <a:srgbClr val="FBAE40"/>
          </p15:clr>
        </p15:guide>
        <p15:guide id="4" orient="horz" pos="1064" userDrawn="1">
          <p15:clr>
            <a:srgbClr val="FBAE40"/>
          </p15:clr>
        </p15:guide>
        <p15:guide id="5" pos="301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TE - Three Boxes Stroked">
    <p:spTree>
      <p:nvGrpSpPr>
        <p:cNvPr id="1" name=""/>
        <p:cNvGrpSpPr/>
        <p:nvPr/>
      </p:nvGrpSpPr>
      <p:grpSpPr>
        <a:xfrm>
          <a:off x="0" y="0"/>
          <a:ext cx="0" cy="0"/>
          <a:chOff x="0" y="0"/>
          <a:chExt cx="0" cy="0"/>
        </a:xfrm>
      </p:grpSpPr>
      <p:sp>
        <p:nvSpPr>
          <p:cNvPr id="2" name="Title 1"/>
          <p:cNvSpPr>
            <a:spLocks noGrp="1"/>
          </p:cNvSpPr>
          <p:nvPr>
            <p:ph type="title"/>
          </p:nvPr>
        </p:nvSpPr>
        <p:spPr>
          <a:xfrm>
            <a:off x="740664" y="407209"/>
            <a:ext cx="10059452" cy="876300"/>
          </a:xfrm>
        </p:spPr>
        <p:txBody>
          <a:bodyPr>
            <a:noAutofit/>
          </a:bodyPr>
          <a:lstStyle>
            <a:lvl1pPr>
              <a:defRPr sz="3600" b="1" i="0" spc="-60" baseline="0">
                <a:latin typeface="Open Sans SemiBold" charset="0"/>
                <a:ea typeface="Open Sans SemiBold" charset="0"/>
                <a:cs typeface="Open Sans SemiBold" charset="0"/>
              </a:defRPr>
            </a:lvl1pPr>
          </a:lstStyle>
          <a:p>
            <a:r>
              <a:rPr lang="en-US" dirty="0"/>
              <a:t>Click to edit Master title style</a:t>
            </a:r>
          </a:p>
        </p:txBody>
      </p:sp>
      <p:sp>
        <p:nvSpPr>
          <p:cNvPr id="4" name="Rounded Rectangle 3"/>
          <p:cNvSpPr/>
          <p:nvPr userDrawn="1"/>
        </p:nvSpPr>
        <p:spPr>
          <a:xfrm>
            <a:off x="742952" y="1479884"/>
            <a:ext cx="3429634" cy="4297461"/>
          </a:xfrm>
          <a:prstGeom prst="roundRect">
            <a:avLst>
              <a:gd name="adj" fmla="val 522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a:latin typeface="Open Sans" charset="0"/>
              <a:ea typeface="Open Sans" charset="0"/>
              <a:cs typeface="Open Sans" charset="0"/>
            </a:endParaRPr>
          </a:p>
        </p:txBody>
      </p:sp>
      <p:sp>
        <p:nvSpPr>
          <p:cNvPr id="5" name="Text Placeholder 5"/>
          <p:cNvSpPr>
            <a:spLocks noGrp="1"/>
          </p:cNvSpPr>
          <p:nvPr>
            <p:ph type="body" sz="quarter" idx="10"/>
          </p:nvPr>
        </p:nvSpPr>
        <p:spPr>
          <a:xfrm>
            <a:off x="1046165" y="1768643"/>
            <a:ext cx="2823209" cy="3703901"/>
          </a:xfrm>
          <a:prstGeom prst="rect">
            <a:avLst/>
          </a:prstGeom>
        </p:spPr>
        <p:txBody>
          <a:bodyPr lIns="0" tIns="0" rIns="0" bIns="0" anchor="ctr" anchorCtr="0">
            <a:noAutofit/>
          </a:bodyPr>
          <a:lstStyle>
            <a:lvl1pPr marL="0" indent="0" algn="ctr">
              <a:buFontTx/>
              <a:buNone/>
              <a:defRPr sz="3600">
                <a:solidFill>
                  <a:schemeClr val="tx2"/>
                </a:solidFill>
              </a:defRPr>
            </a:lvl1pPr>
          </a:lstStyle>
          <a:p>
            <a:pPr lvl="0"/>
            <a:r>
              <a:rPr lang="en-US" dirty="0"/>
              <a:t>Click to edit Master text styles</a:t>
            </a:r>
          </a:p>
        </p:txBody>
      </p:sp>
      <p:sp>
        <p:nvSpPr>
          <p:cNvPr id="6" name="Rounded Rectangle 5"/>
          <p:cNvSpPr/>
          <p:nvPr userDrawn="1"/>
        </p:nvSpPr>
        <p:spPr>
          <a:xfrm>
            <a:off x="4573587" y="1479884"/>
            <a:ext cx="3429634" cy="4297461"/>
          </a:xfrm>
          <a:prstGeom prst="roundRect">
            <a:avLst>
              <a:gd name="adj" fmla="val 522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a:latin typeface="Open Sans" charset="0"/>
              <a:ea typeface="Open Sans" charset="0"/>
              <a:cs typeface="Open Sans" charset="0"/>
            </a:endParaRPr>
          </a:p>
        </p:txBody>
      </p:sp>
      <p:sp>
        <p:nvSpPr>
          <p:cNvPr id="7" name="Text Placeholder 5"/>
          <p:cNvSpPr>
            <a:spLocks noGrp="1"/>
          </p:cNvSpPr>
          <p:nvPr>
            <p:ph type="body" sz="quarter" idx="11"/>
          </p:nvPr>
        </p:nvSpPr>
        <p:spPr>
          <a:xfrm>
            <a:off x="4876800" y="1768643"/>
            <a:ext cx="2823209" cy="3703901"/>
          </a:xfrm>
          <a:prstGeom prst="rect">
            <a:avLst/>
          </a:prstGeom>
        </p:spPr>
        <p:txBody>
          <a:bodyPr lIns="0" tIns="0" rIns="0" bIns="0" anchor="ctr" anchorCtr="0">
            <a:noAutofit/>
          </a:bodyPr>
          <a:lstStyle>
            <a:lvl1pPr marL="0" indent="0" algn="ctr">
              <a:buFontTx/>
              <a:buNone/>
              <a:defRPr sz="3600">
                <a:solidFill>
                  <a:schemeClr val="tx2"/>
                </a:solidFill>
              </a:defRPr>
            </a:lvl1pPr>
          </a:lstStyle>
          <a:p>
            <a:pPr lvl="0"/>
            <a:r>
              <a:rPr lang="en-US" dirty="0"/>
              <a:t>Click to edit Master text styles</a:t>
            </a:r>
          </a:p>
        </p:txBody>
      </p:sp>
      <p:sp>
        <p:nvSpPr>
          <p:cNvPr id="8" name="Rounded Rectangle 7"/>
          <p:cNvSpPr/>
          <p:nvPr userDrawn="1"/>
        </p:nvSpPr>
        <p:spPr>
          <a:xfrm>
            <a:off x="8383587" y="1479884"/>
            <a:ext cx="3429634" cy="4297461"/>
          </a:xfrm>
          <a:prstGeom prst="roundRect">
            <a:avLst>
              <a:gd name="adj" fmla="val 522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a:ln>
                <a:solidFill>
                  <a:schemeClr val="bg1"/>
                </a:solidFill>
              </a:ln>
              <a:solidFill>
                <a:schemeClr val="tx2"/>
              </a:solidFill>
              <a:latin typeface="Open Sans" charset="0"/>
              <a:ea typeface="Open Sans" charset="0"/>
              <a:cs typeface="Open Sans" charset="0"/>
            </a:endParaRPr>
          </a:p>
        </p:txBody>
      </p:sp>
      <p:sp>
        <p:nvSpPr>
          <p:cNvPr id="9" name="Text Placeholder 5"/>
          <p:cNvSpPr>
            <a:spLocks noGrp="1"/>
          </p:cNvSpPr>
          <p:nvPr>
            <p:ph type="body" sz="quarter" idx="12"/>
          </p:nvPr>
        </p:nvSpPr>
        <p:spPr>
          <a:xfrm>
            <a:off x="8686800" y="1768643"/>
            <a:ext cx="2823209" cy="3703901"/>
          </a:xfrm>
          <a:prstGeom prst="rect">
            <a:avLst/>
          </a:prstGeom>
        </p:spPr>
        <p:txBody>
          <a:bodyPr lIns="0" tIns="0" rIns="0" bIns="0" anchor="ctr" anchorCtr="0">
            <a:noAutofit/>
          </a:bodyPr>
          <a:lstStyle>
            <a:lvl1pPr marL="0" indent="0" algn="ctr">
              <a:buFontTx/>
              <a:buNone/>
              <a:defRPr sz="3600">
                <a:solidFill>
                  <a:schemeClr val="tx2"/>
                </a:solidFill>
              </a:defRPr>
            </a:lvl1pPr>
          </a:lstStyle>
          <a:p>
            <a:pPr lvl="0"/>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TE- Copyright">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771181" y="1443210"/>
            <a:ext cx="9970265" cy="5170646"/>
          </a:xfrm>
          <a:prstGeom prst="rect">
            <a:avLst/>
          </a:prstGeom>
          <a:noFill/>
        </p:spPr>
        <p:txBody>
          <a:bodyPr wrap="square" lIns="0" tIns="0" rIns="0" bIns="0" rtlCol="0">
            <a:spAutoFit/>
          </a:bodyPr>
          <a:lstStyle/>
          <a:p>
            <a:pPr marL="0" indent="0">
              <a:lnSpc>
                <a:spcPct val="100000"/>
              </a:lnSpc>
              <a:buNone/>
            </a:pPr>
            <a:r>
              <a:rPr lang="en-US" sz="1600" dirty="0">
                <a:solidFill>
                  <a:schemeClr val="tx1"/>
                </a:solidFill>
                <a:latin typeface="Open Sans" charset="0"/>
                <a:ea typeface="Open Sans" charset="0"/>
                <a:cs typeface="Open Sans" charset="0"/>
              </a:rPr>
              <a:t>These Materials are copyrighted © and trademarked ™ as the property of the Texas Education Agency (TEA) and may not be reproduced without the express written permission of TEA, except under the following conditions:</a:t>
            </a:r>
          </a:p>
          <a:p>
            <a:pPr marL="457200" indent="-277813">
              <a:lnSpc>
                <a:spcPct val="100000"/>
              </a:lnSpc>
              <a:buNone/>
            </a:pPr>
            <a:r>
              <a:rPr lang="en-US" sz="1600" dirty="0">
                <a:solidFill>
                  <a:schemeClr val="tx1"/>
                </a:solidFill>
                <a:latin typeface="Open Sans" charset="0"/>
                <a:ea typeface="Open Sans" charset="0"/>
                <a:cs typeface="Open Sans" charset="0"/>
              </a:rPr>
              <a:t>1)  Texas public school districts, charter schools, and Education Service Centers may reproduce and use copies of the Materials and Related Materials for the districts’ and schools’ educational use without obtaining permission from TEA.</a:t>
            </a:r>
          </a:p>
          <a:p>
            <a:pPr marL="457200" indent="-277813">
              <a:lnSpc>
                <a:spcPct val="100000"/>
              </a:lnSpc>
              <a:buNone/>
            </a:pPr>
            <a:r>
              <a:rPr lang="en-US" sz="1600" dirty="0">
                <a:solidFill>
                  <a:schemeClr val="tx1"/>
                </a:solidFill>
                <a:latin typeface="Open Sans" charset="0"/>
                <a:ea typeface="Open Sans" charset="0"/>
                <a:cs typeface="Open Sans" charset="0"/>
              </a:rPr>
              <a:t>2)  Residents of the state of Texas may reproduce and use copies of the Materials and Related Materials for individual personal use only, without obtaining written permission of TEA.</a:t>
            </a:r>
          </a:p>
          <a:p>
            <a:pPr marL="457200" indent="-277813">
              <a:lnSpc>
                <a:spcPct val="100000"/>
              </a:lnSpc>
              <a:buNone/>
            </a:pPr>
            <a:r>
              <a:rPr lang="en-US" sz="1600" dirty="0">
                <a:solidFill>
                  <a:schemeClr val="tx1"/>
                </a:solidFill>
                <a:latin typeface="Open Sans" charset="0"/>
                <a:ea typeface="Open Sans" charset="0"/>
                <a:cs typeface="Open Sans" charset="0"/>
              </a:rPr>
              <a:t>3)  Any portion reproduced must be reproduced in its entirety and remain unedited, unaltered and unchanged in any way.</a:t>
            </a:r>
          </a:p>
          <a:p>
            <a:pPr marL="457200" indent="-277813">
              <a:lnSpc>
                <a:spcPct val="100000"/>
              </a:lnSpc>
              <a:buNone/>
            </a:pPr>
            <a:r>
              <a:rPr lang="en-US" sz="1600" dirty="0">
                <a:solidFill>
                  <a:schemeClr val="tx1"/>
                </a:solidFill>
                <a:latin typeface="Open Sans" charset="0"/>
                <a:ea typeface="Open Sans" charset="0"/>
                <a:cs typeface="Open Sans" charset="0"/>
              </a:rPr>
              <a:t>4)  No monetary charge can be made for the reproduced materials or any document containing them; however, a reasonable charge to cover only the cost of reproduction and distribution may be charged.</a:t>
            </a:r>
          </a:p>
          <a:p>
            <a:pPr marL="0" indent="0">
              <a:lnSpc>
                <a:spcPct val="100000"/>
              </a:lnSpc>
              <a:buNone/>
            </a:pPr>
            <a:r>
              <a:rPr lang="en-US" sz="1600" dirty="0">
                <a:solidFill>
                  <a:schemeClr val="tx1"/>
                </a:solidFill>
                <a:latin typeface="Open Sans" charset="0"/>
                <a:ea typeface="Open Sans" charset="0"/>
                <a:cs typeface="Open Sans" charset="0"/>
              </a:rPr>
              <a:t>Private entities or persons located in Texas that are </a:t>
            </a:r>
            <a:r>
              <a:rPr lang="en-US" sz="1600" b="1" dirty="0">
                <a:solidFill>
                  <a:schemeClr val="tx1"/>
                </a:solidFill>
                <a:latin typeface="Open Sans" charset="0"/>
                <a:ea typeface="Open Sans" charset="0"/>
                <a:cs typeface="Open Sans" charset="0"/>
              </a:rPr>
              <a:t>not</a:t>
            </a:r>
            <a:r>
              <a:rPr lang="en-US" sz="1600" dirty="0">
                <a:solidFill>
                  <a:schemeClr val="tx1"/>
                </a:solidFill>
                <a:latin typeface="Open Sans" charset="0"/>
                <a:ea typeface="Open Sans" charset="0"/>
                <a:cs typeface="Open Sans" charset="0"/>
              </a:rPr>
              <a:t> Texas public school districts, Texas Education Service Centers, or Texas charter schools or any entity, whether public or private, educational or non-educational, located </a:t>
            </a:r>
            <a:r>
              <a:rPr lang="en-US" sz="1600" b="1" dirty="0">
                <a:solidFill>
                  <a:schemeClr val="tx1"/>
                </a:solidFill>
                <a:latin typeface="Open Sans" charset="0"/>
                <a:ea typeface="Open Sans" charset="0"/>
                <a:cs typeface="Open Sans" charset="0"/>
              </a:rPr>
              <a:t>outside the state of Texas</a:t>
            </a:r>
            <a:r>
              <a:rPr lang="en-US" sz="1600" dirty="0">
                <a:solidFill>
                  <a:schemeClr val="tx1"/>
                </a:solidFill>
                <a:latin typeface="Open Sans" charset="0"/>
                <a:ea typeface="Open Sans" charset="0"/>
                <a:cs typeface="Open Sans" charset="0"/>
              </a:rPr>
              <a:t> </a:t>
            </a:r>
            <a:r>
              <a:rPr lang="en-US" sz="1600" i="1" dirty="0">
                <a:solidFill>
                  <a:schemeClr val="tx1"/>
                </a:solidFill>
                <a:latin typeface="Open Sans" charset="0"/>
                <a:ea typeface="Open Sans" charset="0"/>
                <a:cs typeface="Open Sans" charset="0"/>
              </a:rPr>
              <a:t>MUST</a:t>
            </a:r>
            <a:r>
              <a:rPr lang="en-US" sz="1600" dirty="0">
                <a:solidFill>
                  <a:schemeClr val="tx1"/>
                </a:solidFill>
                <a:latin typeface="Open Sans" charset="0"/>
                <a:ea typeface="Open Sans" charset="0"/>
                <a:cs typeface="Open Sans" charset="0"/>
              </a:rPr>
              <a:t> obtain written approval from TEA and will be required to enter into a license agreement that may involve the payment of a licensing fee or a royalty.</a:t>
            </a:r>
          </a:p>
          <a:p>
            <a:pPr marL="0" indent="0">
              <a:lnSpc>
                <a:spcPct val="100000"/>
              </a:lnSpc>
              <a:buNone/>
            </a:pPr>
            <a:r>
              <a:rPr lang="en-US" sz="1600" dirty="0">
                <a:solidFill>
                  <a:schemeClr val="tx1"/>
                </a:solidFill>
                <a:latin typeface="Open Sans" charset="0"/>
                <a:ea typeface="Open Sans" charset="0"/>
                <a:cs typeface="Open Sans" charset="0"/>
              </a:rPr>
              <a:t>For information contact: Office of Copyrights, Trademarks, License Agreements, and Royalties, Texas Education Agency, 1701 N. Congress Ave., Austin, TX  78701-1494; phone 512-463-7004; email: </a:t>
            </a:r>
            <a:r>
              <a:rPr lang="en-US" sz="1600" dirty="0">
                <a:solidFill>
                  <a:schemeClr val="tx1"/>
                </a:solidFill>
                <a:latin typeface="Open Sans" charset="0"/>
                <a:ea typeface="Open Sans" charset="0"/>
                <a:cs typeface="Open Sans" charset="0"/>
                <a:hlinkClick r:id="rId2"/>
              </a:rPr>
              <a:t>copyrights@tea.state.tx.us</a:t>
            </a:r>
            <a:r>
              <a:rPr lang="en-US" sz="1600" dirty="0">
                <a:solidFill>
                  <a:schemeClr val="tx1"/>
                </a:solidFill>
                <a:latin typeface="Open Sans" charset="0"/>
                <a:ea typeface="Open Sans" charset="0"/>
                <a:cs typeface="Open Sans" charset="0"/>
              </a:rPr>
              <a:t>.</a:t>
            </a:r>
          </a:p>
          <a:p>
            <a:pPr>
              <a:lnSpc>
                <a:spcPct val="100000"/>
              </a:lnSpc>
            </a:pPr>
            <a:endParaRPr lang="en-US" sz="1600" dirty="0">
              <a:solidFill>
                <a:schemeClr val="tx1"/>
              </a:solidFill>
              <a:latin typeface="Open Sans" charset="0"/>
              <a:ea typeface="Open Sans" charset="0"/>
              <a:cs typeface="Open Sans" charset="0"/>
            </a:endParaRPr>
          </a:p>
        </p:txBody>
      </p:sp>
      <p:sp>
        <p:nvSpPr>
          <p:cNvPr id="5" name="TextBox 4"/>
          <p:cNvSpPr txBox="1"/>
          <p:nvPr userDrawn="1"/>
        </p:nvSpPr>
        <p:spPr>
          <a:xfrm>
            <a:off x="623456" y="706581"/>
            <a:ext cx="10058400" cy="646331"/>
          </a:xfrm>
          <a:prstGeom prst="rect">
            <a:avLst/>
          </a:prstGeom>
          <a:noFill/>
        </p:spPr>
        <p:txBody>
          <a:bodyPr wrap="square" rtlCol="0">
            <a:spAutoFit/>
          </a:bodyPr>
          <a:lstStyle/>
          <a:p>
            <a:r>
              <a:rPr lang="en-US" sz="3600" b="1" i="0" dirty="0">
                <a:solidFill>
                  <a:schemeClr val="accent2"/>
                </a:solidFill>
                <a:latin typeface="Open Sans SemiBold" charset="0"/>
                <a:ea typeface="Open Sans SemiBold" charset="0"/>
                <a:cs typeface="Open Sans SemiBold" charset="0"/>
              </a:rPr>
              <a:t>Copyright © Texas Education Agency, 2017.</a:t>
            </a:r>
          </a:p>
        </p:txBody>
      </p:sp>
      <p:pic>
        <p:nvPicPr>
          <p:cNvPr id="6" name="Picture 5">
            <a:extLst>
              <a:ext uri="{FF2B5EF4-FFF2-40B4-BE49-F238E27FC236}">
                <a16:creationId xmlns:a16="http://schemas.microsoft.com/office/drawing/2014/main" id="{1083239B-B405-4CCF-BA69-EEF0AD0F28E3}"/>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98479" y="6141784"/>
            <a:ext cx="603250" cy="316865"/>
          </a:xfrm>
          <a:prstGeom prst="rect">
            <a:avLst/>
          </a:prstGeom>
          <a:noFill/>
        </p:spPr>
      </p:pic>
    </p:spTree>
    <p:extLst>
      <p:ext uri="{BB962C8B-B14F-4D97-AF65-F5344CB8AC3E}">
        <p14:creationId xmlns:p14="http://schemas.microsoft.com/office/powerpoint/2010/main" val="122732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TE - Standar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0664" y="407209"/>
            <a:ext cx="10059452" cy="876300"/>
          </a:xfrm>
        </p:spPr>
        <p:txBody>
          <a:bodyPr>
            <a:noAutofit/>
          </a:bodyPr>
          <a:lstStyle>
            <a:lvl1pPr>
              <a:defRPr sz="3600" baseline="0"/>
            </a:lvl1pPr>
          </a:lstStyle>
          <a:p>
            <a:r>
              <a:rPr lang="en-US" dirty="0"/>
              <a:t>Click to edit Master title style</a:t>
            </a:r>
          </a:p>
        </p:txBody>
      </p:sp>
      <p:sp>
        <p:nvSpPr>
          <p:cNvPr id="12" name="Content Placeholder 2"/>
          <p:cNvSpPr>
            <a:spLocks noGrp="1"/>
          </p:cNvSpPr>
          <p:nvPr>
            <p:ph sz="half" idx="1" hasCustomPrompt="1"/>
          </p:nvPr>
        </p:nvSpPr>
        <p:spPr>
          <a:xfrm>
            <a:off x="740664" y="1420420"/>
            <a:ext cx="11055750" cy="4734318"/>
          </a:xfrm>
          <a:prstGeom prst="rect">
            <a:avLst/>
          </a:prstGeom>
        </p:spPr>
        <p:txBody>
          <a:bodyPr lIns="0" tIns="0" rIns="0" bIns="0">
            <a:noAutofit/>
          </a:bodyPr>
          <a:lstStyle>
            <a:lvl1pPr marL="0" indent="0">
              <a:lnSpc>
                <a:spcPct val="100000"/>
              </a:lnSpc>
              <a:spcBef>
                <a:spcPts val="1000"/>
              </a:spcBef>
              <a:buFontTx/>
              <a:buNone/>
              <a:defRPr sz="2600"/>
            </a:lvl1pPr>
            <a:lvl2pPr marL="342900" indent="-342900">
              <a:lnSpc>
                <a:spcPct val="100000"/>
              </a:lnSpc>
              <a:spcBef>
                <a:spcPts val="1000"/>
              </a:spcBef>
              <a:buClr>
                <a:schemeClr val="accent1"/>
              </a:buClr>
              <a:buFont typeface=".AppleSystemUIFont" charset="-120"/>
              <a:buChar char="&gt;"/>
              <a:tabLst/>
              <a:defRPr sz="2600"/>
            </a:lvl2pPr>
            <a:lvl3pPr marL="685800">
              <a:lnSpc>
                <a:spcPct val="100000"/>
              </a:lnSpc>
              <a:buClr>
                <a:schemeClr val="accent2"/>
              </a:buClr>
              <a:defRPr sz="2600"/>
            </a:lvl3pPr>
            <a:lvl4pPr marL="914400">
              <a:lnSpc>
                <a:spcPct val="100000"/>
              </a:lnSpc>
              <a:buClr>
                <a:schemeClr val="accent2"/>
              </a:buClr>
              <a:defRPr sz="2400"/>
            </a:lvl4pPr>
            <a:lvl5pPr marL="1143000">
              <a:lnSpc>
                <a:spcPct val="100000"/>
              </a:lnSpc>
              <a:buClr>
                <a:schemeClr val="accent2"/>
              </a:buCl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830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TE - Two Text Columns">
    <p:spTree>
      <p:nvGrpSpPr>
        <p:cNvPr id="1" name=""/>
        <p:cNvGrpSpPr/>
        <p:nvPr/>
      </p:nvGrpSpPr>
      <p:grpSpPr>
        <a:xfrm>
          <a:off x="0" y="0"/>
          <a:ext cx="0" cy="0"/>
          <a:chOff x="0" y="0"/>
          <a:chExt cx="0" cy="0"/>
        </a:xfrm>
      </p:grpSpPr>
      <p:sp>
        <p:nvSpPr>
          <p:cNvPr id="2" name="Title 1"/>
          <p:cNvSpPr>
            <a:spLocks noGrp="1"/>
          </p:cNvSpPr>
          <p:nvPr>
            <p:ph type="title"/>
          </p:nvPr>
        </p:nvSpPr>
        <p:spPr>
          <a:xfrm>
            <a:off x="740664" y="407209"/>
            <a:ext cx="10059452" cy="876300"/>
          </a:xfrm>
        </p:spPr>
        <p:txBody>
          <a:bodyPr>
            <a:noAutofit/>
          </a:bodyPr>
          <a:lstStyle>
            <a:lvl1pPr>
              <a:defRPr sz="3600"/>
            </a:lvl1pPr>
          </a:lstStyle>
          <a:p>
            <a:r>
              <a:rPr lang="en-US" dirty="0"/>
              <a:t>Click to edit Master title style</a:t>
            </a:r>
          </a:p>
        </p:txBody>
      </p:sp>
      <p:sp>
        <p:nvSpPr>
          <p:cNvPr id="12" name="Content Placeholder 2"/>
          <p:cNvSpPr>
            <a:spLocks noGrp="1"/>
          </p:cNvSpPr>
          <p:nvPr>
            <p:ph sz="half" idx="1" hasCustomPrompt="1"/>
          </p:nvPr>
        </p:nvSpPr>
        <p:spPr>
          <a:xfrm>
            <a:off x="740664" y="1420420"/>
            <a:ext cx="5328050" cy="4734318"/>
          </a:xfrm>
          <a:prstGeom prst="rect">
            <a:avLst/>
          </a:prstGeom>
        </p:spPr>
        <p:txBody>
          <a:bodyPr lIns="0" tIns="0" rIns="0" bIns="0">
            <a:noAutofit/>
          </a:bodyPr>
          <a:lstStyle>
            <a:lvl1pPr marL="0" indent="0">
              <a:lnSpc>
                <a:spcPct val="100000"/>
              </a:lnSpc>
              <a:spcBef>
                <a:spcPts val="1000"/>
              </a:spcBef>
              <a:buFontTx/>
              <a:buNone/>
              <a:defRPr sz="2600"/>
            </a:lvl1pPr>
            <a:lvl2pPr marL="342900" indent="-342900">
              <a:lnSpc>
                <a:spcPct val="100000"/>
              </a:lnSpc>
              <a:spcBef>
                <a:spcPts val="1000"/>
              </a:spcBef>
              <a:buClr>
                <a:schemeClr val="accent1"/>
              </a:buClr>
              <a:buFont typeface=".AppleSystemUIFont" charset="-120"/>
              <a:buChar char="&gt;"/>
              <a:tabLst/>
              <a:defRPr sz="2600"/>
            </a:lvl2pPr>
            <a:lvl3pPr marL="685800">
              <a:lnSpc>
                <a:spcPct val="100000"/>
              </a:lnSpc>
              <a:buClr>
                <a:schemeClr val="accent2"/>
              </a:buClr>
              <a:defRPr sz="2400"/>
            </a:lvl3pPr>
            <a:lvl4pPr marL="914400">
              <a:lnSpc>
                <a:spcPct val="100000"/>
              </a:lnSpc>
              <a:buClr>
                <a:schemeClr val="accent2"/>
              </a:buClr>
              <a:defRPr sz="2200"/>
            </a:lvl4pPr>
            <a:lvl5pPr marL="1143000">
              <a:lnSpc>
                <a:spcPct val="100000"/>
              </a:lnSpc>
              <a:buClr>
                <a:schemeClr val="accent2"/>
              </a:buCl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hasCustomPrompt="1"/>
          </p:nvPr>
        </p:nvSpPr>
        <p:spPr>
          <a:xfrm>
            <a:off x="6477000" y="1420420"/>
            <a:ext cx="5328050" cy="4734318"/>
          </a:xfrm>
          <a:prstGeom prst="rect">
            <a:avLst/>
          </a:prstGeom>
        </p:spPr>
        <p:txBody>
          <a:bodyPr lIns="0" tIns="0" rIns="0" bIns="0">
            <a:noAutofit/>
          </a:bodyPr>
          <a:lstStyle>
            <a:lvl1pPr marL="0" indent="0">
              <a:lnSpc>
                <a:spcPct val="100000"/>
              </a:lnSpc>
              <a:spcBef>
                <a:spcPts val="1000"/>
              </a:spcBef>
              <a:buFontTx/>
              <a:buNone/>
              <a:defRPr sz="2600"/>
            </a:lvl1pPr>
            <a:lvl2pPr marL="342900" indent="-342900">
              <a:lnSpc>
                <a:spcPct val="100000"/>
              </a:lnSpc>
              <a:spcBef>
                <a:spcPts val="1000"/>
              </a:spcBef>
              <a:buClr>
                <a:schemeClr val="accent1"/>
              </a:buClr>
              <a:buFont typeface=".AppleSystemUIFont" charset="-120"/>
              <a:buChar char="&gt;"/>
              <a:tabLst/>
              <a:defRPr sz="2600"/>
            </a:lvl2pPr>
            <a:lvl3pPr marL="685800">
              <a:lnSpc>
                <a:spcPct val="100000"/>
              </a:lnSpc>
              <a:buClr>
                <a:schemeClr val="accent2"/>
              </a:buClr>
              <a:defRPr sz="2400"/>
            </a:lvl3pPr>
            <a:lvl4pPr marL="914400">
              <a:lnSpc>
                <a:spcPct val="100000"/>
              </a:lnSpc>
              <a:buClr>
                <a:schemeClr val="accent2"/>
              </a:buClr>
              <a:defRPr sz="2200"/>
            </a:lvl4pPr>
            <a:lvl5pPr marL="1143000">
              <a:lnSpc>
                <a:spcPct val="100000"/>
              </a:lnSpc>
              <a:buClr>
                <a:schemeClr val="accent2"/>
              </a:buCl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TE - Half Text Half Blank">
    <p:spTree>
      <p:nvGrpSpPr>
        <p:cNvPr id="1" name=""/>
        <p:cNvGrpSpPr/>
        <p:nvPr/>
      </p:nvGrpSpPr>
      <p:grpSpPr>
        <a:xfrm>
          <a:off x="0" y="0"/>
          <a:ext cx="0" cy="0"/>
          <a:chOff x="0" y="0"/>
          <a:chExt cx="0" cy="0"/>
        </a:xfrm>
      </p:grpSpPr>
      <p:sp>
        <p:nvSpPr>
          <p:cNvPr id="2" name="Title 1"/>
          <p:cNvSpPr>
            <a:spLocks noGrp="1"/>
          </p:cNvSpPr>
          <p:nvPr>
            <p:ph type="title"/>
          </p:nvPr>
        </p:nvSpPr>
        <p:spPr>
          <a:xfrm>
            <a:off x="740528" y="407209"/>
            <a:ext cx="10059452" cy="876300"/>
          </a:xfrm>
        </p:spPr>
        <p:txBody>
          <a:bodyPr>
            <a:noAutofit/>
          </a:bodyPr>
          <a:lstStyle>
            <a:lvl1pPr>
              <a:defRPr sz="3600"/>
            </a:lvl1pPr>
          </a:lstStyle>
          <a:p>
            <a:r>
              <a:rPr lang="en-US" dirty="0"/>
              <a:t>Click to edit Master title style</a:t>
            </a:r>
          </a:p>
        </p:txBody>
      </p:sp>
      <p:sp>
        <p:nvSpPr>
          <p:cNvPr id="12" name="Content Placeholder 2"/>
          <p:cNvSpPr>
            <a:spLocks noGrp="1"/>
          </p:cNvSpPr>
          <p:nvPr>
            <p:ph sz="half" idx="1" hasCustomPrompt="1"/>
          </p:nvPr>
        </p:nvSpPr>
        <p:spPr>
          <a:xfrm>
            <a:off x="737881" y="1420420"/>
            <a:ext cx="5354944" cy="4734318"/>
          </a:xfrm>
          <a:prstGeom prst="rect">
            <a:avLst/>
          </a:prstGeom>
        </p:spPr>
        <p:txBody>
          <a:bodyPr lIns="0" tIns="0" rIns="0" bIns="0">
            <a:noAutofit/>
          </a:bodyPr>
          <a:lstStyle>
            <a:lvl1pPr marL="0" indent="0">
              <a:lnSpc>
                <a:spcPct val="100000"/>
              </a:lnSpc>
              <a:spcBef>
                <a:spcPts val="1000"/>
              </a:spcBef>
              <a:buFontTx/>
              <a:buNone/>
              <a:defRPr sz="2600"/>
            </a:lvl1pPr>
            <a:lvl2pPr marL="342900" indent="-342900">
              <a:lnSpc>
                <a:spcPct val="100000"/>
              </a:lnSpc>
              <a:spcBef>
                <a:spcPts val="1000"/>
              </a:spcBef>
              <a:buClr>
                <a:schemeClr val="accent1"/>
              </a:buClr>
              <a:buFont typeface=".AppleSystemUIFont" charset="-120"/>
              <a:buChar char="&gt;"/>
              <a:tabLst/>
              <a:defRPr sz="2600"/>
            </a:lvl2pPr>
            <a:lvl3pPr marL="685800">
              <a:lnSpc>
                <a:spcPct val="100000"/>
              </a:lnSpc>
              <a:buClr>
                <a:schemeClr val="accent2"/>
              </a:buClr>
              <a:defRPr sz="2400"/>
            </a:lvl3pPr>
            <a:lvl4pPr marL="914400">
              <a:lnSpc>
                <a:spcPct val="100000"/>
              </a:lnSpc>
              <a:buClr>
                <a:schemeClr val="accent2"/>
              </a:buClr>
              <a:defRPr sz="2200"/>
            </a:lvl4pPr>
            <a:lvl5pPr marL="1143000">
              <a:lnSpc>
                <a:spcPct val="100000"/>
              </a:lnSpc>
              <a:buClr>
                <a:schemeClr val="accent2"/>
              </a:buCl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TE - Quote and Text">
    <p:spTree>
      <p:nvGrpSpPr>
        <p:cNvPr id="1" name=""/>
        <p:cNvGrpSpPr/>
        <p:nvPr/>
      </p:nvGrpSpPr>
      <p:grpSpPr>
        <a:xfrm>
          <a:off x="0" y="0"/>
          <a:ext cx="0" cy="0"/>
          <a:chOff x="0" y="0"/>
          <a:chExt cx="0" cy="0"/>
        </a:xfrm>
      </p:grpSpPr>
      <p:sp>
        <p:nvSpPr>
          <p:cNvPr id="2" name="Title 1"/>
          <p:cNvSpPr>
            <a:spLocks noGrp="1"/>
          </p:cNvSpPr>
          <p:nvPr>
            <p:ph type="title"/>
          </p:nvPr>
        </p:nvSpPr>
        <p:spPr>
          <a:xfrm>
            <a:off x="727081" y="407209"/>
            <a:ext cx="10059452" cy="876300"/>
          </a:xfrm>
        </p:spPr>
        <p:txBody>
          <a:bodyPr>
            <a:noAutofit/>
          </a:bodyPr>
          <a:lstStyle>
            <a:lvl1pPr>
              <a:defRPr sz="3600"/>
            </a:lvl1pPr>
          </a:lstStyle>
          <a:p>
            <a:r>
              <a:rPr lang="en-US" dirty="0"/>
              <a:t>Click to edit Master title style</a:t>
            </a:r>
          </a:p>
        </p:txBody>
      </p:sp>
      <p:sp>
        <p:nvSpPr>
          <p:cNvPr id="12" name="Content Placeholder 2"/>
          <p:cNvSpPr>
            <a:spLocks noGrp="1"/>
          </p:cNvSpPr>
          <p:nvPr>
            <p:ph sz="half" idx="1" hasCustomPrompt="1"/>
          </p:nvPr>
        </p:nvSpPr>
        <p:spPr>
          <a:xfrm>
            <a:off x="6470650" y="1420420"/>
            <a:ext cx="5349874" cy="4734318"/>
          </a:xfrm>
          <a:prstGeom prst="rect">
            <a:avLst/>
          </a:prstGeom>
        </p:spPr>
        <p:txBody>
          <a:bodyPr lIns="0" tIns="0" rIns="0" bIns="0">
            <a:noAutofit/>
          </a:bodyPr>
          <a:lstStyle>
            <a:lvl1pPr marL="0" indent="0">
              <a:lnSpc>
                <a:spcPct val="100000"/>
              </a:lnSpc>
              <a:spcBef>
                <a:spcPts val="1000"/>
              </a:spcBef>
              <a:buFontTx/>
              <a:buNone/>
              <a:defRPr sz="2600"/>
            </a:lvl1pPr>
            <a:lvl2pPr marL="342900" indent="-342900">
              <a:lnSpc>
                <a:spcPct val="100000"/>
              </a:lnSpc>
              <a:spcBef>
                <a:spcPts val="1000"/>
              </a:spcBef>
              <a:buClr>
                <a:schemeClr val="accent1"/>
              </a:buClr>
              <a:buFont typeface=".AppleSystemUIFont" charset="-120"/>
              <a:buChar char="&gt;"/>
              <a:tabLst/>
              <a:defRPr sz="2600"/>
            </a:lvl2pPr>
            <a:lvl3pPr marL="685800">
              <a:lnSpc>
                <a:spcPct val="100000"/>
              </a:lnSpc>
              <a:buClr>
                <a:schemeClr val="accent2"/>
              </a:buClr>
              <a:defRPr sz="2400"/>
            </a:lvl3pPr>
            <a:lvl4pPr marL="914400">
              <a:lnSpc>
                <a:spcPct val="100000"/>
              </a:lnSpc>
              <a:buClr>
                <a:schemeClr val="accent2"/>
              </a:buClr>
              <a:defRPr sz="2200"/>
            </a:lvl4pPr>
            <a:lvl5pPr marL="1143000">
              <a:lnSpc>
                <a:spcPct val="100000"/>
              </a:lnSpc>
              <a:buClr>
                <a:schemeClr val="accent2"/>
              </a:buCl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hasCustomPrompt="1"/>
          </p:nvPr>
        </p:nvSpPr>
        <p:spPr>
          <a:xfrm>
            <a:off x="749300" y="1420420"/>
            <a:ext cx="5343525" cy="4554209"/>
          </a:xfrm>
          <a:prstGeom prst="rect">
            <a:avLst/>
          </a:prstGeom>
        </p:spPr>
        <p:txBody>
          <a:bodyPr lIns="365760" tIns="0" rIns="365760" bIns="0">
            <a:noAutofit/>
          </a:bodyPr>
          <a:lstStyle>
            <a:lvl1pPr marL="0" indent="0">
              <a:lnSpc>
                <a:spcPct val="100000"/>
              </a:lnSpc>
              <a:spcBef>
                <a:spcPts val="1000"/>
              </a:spcBef>
              <a:buFontTx/>
              <a:buNone/>
              <a:defRPr sz="2600"/>
            </a:lvl1pPr>
            <a:lvl2pPr marL="342900" indent="-342900" algn="l">
              <a:lnSpc>
                <a:spcPct val="100000"/>
              </a:lnSpc>
              <a:spcBef>
                <a:spcPts val="1000"/>
              </a:spcBef>
              <a:buClr>
                <a:schemeClr val="accent1"/>
              </a:buClr>
              <a:buFont typeface=".AppleSystemUIFont" charset="-120"/>
              <a:buChar char="–"/>
              <a:tabLst/>
              <a:defRPr sz="2600">
                <a:solidFill>
                  <a:schemeClr val="accent1"/>
                </a:solidFill>
              </a:defRPr>
            </a:lvl2pPr>
            <a:lvl3pPr marL="685800">
              <a:lnSpc>
                <a:spcPct val="100000"/>
              </a:lnSpc>
              <a:buClr>
                <a:schemeClr val="accent2"/>
              </a:buClr>
              <a:defRPr sz="2400"/>
            </a:lvl3pPr>
            <a:lvl4pPr marL="914400">
              <a:lnSpc>
                <a:spcPct val="100000"/>
              </a:lnSpc>
              <a:buClr>
                <a:schemeClr val="accent2"/>
              </a:buClr>
              <a:defRPr sz="2200"/>
            </a:lvl4pPr>
            <a:lvl5pPr marL="1143000">
              <a:lnSpc>
                <a:spcPct val="100000"/>
              </a:lnSpc>
              <a:buClr>
                <a:schemeClr val="accent2"/>
              </a:buClr>
              <a:defRPr sz="2000"/>
            </a:lvl5pPr>
          </a:lstStyle>
          <a:p>
            <a:pPr lvl="0"/>
            <a:r>
              <a:rPr lang="en-US" dirty="0"/>
              <a:t>Edit Master text styles</a:t>
            </a:r>
          </a:p>
          <a:p>
            <a:pPr lvl="1"/>
            <a:r>
              <a:rPr lang="en-US" dirty="0"/>
              <a:t>Second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TE - Text Callout and Text">
    <p:spTree>
      <p:nvGrpSpPr>
        <p:cNvPr id="1" name=""/>
        <p:cNvGrpSpPr/>
        <p:nvPr/>
      </p:nvGrpSpPr>
      <p:grpSpPr>
        <a:xfrm>
          <a:off x="0" y="0"/>
          <a:ext cx="0" cy="0"/>
          <a:chOff x="0" y="0"/>
          <a:chExt cx="0" cy="0"/>
        </a:xfrm>
      </p:grpSpPr>
      <p:sp>
        <p:nvSpPr>
          <p:cNvPr id="12" name="Content Placeholder 2"/>
          <p:cNvSpPr>
            <a:spLocks noGrp="1"/>
          </p:cNvSpPr>
          <p:nvPr>
            <p:ph sz="half" idx="1" hasCustomPrompt="1"/>
          </p:nvPr>
        </p:nvSpPr>
        <p:spPr>
          <a:xfrm>
            <a:off x="764775" y="752167"/>
            <a:ext cx="4603638" cy="5314080"/>
          </a:xfrm>
          <a:prstGeom prst="rect">
            <a:avLst/>
          </a:prstGeom>
        </p:spPr>
        <p:txBody>
          <a:bodyPr lIns="0" tIns="0" rIns="0" bIns="0" anchor="ctr" anchorCtr="0">
            <a:noAutofit/>
          </a:bodyPr>
          <a:lstStyle>
            <a:lvl1pPr marL="0" indent="0" algn="ctr">
              <a:lnSpc>
                <a:spcPct val="100000"/>
              </a:lnSpc>
              <a:spcBef>
                <a:spcPts val="1000"/>
              </a:spcBef>
              <a:buFontTx/>
              <a:buNone/>
              <a:defRPr sz="4600">
                <a:solidFill>
                  <a:schemeClr val="tx2"/>
                </a:solidFill>
              </a:defRPr>
            </a:lvl1pPr>
            <a:lvl2pPr marL="0" indent="0" algn="ctr">
              <a:lnSpc>
                <a:spcPct val="100000"/>
              </a:lnSpc>
              <a:spcBef>
                <a:spcPts val="1000"/>
              </a:spcBef>
              <a:buClr>
                <a:schemeClr val="accent1"/>
              </a:buClr>
              <a:buFontTx/>
              <a:buNone/>
              <a:tabLst/>
              <a:defRPr sz="2600">
                <a:solidFill>
                  <a:schemeClr val="accent2"/>
                </a:solidFill>
              </a:defRPr>
            </a:lvl2pPr>
            <a:lvl3pPr marL="685800">
              <a:lnSpc>
                <a:spcPct val="100000"/>
              </a:lnSpc>
              <a:buClr>
                <a:schemeClr val="accent2"/>
              </a:buClr>
              <a:defRPr sz="2200"/>
            </a:lvl3pPr>
            <a:lvl4pPr marL="914400">
              <a:lnSpc>
                <a:spcPct val="100000"/>
              </a:lnSpc>
              <a:buClr>
                <a:schemeClr val="accent2"/>
              </a:buClr>
              <a:defRPr sz="2000"/>
            </a:lvl4pPr>
            <a:lvl5pPr marL="1143000">
              <a:lnSpc>
                <a:spcPct val="100000"/>
              </a:lnSpc>
              <a:buClr>
                <a:schemeClr val="accent2"/>
              </a:buClr>
              <a:defRPr/>
            </a:lvl5pPr>
          </a:lstStyle>
          <a:p>
            <a:pPr lvl="0"/>
            <a:r>
              <a:rPr lang="en-US" dirty="0"/>
              <a:t>Edit Master text styles</a:t>
            </a:r>
          </a:p>
          <a:p>
            <a:pPr lvl="1"/>
            <a:r>
              <a:rPr lang="en-US" dirty="0"/>
              <a:t>Second level</a:t>
            </a:r>
          </a:p>
        </p:txBody>
      </p:sp>
      <p:sp>
        <p:nvSpPr>
          <p:cNvPr id="7" name="Content Placeholder 2"/>
          <p:cNvSpPr>
            <a:spLocks noGrp="1"/>
          </p:cNvSpPr>
          <p:nvPr>
            <p:ph sz="half" idx="10" hasCustomPrompt="1"/>
          </p:nvPr>
        </p:nvSpPr>
        <p:spPr>
          <a:xfrm>
            <a:off x="5733230" y="771491"/>
            <a:ext cx="5349874" cy="5304844"/>
          </a:xfrm>
          <a:prstGeom prst="rect">
            <a:avLst/>
          </a:prstGeom>
        </p:spPr>
        <p:txBody>
          <a:bodyPr lIns="0" tIns="0" rIns="0" bIns="0">
            <a:noAutofit/>
          </a:bodyPr>
          <a:lstStyle>
            <a:lvl1pPr marL="0" indent="0">
              <a:lnSpc>
                <a:spcPct val="100000"/>
              </a:lnSpc>
              <a:spcBef>
                <a:spcPts val="1000"/>
              </a:spcBef>
              <a:buFontTx/>
              <a:buNone/>
              <a:defRPr sz="2600"/>
            </a:lvl1pPr>
            <a:lvl2pPr marL="342900" indent="-342900">
              <a:lnSpc>
                <a:spcPct val="100000"/>
              </a:lnSpc>
              <a:spcBef>
                <a:spcPts val="1000"/>
              </a:spcBef>
              <a:buClr>
                <a:schemeClr val="accent1"/>
              </a:buClr>
              <a:buFont typeface=".AppleSystemUIFont" charset="-120"/>
              <a:buChar char="&gt;"/>
              <a:tabLst/>
              <a:defRPr sz="2600"/>
            </a:lvl2pPr>
            <a:lvl3pPr marL="685800">
              <a:lnSpc>
                <a:spcPct val="100000"/>
              </a:lnSpc>
              <a:buClr>
                <a:schemeClr val="accent2"/>
              </a:buClr>
              <a:defRPr sz="2400"/>
            </a:lvl3pPr>
            <a:lvl4pPr marL="914400">
              <a:lnSpc>
                <a:spcPct val="100000"/>
              </a:lnSpc>
              <a:buClr>
                <a:schemeClr val="accent2"/>
              </a:buClr>
              <a:defRPr sz="2200"/>
            </a:lvl4pPr>
            <a:lvl5pPr marL="1143000">
              <a:lnSpc>
                <a:spcPct val="100000"/>
              </a:lnSpc>
              <a:buClr>
                <a:schemeClr val="accent2"/>
              </a:buCl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TE - Boxed Text Callout and Text">
    <p:spTree>
      <p:nvGrpSpPr>
        <p:cNvPr id="1" name=""/>
        <p:cNvGrpSpPr/>
        <p:nvPr/>
      </p:nvGrpSpPr>
      <p:grpSpPr>
        <a:xfrm>
          <a:off x="0" y="0"/>
          <a:ext cx="0" cy="0"/>
          <a:chOff x="0" y="0"/>
          <a:chExt cx="0" cy="0"/>
        </a:xfrm>
      </p:grpSpPr>
      <p:sp>
        <p:nvSpPr>
          <p:cNvPr id="2" name="Title 1"/>
          <p:cNvSpPr>
            <a:spLocks noGrp="1"/>
          </p:cNvSpPr>
          <p:nvPr>
            <p:ph type="title"/>
          </p:nvPr>
        </p:nvSpPr>
        <p:spPr>
          <a:xfrm>
            <a:off x="740664" y="407209"/>
            <a:ext cx="10059452" cy="876300"/>
          </a:xfrm>
        </p:spPr>
        <p:txBody>
          <a:bodyPr>
            <a:noAutofit/>
          </a:bodyPr>
          <a:lstStyle>
            <a:lvl1pPr>
              <a:defRPr sz="3600" b="1" i="0" spc="-60" baseline="0">
                <a:latin typeface="Open Sans SemiBold" charset="0"/>
                <a:ea typeface="Open Sans SemiBold" charset="0"/>
                <a:cs typeface="Open Sans SemiBold" charset="0"/>
              </a:defRPr>
            </a:lvl1pPr>
          </a:lstStyle>
          <a:p>
            <a:r>
              <a:rPr lang="en-US" dirty="0"/>
              <a:t>Click to edit Master title style</a:t>
            </a:r>
          </a:p>
        </p:txBody>
      </p:sp>
      <p:sp>
        <p:nvSpPr>
          <p:cNvPr id="12" name="Content Placeholder 2"/>
          <p:cNvSpPr>
            <a:spLocks noGrp="1"/>
          </p:cNvSpPr>
          <p:nvPr>
            <p:ph sz="half" idx="1" hasCustomPrompt="1"/>
          </p:nvPr>
        </p:nvSpPr>
        <p:spPr>
          <a:xfrm>
            <a:off x="4565649" y="1478280"/>
            <a:ext cx="7254875" cy="3916680"/>
          </a:xfrm>
          <a:prstGeom prst="rect">
            <a:avLst/>
          </a:prstGeom>
        </p:spPr>
        <p:txBody>
          <a:bodyPr lIns="0" tIns="0" rIns="0" bIns="0" anchor="t" anchorCtr="0">
            <a:noAutofit/>
          </a:bodyPr>
          <a:lstStyle>
            <a:lvl1pPr marL="0" indent="0">
              <a:lnSpc>
                <a:spcPct val="100000"/>
              </a:lnSpc>
              <a:spcBef>
                <a:spcPts val="1000"/>
              </a:spcBef>
              <a:buFontTx/>
              <a:buNone/>
              <a:defRPr sz="2600"/>
            </a:lvl1pPr>
            <a:lvl2pPr marL="342900" indent="-342900">
              <a:lnSpc>
                <a:spcPct val="100000"/>
              </a:lnSpc>
              <a:spcBef>
                <a:spcPts val="1000"/>
              </a:spcBef>
              <a:buClr>
                <a:schemeClr val="accent1"/>
              </a:buClr>
              <a:buFont typeface=".AppleSystemUIFont" charset="-120"/>
              <a:buChar char="&gt;"/>
              <a:tabLst/>
              <a:defRPr sz="2600"/>
            </a:lvl2pPr>
            <a:lvl3pPr marL="685800">
              <a:lnSpc>
                <a:spcPct val="100000"/>
              </a:lnSpc>
              <a:buClr>
                <a:schemeClr val="accent2"/>
              </a:buClr>
              <a:defRPr sz="2400"/>
            </a:lvl3pPr>
            <a:lvl4pPr marL="914400">
              <a:lnSpc>
                <a:spcPct val="100000"/>
              </a:lnSpc>
              <a:buClr>
                <a:schemeClr val="accent2"/>
              </a:buClr>
              <a:defRPr sz="2200"/>
            </a:lvl4pPr>
            <a:lvl5pPr marL="1143000">
              <a:lnSpc>
                <a:spcPct val="100000"/>
              </a:lnSpc>
              <a:buClr>
                <a:schemeClr val="accent2"/>
              </a:buCl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ounded Rectangle 3"/>
          <p:cNvSpPr/>
          <p:nvPr userDrawn="1"/>
        </p:nvSpPr>
        <p:spPr>
          <a:xfrm>
            <a:off x="742952" y="1479885"/>
            <a:ext cx="3429634" cy="3341906"/>
          </a:xfrm>
          <a:prstGeom prst="roundRect">
            <a:avLst>
              <a:gd name="adj" fmla="val 5220"/>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a:latin typeface="Open Sans" charset="0"/>
              <a:ea typeface="Open Sans" charset="0"/>
              <a:cs typeface="Open Sans" charset="0"/>
            </a:endParaRPr>
          </a:p>
        </p:txBody>
      </p:sp>
      <p:sp>
        <p:nvSpPr>
          <p:cNvPr id="5" name="Text Placeholder 5"/>
          <p:cNvSpPr>
            <a:spLocks noGrp="1"/>
          </p:cNvSpPr>
          <p:nvPr>
            <p:ph type="body" sz="quarter" idx="10"/>
          </p:nvPr>
        </p:nvSpPr>
        <p:spPr>
          <a:xfrm>
            <a:off x="1046165" y="1768644"/>
            <a:ext cx="2823209" cy="2761004"/>
          </a:xfrm>
          <a:prstGeom prst="rect">
            <a:avLst/>
          </a:prstGeom>
        </p:spPr>
        <p:txBody>
          <a:bodyPr lIns="0" tIns="0" rIns="0" bIns="0" anchor="ctr" anchorCtr="0">
            <a:noAutofit/>
          </a:bodyPr>
          <a:lstStyle>
            <a:lvl1pPr marL="0" indent="0" algn="ctr">
              <a:buFontTx/>
              <a:buNone/>
              <a:defRPr sz="4000">
                <a:solidFill>
                  <a:schemeClr val="accent1"/>
                </a:solidFill>
              </a:defRPr>
            </a:lvl1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TE - Three Boxes Filled">
    <p:spTree>
      <p:nvGrpSpPr>
        <p:cNvPr id="1" name=""/>
        <p:cNvGrpSpPr/>
        <p:nvPr/>
      </p:nvGrpSpPr>
      <p:grpSpPr>
        <a:xfrm>
          <a:off x="0" y="0"/>
          <a:ext cx="0" cy="0"/>
          <a:chOff x="0" y="0"/>
          <a:chExt cx="0" cy="0"/>
        </a:xfrm>
      </p:grpSpPr>
      <p:sp>
        <p:nvSpPr>
          <p:cNvPr id="2" name="Title 1"/>
          <p:cNvSpPr>
            <a:spLocks noGrp="1"/>
          </p:cNvSpPr>
          <p:nvPr>
            <p:ph type="title"/>
          </p:nvPr>
        </p:nvSpPr>
        <p:spPr>
          <a:xfrm>
            <a:off x="740664" y="407209"/>
            <a:ext cx="10059452" cy="876300"/>
          </a:xfrm>
        </p:spPr>
        <p:txBody>
          <a:bodyPr>
            <a:noAutofit/>
          </a:bodyPr>
          <a:lstStyle>
            <a:lvl1pPr>
              <a:defRPr sz="3600" b="1" i="0" spc="-60" baseline="0">
                <a:latin typeface="Open Sans SemiBold" charset="0"/>
                <a:ea typeface="Open Sans SemiBold" charset="0"/>
                <a:cs typeface="Open Sans SemiBold" charset="0"/>
              </a:defRPr>
            </a:lvl1pPr>
          </a:lstStyle>
          <a:p>
            <a:r>
              <a:rPr lang="en-US" dirty="0"/>
              <a:t>Click to edit Master title style</a:t>
            </a:r>
          </a:p>
        </p:txBody>
      </p:sp>
      <p:sp>
        <p:nvSpPr>
          <p:cNvPr id="4" name="Rounded Rectangle 3"/>
          <p:cNvSpPr/>
          <p:nvPr userDrawn="1"/>
        </p:nvSpPr>
        <p:spPr>
          <a:xfrm>
            <a:off x="742952" y="1479884"/>
            <a:ext cx="3429634" cy="3838875"/>
          </a:xfrm>
          <a:prstGeom prst="roundRect">
            <a:avLst>
              <a:gd name="adj" fmla="val 52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a:latin typeface="Open Sans" charset="0"/>
              <a:ea typeface="Open Sans" charset="0"/>
              <a:cs typeface="Open Sans" charset="0"/>
            </a:endParaRPr>
          </a:p>
        </p:txBody>
      </p:sp>
      <p:sp>
        <p:nvSpPr>
          <p:cNvPr id="5" name="Text Placeholder 5"/>
          <p:cNvSpPr>
            <a:spLocks noGrp="1"/>
          </p:cNvSpPr>
          <p:nvPr>
            <p:ph type="body" sz="quarter" idx="10"/>
          </p:nvPr>
        </p:nvSpPr>
        <p:spPr bwMode="white">
          <a:xfrm>
            <a:off x="1046165" y="1768644"/>
            <a:ext cx="2823209" cy="3260556"/>
          </a:xfrm>
          <a:prstGeom prst="rect">
            <a:avLst/>
          </a:prstGeom>
        </p:spPr>
        <p:txBody>
          <a:bodyPr lIns="0" tIns="0" rIns="0" bIns="0" anchor="ctr" anchorCtr="0">
            <a:noAutofit/>
          </a:bodyPr>
          <a:lstStyle>
            <a:lvl1pPr marL="0" indent="0" algn="ctr">
              <a:buFontTx/>
              <a:buNone/>
              <a:defRPr sz="3600">
                <a:solidFill>
                  <a:schemeClr val="bg1"/>
                </a:solidFill>
              </a:defRPr>
            </a:lvl1pPr>
          </a:lstStyle>
          <a:p>
            <a:pPr lvl="0"/>
            <a:r>
              <a:rPr lang="en-US" dirty="0"/>
              <a:t>Click to edit Master text styles</a:t>
            </a:r>
          </a:p>
        </p:txBody>
      </p:sp>
      <p:sp>
        <p:nvSpPr>
          <p:cNvPr id="6" name="Rounded Rectangle 5"/>
          <p:cNvSpPr/>
          <p:nvPr userDrawn="1"/>
        </p:nvSpPr>
        <p:spPr>
          <a:xfrm>
            <a:off x="4573587" y="1479884"/>
            <a:ext cx="3429634" cy="3838875"/>
          </a:xfrm>
          <a:prstGeom prst="roundRect">
            <a:avLst>
              <a:gd name="adj" fmla="val 522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a:latin typeface="Open Sans" charset="0"/>
              <a:ea typeface="Open Sans" charset="0"/>
              <a:cs typeface="Open Sans" charset="0"/>
            </a:endParaRPr>
          </a:p>
        </p:txBody>
      </p:sp>
      <p:sp>
        <p:nvSpPr>
          <p:cNvPr id="7" name="Text Placeholder 5"/>
          <p:cNvSpPr>
            <a:spLocks noGrp="1"/>
          </p:cNvSpPr>
          <p:nvPr>
            <p:ph type="body" sz="quarter" idx="11"/>
          </p:nvPr>
        </p:nvSpPr>
        <p:spPr bwMode="white">
          <a:xfrm>
            <a:off x="4876800" y="1768644"/>
            <a:ext cx="2823209" cy="3260556"/>
          </a:xfrm>
          <a:prstGeom prst="rect">
            <a:avLst/>
          </a:prstGeom>
        </p:spPr>
        <p:txBody>
          <a:bodyPr lIns="0" tIns="0" rIns="0" bIns="0" anchor="ctr" anchorCtr="0">
            <a:noAutofit/>
          </a:bodyPr>
          <a:lstStyle>
            <a:lvl1pPr marL="0" indent="0" algn="ctr">
              <a:buFontTx/>
              <a:buNone/>
              <a:defRPr sz="3600">
                <a:solidFill>
                  <a:schemeClr val="bg1"/>
                </a:solidFill>
              </a:defRPr>
            </a:lvl1pPr>
          </a:lstStyle>
          <a:p>
            <a:pPr lvl="0"/>
            <a:r>
              <a:rPr lang="en-US" dirty="0"/>
              <a:t>Click to edit Master text styles</a:t>
            </a:r>
          </a:p>
        </p:txBody>
      </p:sp>
      <p:sp>
        <p:nvSpPr>
          <p:cNvPr id="8" name="Rounded Rectangle 7"/>
          <p:cNvSpPr/>
          <p:nvPr userDrawn="1"/>
        </p:nvSpPr>
        <p:spPr>
          <a:xfrm>
            <a:off x="8383587" y="1479884"/>
            <a:ext cx="3429634" cy="3838875"/>
          </a:xfrm>
          <a:prstGeom prst="roundRect">
            <a:avLst>
              <a:gd name="adj" fmla="val 522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a:ln>
                <a:solidFill>
                  <a:schemeClr val="bg1"/>
                </a:solidFill>
              </a:ln>
              <a:solidFill>
                <a:schemeClr val="tx2"/>
              </a:solidFill>
              <a:latin typeface="Open Sans" charset="0"/>
              <a:ea typeface="Open Sans" charset="0"/>
              <a:cs typeface="Open Sans" charset="0"/>
            </a:endParaRPr>
          </a:p>
        </p:txBody>
      </p:sp>
      <p:sp>
        <p:nvSpPr>
          <p:cNvPr id="9" name="Text Placeholder 5"/>
          <p:cNvSpPr>
            <a:spLocks noGrp="1"/>
          </p:cNvSpPr>
          <p:nvPr>
            <p:ph type="body" sz="quarter" idx="12"/>
          </p:nvPr>
        </p:nvSpPr>
        <p:spPr bwMode="white">
          <a:xfrm>
            <a:off x="8686800" y="1768644"/>
            <a:ext cx="2823209" cy="3260556"/>
          </a:xfrm>
          <a:prstGeom prst="rect">
            <a:avLst/>
          </a:prstGeom>
        </p:spPr>
        <p:txBody>
          <a:bodyPr lIns="0" tIns="0" rIns="0" bIns="0" anchor="ctr" anchorCtr="0">
            <a:noAutofit/>
          </a:bodyPr>
          <a:lstStyle>
            <a:lvl1pPr marL="0" indent="0" algn="ctr">
              <a:buFontTx/>
              <a:buNone/>
              <a:defRPr sz="3600">
                <a:solidFill>
                  <a:schemeClr val="bg1"/>
                </a:solidFill>
              </a:defRPr>
            </a:lvl1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3.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38179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853740"/>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4400" kern="1200">
          <a:solidFill>
            <a:schemeClr val="tx1"/>
          </a:solidFill>
          <a:latin typeface="Open Sans"/>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8" userDrawn="1">
          <p15:clr>
            <a:srgbClr val="F26B43"/>
          </p15:clr>
        </p15:guide>
        <p15:guide id="2" pos="236" userDrawn="1">
          <p15:clr>
            <a:srgbClr val="F26B43"/>
          </p15:clr>
        </p15:guide>
        <p15:guide id="3" orient="horz" pos="2160">
          <p15:clr>
            <a:srgbClr val="F26B43"/>
          </p15:clr>
        </p15:guide>
        <p15:guide id="4" orient="horz" pos="264">
          <p15:clr>
            <a:srgbClr val="F26B43"/>
          </p15:clr>
        </p15:guide>
        <p15:guide id="5" pos="7450" userDrawn="1">
          <p15:clr>
            <a:srgbClr val="F26B43"/>
          </p15:clr>
        </p15:guide>
        <p15:guide id="6" orient="horz" pos="4056">
          <p15:clr>
            <a:srgbClr val="F26B43"/>
          </p15:clr>
        </p15:guide>
        <p15:guide id="7" pos="2722" userDrawn="1">
          <p15:clr>
            <a:srgbClr val="F26B43"/>
          </p15:clr>
        </p15:guide>
        <p15:guide id="8" pos="3718" userDrawn="1">
          <p15:clr>
            <a:srgbClr val="F26B43"/>
          </p15:clr>
        </p15:guide>
        <p15:guide id="13" pos="3958" userDrawn="1">
          <p15:clr>
            <a:srgbClr val="F26B43"/>
          </p15:clr>
        </p15:guide>
        <p15:guide id="14" pos="2484" userDrawn="1">
          <p15:clr>
            <a:srgbClr val="F26B43"/>
          </p15:clr>
        </p15:guide>
        <p15:guide id="15" pos="4968" userDrawn="1">
          <p15:clr>
            <a:srgbClr val="F26B43"/>
          </p15:clr>
        </p15:guide>
        <p15:guide id="16" pos="52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0664" y="407209"/>
            <a:ext cx="10081127" cy="876300"/>
          </a:xfrm>
          <a:prstGeom prst="rect">
            <a:avLst/>
          </a:prstGeom>
        </p:spPr>
        <p:txBody>
          <a:bodyPr vert="horz" lIns="0" tIns="0" rIns="0" bIns="0" rtlCol="0" anchor="b" anchorCtr="0">
            <a:noAutofit/>
          </a:bodyPr>
          <a:lstStyle/>
          <a:p>
            <a:r>
              <a:rPr lang="en-US" dirty="0"/>
              <a:t>Click to edit Master title style</a:t>
            </a:r>
          </a:p>
        </p:txBody>
      </p:sp>
      <p:sp>
        <p:nvSpPr>
          <p:cNvPr id="6" name="Rectangle 5"/>
          <p:cNvSpPr/>
          <p:nvPr userDrawn="1"/>
        </p:nvSpPr>
        <p:spPr>
          <a:xfrm>
            <a:off x="0" y="0"/>
            <a:ext cx="37490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1063557" y="209405"/>
            <a:ext cx="755278" cy="962170"/>
          </a:xfrm>
          <a:prstGeom prst="rect">
            <a:avLst/>
          </a:prstGeom>
        </p:spPr>
      </p:pic>
      <p:sp>
        <p:nvSpPr>
          <p:cNvPr id="10" name="Footer Placeholder 4"/>
          <p:cNvSpPr txBox="1">
            <a:spLocks/>
          </p:cNvSpPr>
          <p:nvPr userDrawn="1"/>
        </p:nvSpPr>
        <p:spPr>
          <a:xfrm>
            <a:off x="5615582" y="6511896"/>
            <a:ext cx="5903232" cy="292608"/>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kern="1200" dirty="0">
                <a:solidFill>
                  <a:schemeClr val="tx1"/>
                </a:solidFill>
                <a:effectLst/>
                <a:latin typeface="Open Sans" charset="0"/>
                <a:ea typeface="Open Sans" charset="0"/>
                <a:cs typeface="Open Sans" charset="0"/>
              </a:rPr>
              <a:t>Copyright © Texas Education Agency, 2017. All rights reserved.</a:t>
            </a:r>
          </a:p>
        </p:txBody>
      </p:sp>
      <p:sp>
        <p:nvSpPr>
          <p:cNvPr id="12" name="Slide Number Placeholder 5"/>
          <p:cNvSpPr txBox="1">
            <a:spLocks/>
          </p:cNvSpPr>
          <p:nvPr userDrawn="1"/>
        </p:nvSpPr>
        <p:spPr bwMode="white">
          <a:xfrm>
            <a:off x="11439643" y="6516860"/>
            <a:ext cx="385100" cy="293058"/>
          </a:xfrm>
          <a:prstGeom prst="rect">
            <a:avLst/>
          </a:prstGeom>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608A8CB-4E2C-4D2E-96BC-30A48E4C4EB8}" type="slidenum">
              <a:rPr lang="en-US" sz="1050" b="1" i="0" smtClean="0">
                <a:solidFill>
                  <a:srgbClr val="C00000"/>
                </a:solidFill>
                <a:latin typeface="Open Sans SemiBold" charset="0"/>
                <a:ea typeface="Open Sans SemiBold" charset="0"/>
                <a:cs typeface="Open Sans SemiBold" charset="0"/>
              </a:rPr>
              <a:pPr algn="r"/>
              <a:t>‹#›</a:t>
            </a:fld>
            <a:endParaRPr lang="en-US" sz="1050" b="1" i="0" dirty="0">
              <a:solidFill>
                <a:srgbClr val="C00000"/>
              </a:solidFill>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132817940"/>
      </p:ext>
    </p:extLst>
  </p:cSld>
  <p:clrMap bg1="lt1" tx1="dk1" bg2="lt2" tx2="dk2" accent1="accent1" accent2="accent2" accent3="accent3" accent4="accent4" accent5="accent5" accent6="accent6" hlink="hlink" folHlink="folHlink"/>
  <p:sldLayoutIdLst>
    <p:sldLayoutId id="2147483793" r:id="rId1"/>
    <p:sldLayoutId id="2147483781" r:id="rId2"/>
    <p:sldLayoutId id="2147483786" r:id="rId3"/>
    <p:sldLayoutId id="2147483787" r:id="rId4"/>
    <p:sldLayoutId id="2147483792" r:id="rId5"/>
    <p:sldLayoutId id="2147483788" r:id="rId6"/>
    <p:sldLayoutId id="2147483789" r:id="rId7"/>
    <p:sldLayoutId id="2147483790" r:id="rId8"/>
    <p:sldLayoutId id="2147483791" r:id="rId9"/>
  </p:sldLayoutIdLst>
  <p:txStyles>
    <p:titleStyle>
      <a:lvl1pPr algn="l" defTabSz="914400" rtl="0" eaLnBrk="1" latinLnBrk="0" hangingPunct="1">
        <a:lnSpc>
          <a:spcPct val="90000"/>
        </a:lnSpc>
        <a:spcBef>
          <a:spcPct val="0"/>
        </a:spcBef>
        <a:buNone/>
        <a:defRPr sz="3600" b="1" i="0" kern="1200" spc="-60" baseline="0">
          <a:solidFill>
            <a:schemeClr val="accent2"/>
          </a:solidFill>
          <a:latin typeface="Open Sans SemiBold" charset="0"/>
          <a:ea typeface="Open Sans SemiBold" charset="0"/>
          <a:cs typeface="Open Sans SemiBold"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76" userDrawn="1">
          <p15:clr>
            <a:srgbClr val="F26B43"/>
          </p15:clr>
        </p15:guide>
        <p15:guide id="3" orient="horz" pos="2160">
          <p15:clr>
            <a:srgbClr val="F26B43"/>
          </p15:clr>
        </p15:guide>
        <p15:guide id="4" orient="horz" pos="264">
          <p15:clr>
            <a:srgbClr val="F26B43"/>
          </p15:clr>
        </p15:guide>
        <p15:guide id="6" orient="horz" pos="3877" userDrawn="1">
          <p15:clr>
            <a:srgbClr val="F26B43"/>
          </p15:clr>
        </p15:guide>
        <p15:guide id="8" pos="2638" userDrawn="1">
          <p15:clr>
            <a:srgbClr val="F26B43"/>
          </p15:clr>
        </p15:guide>
        <p15:guide id="17" orient="horz" pos="738" userDrawn="1">
          <p15:clr>
            <a:srgbClr val="F26B43"/>
          </p15:clr>
        </p15:guide>
        <p15:guide id="18" pos="3838" userDrawn="1">
          <p15:clr>
            <a:srgbClr val="F26B43"/>
          </p15:clr>
        </p15:guide>
        <p15:guide id="19" pos="472" userDrawn="1">
          <p15:clr>
            <a:srgbClr val="F26B43"/>
          </p15:clr>
        </p15:guide>
        <p15:guide id="20" pos="7446" userDrawn="1">
          <p15:clr>
            <a:srgbClr val="F26B43"/>
          </p15:clr>
        </p15:guide>
        <p15:guide id="21" pos="4076" userDrawn="1">
          <p15:clr>
            <a:srgbClr val="F26B43"/>
          </p15:clr>
        </p15:guide>
        <p15:guide id="22" pos="3958" userDrawn="1">
          <p15:clr>
            <a:srgbClr val="F26B43"/>
          </p15:clr>
        </p15:guide>
        <p15:guide id="23" pos="5042" userDrawn="1">
          <p15:clr>
            <a:srgbClr val="F26B43"/>
          </p15:clr>
        </p15:guide>
        <p15:guide id="24" pos="5280" userDrawn="1">
          <p15:clr>
            <a:srgbClr val="F26B43"/>
          </p15:clr>
        </p15:guide>
        <p15:guide id="25" orient="horz" pos="42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youtu.be/0mUxMpMTT28"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dol.gov/odep/documents/essential_job_skills.pdf"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youtu.be/7dPWVjQSad4"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D23808-E336-4296-8521-6F80DB5018F3}"/>
              </a:ext>
            </a:extLst>
          </p:cNvPr>
          <p:cNvSpPr>
            <a:spLocks noGrp="1"/>
          </p:cNvSpPr>
          <p:nvPr>
            <p:ph type="title"/>
          </p:nvPr>
        </p:nvSpPr>
        <p:spPr/>
        <p:txBody>
          <a:bodyPr>
            <a:normAutofit/>
          </a:bodyPr>
          <a:lstStyle/>
          <a:p>
            <a:r>
              <a:rPr lang="en-US" dirty="0"/>
              <a:t>A Look at Workplace Ethics </a:t>
            </a:r>
          </a:p>
        </p:txBody>
      </p:sp>
    </p:spTree>
    <p:extLst>
      <p:ext uri="{BB962C8B-B14F-4D97-AF65-F5344CB8AC3E}">
        <p14:creationId xmlns:p14="http://schemas.microsoft.com/office/powerpoint/2010/main" val="668198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t>Do Not Steal or Waste Resources</a:t>
            </a:r>
          </a:p>
        </p:txBody>
      </p:sp>
      <p:sp>
        <p:nvSpPr>
          <p:cNvPr id="3" name="Content Placeholder 2">
            <a:extLst>
              <a:ext uri="{FF2B5EF4-FFF2-40B4-BE49-F238E27FC236}">
                <a16:creationId xmlns:a16="http://schemas.microsoft.com/office/drawing/2014/main" id="{FDA232F6-5995-4EA9-82E9-6269FFB1F290}"/>
              </a:ext>
            </a:extLst>
          </p:cNvPr>
          <p:cNvSpPr>
            <a:spLocks noGrp="1"/>
          </p:cNvSpPr>
          <p:nvPr>
            <p:ph sz="half" idx="1"/>
          </p:nvPr>
        </p:nvSpPr>
        <p:spPr/>
        <p:txBody>
          <a:bodyPr/>
          <a:lstStyle/>
          <a:p>
            <a:pPr lvl="1"/>
            <a:r>
              <a:rPr lang="en-US" dirty="0"/>
              <a:t>Stealing is</a:t>
            </a:r>
          </a:p>
          <a:p>
            <a:pPr lvl="2"/>
            <a:r>
              <a:rPr lang="en-US" sz="2400" dirty="0"/>
              <a:t>illegal</a:t>
            </a:r>
          </a:p>
          <a:p>
            <a:pPr lvl="2"/>
            <a:r>
              <a:rPr lang="en-US" sz="2400" dirty="0"/>
              <a:t>unethical</a:t>
            </a:r>
          </a:p>
          <a:p>
            <a:pPr lvl="1"/>
            <a:r>
              <a:rPr lang="en-US" dirty="0"/>
              <a:t>Do not take items such as: </a:t>
            </a:r>
          </a:p>
          <a:p>
            <a:pPr lvl="2"/>
            <a:r>
              <a:rPr lang="en-US" sz="2400" dirty="0"/>
              <a:t>cash</a:t>
            </a:r>
          </a:p>
          <a:p>
            <a:pPr lvl="2"/>
            <a:r>
              <a:rPr lang="en-US" sz="2400" dirty="0"/>
              <a:t>property</a:t>
            </a:r>
          </a:p>
          <a:p>
            <a:pPr lvl="2"/>
            <a:r>
              <a:rPr lang="en-US" sz="2400" dirty="0"/>
              <a:t>office supplies</a:t>
            </a:r>
          </a:p>
          <a:p>
            <a:pPr lvl="2"/>
            <a:r>
              <a:rPr lang="en-US" sz="2400" dirty="0"/>
              <a:t>food</a:t>
            </a:r>
          </a:p>
          <a:p>
            <a:pPr lvl="2"/>
            <a:r>
              <a:rPr lang="en-US" sz="2400" dirty="0"/>
              <a:t>toiletries </a:t>
            </a:r>
          </a:p>
          <a:p>
            <a:pPr lvl="1"/>
            <a:endParaRPr lang="en-US" dirty="0"/>
          </a:p>
        </p:txBody>
      </p:sp>
      <p:sp>
        <p:nvSpPr>
          <p:cNvPr id="4" name="Content Placeholder 3">
            <a:extLst>
              <a:ext uri="{FF2B5EF4-FFF2-40B4-BE49-F238E27FC236}">
                <a16:creationId xmlns:a16="http://schemas.microsoft.com/office/drawing/2014/main" id="{DBF3BB99-7B36-4663-84E6-867B237E7546}"/>
              </a:ext>
            </a:extLst>
          </p:cNvPr>
          <p:cNvSpPr>
            <a:spLocks noGrp="1"/>
          </p:cNvSpPr>
          <p:nvPr>
            <p:ph sz="half" idx="10"/>
          </p:nvPr>
        </p:nvSpPr>
        <p:spPr/>
        <p:txBody>
          <a:bodyPr/>
          <a:lstStyle/>
          <a:p>
            <a:pPr lvl="1">
              <a:buClr>
                <a:srgbClr val="C02033"/>
              </a:buClr>
            </a:pPr>
            <a:r>
              <a:rPr lang="en-US" dirty="0">
                <a:solidFill>
                  <a:srgbClr val="000000"/>
                </a:solidFill>
              </a:rPr>
              <a:t>Wasting resources costs the company money</a:t>
            </a:r>
          </a:p>
          <a:p>
            <a:pPr lvl="1">
              <a:buClr>
                <a:srgbClr val="C02033"/>
              </a:buClr>
            </a:pPr>
            <a:r>
              <a:rPr lang="en-US" dirty="0">
                <a:solidFill>
                  <a:srgbClr val="000000"/>
                </a:solidFill>
              </a:rPr>
              <a:t>Recycle items such as:</a:t>
            </a:r>
          </a:p>
          <a:p>
            <a:pPr lvl="2">
              <a:buClr>
                <a:srgbClr val="4E7CBE"/>
              </a:buClr>
            </a:pPr>
            <a:r>
              <a:rPr lang="en-US" dirty="0">
                <a:solidFill>
                  <a:srgbClr val="000000"/>
                </a:solidFill>
              </a:rPr>
              <a:t>paper products</a:t>
            </a:r>
          </a:p>
          <a:p>
            <a:pPr lvl="2">
              <a:buClr>
                <a:srgbClr val="4E7CBE"/>
              </a:buClr>
            </a:pPr>
            <a:r>
              <a:rPr lang="en-US" dirty="0">
                <a:solidFill>
                  <a:srgbClr val="000000"/>
                </a:solidFill>
              </a:rPr>
              <a:t>grease </a:t>
            </a:r>
          </a:p>
          <a:p>
            <a:pPr lvl="2">
              <a:buClr>
                <a:srgbClr val="4E7CBE"/>
              </a:buClr>
            </a:pPr>
            <a:r>
              <a:rPr lang="en-US" dirty="0">
                <a:solidFill>
                  <a:srgbClr val="000000"/>
                </a:solidFill>
              </a:rPr>
              <a:t>oil</a:t>
            </a:r>
          </a:p>
          <a:p>
            <a:endParaRPr lang="en-US" dirty="0"/>
          </a:p>
        </p:txBody>
      </p:sp>
      <p:pic>
        <p:nvPicPr>
          <p:cNvPr id="5" name="Picture 4">
            <a:extLst>
              <a:ext uri="{FF2B5EF4-FFF2-40B4-BE49-F238E27FC236}">
                <a16:creationId xmlns:a16="http://schemas.microsoft.com/office/drawing/2014/main" id="{D4F865FF-9815-46A4-9A1E-C27E284EE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7026" y="3844482"/>
            <a:ext cx="1493090" cy="2250890"/>
          </a:xfrm>
          <a:prstGeom prst="rect">
            <a:avLst/>
          </a:prstGeom>
        </p:spPr>
      </p:pic>
    </p:spTree>
    <p:extLst>
      <p:ext uri="{BB962C8B-B14F-4D97-AF65-F5344CB8AC3E}">
        <p14:creationId xmlns:p14="http://schemas.microsoft.com/office/powerpoint/2010/main" val="3773901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t>Guidelines for Professional Ethics</a:t>
            </a:r>
          </a:p>
        </p:txBody>
      </p:sp>
    </p:spTree>
    <p:extLst>
      <p:ext uri="{BB962C8B-B14F-4D97-AF65-F5344CB8AC3E}">
        <p14:creationId xmlns:p14="http://schemas.microsoft.com/office/powerpoint/2010/main" val="1593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latin typeface="Arial" charset="0"/>
                <a:ea typeface="ＭＳ Ｐゴシック" charset="-128"/>
              </a:rPr>
              <a:t>Work Ethics</a:t>
            </a:r>
            <a:endParaRPr lang="en-US" dirty="0"/>
          </a:p>
        </p:txBody>
      </p:sp>
      <p:sp>
        <p:nvSpPr>
          <p:cNvPr id="3" name="Content Placeholder 2">
            <a:extLst>
              <a:ext uri="{FF2B5EF4-FFF2-40B4-BE49-F238E27FC236}">
                <a16:creationId xmlns:a16="http://schemas.microsoft.com/office/drawing/2014/main" id="{FDA232F6-5995-4EA9-82E9-6269FFB1F290}"/>
              </a:ext>
            </a:extLst>
          </p:cNvPr>
          <p:cNvSpPr>
            <a:spLocks noGrp="1"/>
          </p:cNvSpPr>
          <p:nvPr>
            <p:ph sz="half" idx="1"/>
          </p:nvPr>
        </p:nvSpPr>
        <p:spPr>
          <a:xfrm>
            <a:off x="740664" y="1420420"/>
            <a:ext cx="10741802" cy="4734318"/>
          </a:xfrm>
        </p:spPr>
        <p:txBody>
          <a:bodyPr/>
          <a:lstStyle/>
          <a:p>
            <a:pPr lvl="1"/>
            <a:r>
              <a:rPr lang="en-US" dirty="0">
                <a:ea typeface="ＭＳ Ｐゴシック" charset="-128"/>
                <a:hlinkClick r:id="rId3"/>
              </a:rPr>
              <a:t>Ethics in the Workplace!</a:t>
            </a:r>
            <a:endParaRPr lang="en-US" dirty="0">
              <a:ea typeface="ＭＳ Ｐゴシック" charset="-128"/>
            </a:endParaRPr>
          </a:p>
          <a:p>
            <a:pPr marL="0" lvl="1" indent="0">
              <a:buNone/>
            </a:pPr>
            <a:r>
              <a:rPr lang="en-US" dirty="0">
                <a:ea typeface="ＭＳ Ｐゴシック" charset="-128"/>
              </a:rPr>
              <a:t>    </a:t>
            </a:r>
            <a:r>
              <a:rPr lang="en-US" sz="2400" dirty="0">
                <a:ea typeface="ＭＳ Ｐゴシック" charset="-128"/>
              </a:rPr>
              <a:t>(click on link)</a:t>
            </a:r>
          </a:p>
          <a:p>
            <a:pPr algn="ctr"/>
            <a:endParaRPr lang="en-US" dirty="0">
              <a:ea typeface="ＭＳ Ｐゴシック" charset="-128"/>
            </a:endParaRPr>
          </a:p>
          <a:p>
            <a:pPr lvl="1"/>
            <a:endParaRPr lang="en-US" dirty="0"/>
          </a:p>
          <a:p>
            <a:endParaRPr lang="en-US" dirty="0"/>
          </a:p>
        </p:txBody>
      </p:sp>
      <p:pic>
        <p:nvPicPr>
          <p:cNvPr id="4" name="Picture 3">
            <a:extLst>
              <a:ext uri="{FF2B5EF4-FFF2-40B4-BE49-F238E27FC236}">
                <a16:creationId xmlns:a16="http://schemas.microsoft.com/office/drawing/2014/main" id="{57F2A2F5-0254-489A-A503-A85040A6CD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8485" y="3315454"/>
            <a:ext cx="3140869" cy="2235199"/>
          </a:xfrm>
          <a:prstGeom prst="rect">
            <a:avLst/>
          </a:prstGeom>
        </p:spPr>
      </p:pic>
    </p:spTree>
    <p:extLst>
      <p:ext uri="{BB962C8B-B14F-4D97-AF65-F5344CB8AC3E}">
        <p14:creationId xmlns:p14="http://schemas.microsoft.com/office/powerpoint/2010/main" val="1070395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da-DK" dirty="0"/>
              <a:t>Human Relations Soft Skills/Transferable Skills</a:t>
            </a:r>
            <a:endParaRPr lang="en-US" dirty="0"/>
          </a:p>
        </p:txBody>
      </p:sp>
      <p:graphicFrame>
        <p:nvGraphicFramePr>
          <p:cNvPr id="4" name="Diagram 3">
            <a:extLst>
              <a:ext uri="{FF2B5EF4-FFF2-40B4-BE49-F238E27FC236}">
                <a16:creationId xmlns:a16="http://schemas.microsoft.com/office/drawing/2014/main" id="{A04CF785-C263-4061-A4FC-84FD824CC20F}"/>
              </a:ext>
            </a:extLst>
          </p:cNvPr>
          <p:cNvGraphicFramePr/>
          <p:nvPr>
            <p:extLst>
              <p:ext uri="{D42A27DB-BD31-4B8C-83A1-F6EECF244321}">
                <p14:modId xmlns:p14="http://schemas.microsoft.com/office/powerpoint/2010/main" val="3427916747"/>
              </p:ext>
            </p:extLst>
          </p:nvPr>
        </p:nvGraphicFramePr>
        <p:xfrm>
          <a:off x="1933726" y="1472540"/>
          <a:ext cx="8017796" cy="481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802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t>Work Ethic Qualities</a:t>
            </a:r>
          </a:p>
        </p:txBody>
      </p:sp>
      <p:grpSp>
        <p:nvGrpSpPr>
          <p:cNvPr id="4" name="Gruppe 70">
            <a:extLst>
              <a:ext uri="{FF2B5EF4-FFF2-40B4-BE49-F238E27FC236}">
                <a16:creationId xmlns:a16="http://schemas.microsoft.com/office/drawing/2014/main" id="{044519AB-9E3B-4166-B73A-17822746C0E3}"/>
              </a:ext>
            </a:extLst>
          </p:cNvPr>
          <p:cNvGrpSpPr>
            <a:grpSpLocks/>
          </p:cNvGrpSpPr>
          <p:nvPr/>
        </p:nvGrpSpPr>
        <p:grpSpPr bwMode="auto">
          <a:xfrm>
            <a:off x="3616038" y="1420420"/>
            <a:ext cx="4648200" cy="4292600"/>
            <a:chOff x="3051175" y="2146300"/>
            <a:chExt cx="2727325" cy="3771900"/>
          </a:xfrm>
        </p:grpSpPr>
        <p:sp>
          <p:nvSpPr>
            <p:cNvPr id="5" name="Rektangel 42">
              <a:extLst>
                <a:ext uri="{FF2B5EF4-FFF2-40B4-BE49-F238E27FC236}">
                  <a16:creationId xmlns:a16="http://schemas.microsoft.com/office/drawing/2014/main" id="{89558388-7532-4736-9BDE-D36682DADDB7}"/>
                </a:ext>
              </a:extLst>
            </p:cNvPr>
            <p:cNvSpPr>
              <a:spLocks noChangeArrowheads="1"/>
            </p:cNvSpPr>
            <p:nvPr/>
          </p:nvSpPr>
          <p:spPr bwMode="auto">
            <a:xfrm>
              <a:off x="4445000" y="2146300"/>
              <a:ext cx="1333500" cy="1179513"/>
            </a:xfrm>
            <a:prstGeom prst="rect">
              <a:avLst/>
            </a:prstGeom>
            <a:gradFill flip="none" rotWithShape="1">
              <a:gsLst>
                <a:gs pos="0">
                  <a:srgbClr val="CFCFCF"/>
                </a:gs>
                <a:gs pos="50000">
                  <a:srgbClr val="D5D5D5"/>
                </a:gs>
                <a:gs pos="100000">
                  <a:srgbClr val="C4C4C4"/>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kern="0" noProof="1">
                <a:solidFill>
                  <a:sysClr val="window" lastClr="FFFFFF"/>
                </a:solidFill>
                <a:latin typeface="Arial" pitchFamily="34" charset="0"/>
                <a:ea typeface="ＭＳ Ｐゴシック" pitchFamily="-97" charset="-128"/>
              </a:endParaRPr>
            </a:p>
          </p:txBody>
        </p:sp>
        <p:sp>
          <p:nvSpPr>
            <p:cNvPr id="6" name="Højrepil 43">
              <a:extLst>
                <a:ext uri="{FF2B5EF4-FFF2-40B4-BE49-F238E27FC236}">
                  <a16:creationId xmlns:a16="http://schemas.microsoft.com/office/drawing/2014/main" id="{85B78228-0AAF-4CD4-A87C-804FF40C5655}"/>
                </a:ext>
              </a:extLst>
            </p:cNvPr>
            <p:cNvSpPr/>
            <p:nvPr/>
          </p:nvSpPr>
          <p:spPr bwMode="auto">
            <a:xfrm rot="16200000">
              <a:off x="4893469" y="3056731"/>
              <a:ext cx="485775" cy="354013"/>
            </a:xfrm>
            <a:prstGeom prst="rightArrow">
              <a:avLst>
                <a:gd name="adj1" fmla="val 50000"/>
                <a:gd name="adj2" fmla="val 82469"/>
              </a:avLst>
            </a:prstGeom>
            <a:gradFill flip="none" rotWithShape="1">
              <a:gsLst>
                <a:gs pos="89000">
                  <a:srgbClr val="C00000"/>
                </a:gs>
                <a:gs pos="20000">
                  <a:srgbClr val="F50736"/>
                </a:gs>
                <a:gs pos="11000">
                  <a:srgbClr val="F50736"/>
                </a:gs>
              </a:gsLst>
              <a:lin ang="16200000" scaled="1"/>
              <a:tileRect/>
            </a:gra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7" name="Rektangel 45">
              <a:extLst>
                <a:ext uri="{FF2B5EF4-FFF2-40B4-BE49-F238E27FC236}">
                  <a16:creationId xmlns:a16="http://schemas.microsoft.com/office/drawing/2014/main" id="{3187DB8B-500B-4B28-AABF-67ECD5BF2D5C}"/>
                </a:ext>
              </a:extLst>
            </p:cNvPr>
            <p:cNvSpPr>
              <a:spLocks noChangeArrowheads="1"/>
            </p:cNvSpPr>
            <p:nvPr/>
          </p:nvSpPr>
          <p:spPr bwMode="auto">
            <a:xfrm>
              <a:off x="4445000" y="3443288"/>
              <a:ext cx="1333500" cy="1179512"/>
            </a:xfrm>
            <a:prstGeom prst="rect">
              <a:avLst/>
            </a:prstGeom>
            <a:gradFill rotWithShape="1">
              <a:gsLst>
                <a:gs pos="0">
                  <a:schemeClr val="accent1"/>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indent="-342900" algn="ctr">
                <a:buFont typeface="+mj-lt"/>
                <a:buAutoNum type="arabicPeriod"/>
                <a:defRPr/>
              </a:pPr>
              <a:endParaRPr lang="da-DK" noProof="1">
                <a:solidFill>
                  <a:srgbClr val="FFFFFF"/>
                </a:solidFill>
                <a:latin typeface="Arial" pitchFamily="34" charset="0"/>
                <a:ea typeface="ＭＳ Ｐゴシック" pitchFamily="-97" charset="-128"/>
              </a:endParaRPr>
            </a:p>
          </p:txBody>
        </p:sp>
        <p:sp>
          <p:nvSpPr>
            <p:cNvPr id="8" name="Højrepil 46">
              <a:extLst>
                <a:ext uri="{FF2B5EF4-FFF2-40B4-BE49-F238E27FC236}">
                  <a16:creationId xmlns:a16="http://schemas.microsoft.com/office/drawing/2014/main" id="{ACA9DA14-4CF0-4BA6-8F18-A298AA021316}"/>
                </a:ext>
              </a:extLst>
            </p:cNvPr>
            <p:cNvSpPr/>
            <p:nvPr/>
          </p:nvSpPr>
          <p:spPr bwMode="auto">
            <a:xfrm rot="16200000">
              <a:off x="4869656" y="4352132"/>
              <a:ext cx="485775" cy="354012"/>
            </a:xfrm>
            <a:prstGeom prst="rightArrow">
              <a:avLst>
                <a:gd name="adj1" fmla="val 50000"/>
                <a:gd name="adj2" fmla="val 82469"/>
              </a:avLst>
            </a:prstGeom>
            <a:gradFill flip="none" rotWithShape="1">
              <a:gsLst>
                <a:gs pos="0">
                  <a:srgbClr val="CFCFCF"/>
                </a:gs>
                <a:gs pos="50000">
                  <a:srgbClr val="D5D5D5"/>
                </a:gs>
                <a:gs pos="100000">
                  <a:srgbClr val="C4C4C4"/>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kern="0" noProof="1">
                <a:solidFill>
                  <a:sysClr val="window" lastClr="FFFFFF"/>
                </a:solidFill>
                <a:latin typeface="Arial" pitchFamily="34" charset="0"/>
                <a:ea typeface="ＭＳ Ｐゴシック" pitchFamily="-97" charset="-128"/>
              </a:endParaRPr>
            </a:p>
          </p:txBody>
        </p:sp>
        <p:sp>
          <p:nvSpPr>
            <p:cNvPr id="9" name="Rektangel 47">
              <a:extLst>
                <a:ext uri="{FF2B5EF4-FFF2-40B4-BE49-F238E27FC236}">
                  <a16:creationId xmlns:a16="http://schemas.microsoft.com/office/drawing/2014/main" id="{C7A4E114-B5D1-44CB-AFAD-24F268C52D2F}"/>
                </a:ext>
              </a:extLst>
            </p:cNvPr>
            <p:cNvSpPr>
              <a:spLocks noChangeArrowheads="1"/>
            </p:cNvSpPr>
            <p:nvPr/>
          </p:nvSpPr>
          <p:spPr bwMode="auto">
            <a:xfrm>
              <a:off x="4445000" y="4738688"/>
              <a:ext cx="1333500" cy="1179512"/>
            </a:xfrm>
            <a:prstGeom prst="rect">
              <a:avLst/>
            </a:prstGeom>
            <a:gradFill flip="none" rotWithShape="1">
              <a:gsLst>
                <a:gs pos="89000">
                  <a:srgbClr val="C00000"/>
                </a:gs>
                <a:gs pos="20000">
                  <a:srgbClr val="F50736"/>
                </a:gs>
                <a:gs pos="11000">
                  <a:srgbClr val="F50736"/>
                </a:gs>
              </a:gsLst>
              <a:lin ang="16200000" scaled="1"/>
              <a:tileRect/>
            </a:gra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10" name="Højrepil 62">
              <a:extLst>
                <a:ext uri="{FF2B5EF4-FFF2-40B4-BE49-F238E27FC236}">
                  <a16:creationId xmlns:a16="http://schemas.microsoft.com/office/drawing/2014/main" id="{12CC8961-F4D4-4F05-B703-7E67AC24CF70}"/>
                </a:ext>
              </a:extLst>
            </p:cNvPr>
            <p:cNvSpPr/>
            <p:nvPr/>
          </p:nvSpPr>
          <p:spPr bwMode="auto">
            <a:xfrm>
              <a:off x="4308120" y="5249298"/>
              <a:ext cx="486171" cy="353627"/>
            </a:xfrm>
            <a:prstGeom prst="rightArrow">
              <a:avLst>
                <a:gd name="adj1" fmla="val 50000"/>
                <a:gd name="adj2" fmla="val 82469"/>
              </a:avLst>
            </a:prstGeom>
            <a:gradFill flip="none" rotWithShape="1">
              <a:gsLst>
                <a:gs pos="100000">
                  <a:schemeClr val="bg2"/>
                </a:gs>
                <a:gs pos="0">
                  <a:schemeClr val="tx1"/>
                </a:gs>
              </a:gsLst>
              <a:lin ang="0" scaled="0"/>
              <a:tileRect/>
            </a:gradFill>
            <a:ln w="6350">
              <a:solidFill>
                <a:schemeClr val="bg2">
                  <a:lumMod val="50000"/>
                </a:schemeClr>
              </a:solidFill>
            </a:ln>
            <a:effectLst>
              <a:outerShdw blurRad="50800" dist="38100" dir="2700000" algn="tl" rotWithShape="0">
                <a:prstClr val="black">
                  <a:alpha val="40000"/>
                </a:prstClr>
              </a:outerShdw>
            </a:effectLst>
            <a:scene3d>
              <a:camera prst="orthographicFront"/>
              <a:lightRig rig="threePt" dir="t"/>
            </a:scene3d>
            <a:sp3d prstMaterial="matte">
              <a:contourClr>
                <a:schemeClr val="accent6"/>
              </a:contourClr>
            </a:sp3d>
          </p:spPr>
          <p:style>
            <a:lnRef idx="1">
              <a:schemeClr val="accent1"/>
            </a:lnRef>
            <a:fillRef idx="3">
              <a:schemeClr val="accent1"/>
            </a:fillRef>
            <a:effectRef idx="2">
              <a:schemeClr val="accent1"/>
            </a:effectRef>
            <a:fontRef idx="minor">
              <a:schemeClr val="lt1"/>
            </a:fontRef>
          </p:style>
          <p:txBody>
            <a:bodyPr anchor="ctr"/>
            <a:lstStyle/>
            <a:p>
              <a:pPr algn="ctr">
                <a:defRPr/>
              </a:pPr>
              <a:r>
                <a:rPr lang="da-DK" sz="1200" dirty="0">
                  <a:solidFill>
                    <a:srgbClr val="FFFFFF"/>
                  </a:solidFill>
                  <a:latin typeface="Arial" pitchFamily="34" charset="0"/>
                  <a:ea typeface="ＭＳ Ｐゴシック" pitchFamily="-97" charset="-128"/>
                </a:rPr>
                <a:t> </a:t>
              </a:r>
            </a:p>
          </p:txBody>
        </p:sp>
        <p:grpSp>
          <p:nvGrpSpPr>
            <p:cNvPr id="11" name="Gruppe 28">
              <a:extLst>
                <a:ext uri="{FF2B5EF4-FFF2-40B4-BE49-F238E27FC236}">
                  <a16:creationId xmlns:a16="http://schemas.microsoft.com/office/drawing/2014/main" id="{F88FE1F8-1FB3-4732-9F6D-99F334D223B5}"/>
                </a:ext>
              </a:extLst>
            </p:cNvPr>
            <p:cNvGrpSpPr>
              <a:grpSpLocks/>
            </p:cNvGrpSpPr>
            <p:nvPr/>
          </p:nvGrpSpPr>
          <p:grpSpPr bwMode="auto">
            <a:xfrm>
              <a:off x="3051175" y="2146300"/>
              <a:ext cx="1346200" cy="3771900"/>
              <a:chOff x="1222375" y="2146300"/>
              <a:chExt cx="1346200" cy="3771900"/>
            </a:xfrm>
          </p:grpSpPr>
          <p:sp>
            <p:nvSpPr>
              <p:cNvPr id="15" name="Rektangel 29">
                <a:extLst>
                  <a:ext uri="{FF2B5EF4-FFF2-40B4-BE49-F238E27FC236}">
                    <a16:creationId xmlns:a16="http://schemas.microsoft.com/office/drawing/2014/main" id="{ADFC08A9-B642-47EE-BD2D-47A974ED9521}"/>
                  </a:ext>
                </a:extLst>
              </p:cNvPr>
              <p:cNvSpPr>
                <a:spLocks noChangeArrowheads="1"/>
              </p:cNvSpPr>
              <p:nvPr/>
            </p:nvSpPr>
            <p:spPr bwMode="auto">
              <a:xfrm>
                <a:off x="1231900" y="4738688"/>
                <a:ext cx="1333500" cy="1179512"/>
              </a:xfrm>
              <a:prstGeom prst="rect">
                <a:avLst/>
              </a:prstGeom>
              <a:gradFill flip="none" rotWithShape="1">
                <a:gsLst>
                  <a:gs pos="0">
                    <a:srgbClr val="CFCFCF"/>
                  </a:gs>
                  <a:gs pos="50000">
                    <a:srgbClr val="D5D5D5"/>
                  </a:gs>
                  <a:gs pos="100000">
                    <a:srgbClr val="C4C4C4"/>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kern="0" noProof="1">
                  <a:solidFill>
                    <a:sysClr val="window" lastClr="FFFFFF"/>
                  </a:solidFill>
                  <a:latin typeface="Arial" pitchFamily="34" charset="0"/>
                  <a:ea typeface="ＭＳ Ｐゴシック" pitchFamily="-97" charset="-128"/>
                </a:endParaRPr>
              </a:p>
            </p:txBody>
          </p:sp>
          <p:sp>
            <p:nvSpPr>
              <p:cNvPr id="16" name="Højrepil 30">
                <a:extLst>
                  <a:ext uri="{FF2B5EF4-FFF2-40B4-BE49-F238E27FC236}">
                    <a16:creationId xmlns:a16="http://schemas.microsoft.com/office/drawing/2014/main" id="{296AF9FA-C2FA-44ED-9D6E-3C3C0910D511}"/>
                  </a:ext>
                </a:extLst>
              </p:cNvPr>
              <p:cNvSpPr/>
              <p:nvPr/>
            </p:nvSpPr>
            <p:spPr bwMode="auto">
              <a:xfrm rot="5400000">
                <a:off x="1631156" y="4653757"/>
                <a:ext cx="485775" cy="354012"/>
              </a:xfrm>
              <a:prstGeom prst="rightArrow">
                <a:avLst>
                  <a:gd name="adj1" fmla="val 50000"/>
                  <a:gd name="adj2" fmla="val 82469"/>
                </a:avLst>
              </a:prstGeom>
              <a:gradFill flip="none" rotWithShape="1">
                <a:gsLst>
                  <a:gs pos="89000">
                    <a:srgbClr val="C00000"/>
                  </a:gs>
                  <a:gs pos="20000">
                    <a:srgbClr val="F50736"/>
                  </a:gs>
                  <a:gs pos="11000">
                    <a:srgbClr val="F50736"/>
                  </a:gs>
                </a:gsLst>
                <a:lin ang="16200000" scaled="1"/>
                <a:tileRect/>
              </a:gra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17" name="Rektangel 31">
                <a:extLst>
                  <a:ext uri="{FF2B5EF4-FFF2-40B4-BE49-F238E27FC236}">
                    <a16:creationId xmlns:a16="http://schemas.microsoft.com/office/drawing/2014/main" id="{4B1BC5BC-765B-45BA-81CD-CB8DF0983134}"/>
                  </a:ext>
                </a:extLst>
              </p:cNvPr>
              <p:cNvSpPr>
                <a:spLocks noChangeArrowheads="1"/>
              </p:cNvSpPr>
              <p:nvPr/>
            </p:nvSpPr>
            <p:spPr bwMode="auto">
              <a:xfrm>
                <a:off x="1231900" y="3441700"/>
                <a:ext cx="1333500" cy="1179513"/>
              </a:xfrm>
              <a:prstGeom prst="rect">
                <a:avLst/>
              </a:prstGeom>
              <a:gradFill flip="none" rotWithShape="1">
                <a:gsLst>
                  <a:gs pos="89000">
                    <a:srgbClr val="C00000"/>
                  </a:gs>
                  <a:gs pos="20000">
                    <a:srgbClr val="F50736"/>
                  </a:gs>
                  <a:gs pos="11000">
                    <a:srgbClr val="F50736"/>
                  </a:gs>
                </a:gsLst>
                <a:lin ang="16200000" scaled="1"/>
                <a:tileRect/>
              </a:gra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18" name="Højrepil 32">
                <a:extLst>
                  <a:ext uri="{FF2B5EF4-FFF2-40B4-BE49-F238E27FC236}">
                    <a16:creationId xmlns:a16="http://schemas.microsoft.com/office/drawing/2014/main" id="{8B40C607-BD8A-489A-BD21-9F648C68A43A}"/>
                  </a:ext>
                </a:extLst>
              </p:cNvPr>
              <p:cNvSpPr/>
              <p:nvPr/>
            </p:nvSpPr>
            <p:spPr bwMode="auto">
              <a:xfrm rot="5400000">
                <a:off x="1654969" y="3358356"/>
                <a:ext cx="485775" cy="354013"/>
              </a:xfrm>
              <a:prstGeom prst="rightArrow">
                <a:avLst>
                  <a:gd name="adj1" fmla="val 50000"/>
                  <a:gd name="adj2" fmla="val 82469"/>
                </a:avLst>
              </a:prstGeom>
              <a:gradFill flip="none" rotWithShape="1">
                <a:gsLst>
                  <a:gs pos="0">
                    <a:srgbClr val="CFCFCF"/>
                  </a:gs>
                  <a:gs pos="50000">
                    <a:srgbClr val="D5D5D5"/>
                  </a:gs>
                  <a:gs pos="100000">
                    <a:srgbClr val="C4C4C4"/>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kern="0" noProof="1">
                  <a:solidFill>
                    <a:sysClr val="window" lastClr="FFFFFF"/>
                  </a:solidFill>
                  <a:latin typeface="Arial" pitchFamily="34" charset="0"/>
                  <a:ea typeface="ＭＳ Ｐゴシック" pitchFamily="-97" charset="-128"/>
                </a:endParaRPr>
              </a:p>
            </p:txBody>
          </p:sp>
          <p:sp>
            <p:nvSpPr>
              <p:cNvPr id="19" name="Rektangel 34">
                <a:extLst>
                  <a:ext uri="{FF2B5EF4-FFF2-40B4-BE49-F238E27FC236}">
                    <a16:creationId xmlns:a16="http://schemas.microsoft.com/office/drawing/2014/main" id="{FC73734A-6247-4E15-B0A7-B087A7002BF6}"/>
                  </a:ext>
                </a:extLst>
              </p:cNvPr>
              <p:cNvSpPr>
                <a:spLocks noChangeArrowheads="1"/>
              </p:cNvSpPr>
              <p:nvPr/>
            </p:nvSpPr>
            <p:spPr bwMode="auto">
              <a:xfrm>
                <a:off x="1231900" y="2146300"/>
                <a:ext cx="1333500" cy="1179513"/>
              </a:xfrm>
              <a:prstGeom prst="rect">
                <a:avLst/>
              </a:prstGeom>
              <a:gradFill rotWithShape="1">
                <a:gsLst>
                  <a:gs pos="0">
                    <a:schemeClr val="accent1"/>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dirty="0">
                  <a:solidFill>
                    <a:srgbClr val="FFFFFF"/>
                  </a:solidFill>
                  <a:latin typeface="Arial" pitchFamily="34" charset="0"/>
                  <a:ea typeface="ＭＳ Ｐゴシック" pitchFamily="-97" charset="-128"/>
                </a:endParaRPr>
              </a:p>
            </p:txBody>
          </p:sp>
          <p:sp>
            <p:nvSpPr>
              <p:cNvPr id="20" name="Text Box 52">
                <a:extLst>
                  <a:ext uri="{FF2B5EF4-FFF2-40B4-BE49-F238E27FC236}">
                    <a16:creationId xmlns:a16="http://schemas.microsoft.com/office/drawing/2014/main" id="{0346338E-AD66-4B8A-B1DB-A17B9B1ECF53}"/>
                  </a:ext>
                </a:extLst>
              </p:cNvPr>
              <p:cNvSpPr txBox="1">
                <a:spLocks noChangeArrowheads="1"/>
              </p:cNvSpPr>
              <p:nvPr/>
            </p:nvSpPr>
            <p:spPr bwMode="gray">
              <a:xfrm>
                <a:off x="1222375" y="5084763"/>
                <a:ext cx="1346200" cy="297487"/>
              </a:xfrm>
              <a:prstGeom prst="rect">
                <a:avLst/>
              </a:prstGeom>
              <a:noFill/>
              <a:ln w="9525">
                <a:noFill/>
                <a:miter lim="800000"/>
                <a:headEnd/>
                <a:tailEnd/>
              </a:ln>
            </p:spPr>
            <p:txBody>
              <a:bodyPr>
                <a:spAutoFit/>
              </a:bodyPr>
              <a:lstStyle/>
              <a:p>
                <a:pPr algn="ctr" defTabSz="801688">
                  <a:spcBef>
                    <a:spcPct val="20000"/>
                  </a:spcBef>
                  <a:defRPr/>
                </a:pPr>
                <a:r>
                  <a:rPr lang="da-DK" sz="1600" noProof="1">
                    <a:solidFill>
                      <a:schemeClr val="accent1">
                        <a:lumMod val="10000"/>
                      </a:schemeClr>
                    </a:solidFill>
                    <a:latin typeface="Arial" pitchFamily="34" charset="0"/>
                    <a:ea typeface="ＭＳ Ｐゴシック" pitchFamily="-97" charset="-128"/>
                  </a:rPr>
                  <a:t>Honestly</a:t>
                </a:r>
              </a:p>
            </p:txBody>
          </p:sp>
          <p:sp>
            <p:nvSpPr>
              <p:cNvPr id="21" name="Text Box 52">
                <a:extLst>
                  <a:ext uri="{FF2B5EF4-FFF2-40B4-BE49-F238E27FC236}">
                    <a16:creationId xmlns:a16="http://schemas.microsoft.com/office/drawing/2014/main" id="{F797497D-B85E-442E-ADF1-0E30268FF3D6}"/>
                  </a:ext>
                </a:extLst>
              </p:cNvPr>
              <p:cNvSpPr txBox="1">
                <a:spLocks noChangeArrowheads="1"/>
              </p:cNvSpPr>
              <p:nvPr/>
            </p:nvSpPr>
            <p:spPr bwMode="gray">
              <a:xfrm>
                <a:off x="1222375" y="3800121"/>
                <a:ext cx="1346200" cy="297487"/>
              </a:xfrm>
              <a:prstGeom prst="rect">
                <a:avLst/>
              </a:prstGeom>
              <a:noFill/>
              <a:ln w="9525">
                <a:noFill/>
                <a:miter lim="800000"/>
                <a:headEnd/>
                <a:tailEnd/>
              </a:ln>
            </p:spPr>
            <p:txBody>
              <a:bodyPr>
                <a:spAutoFit/>
              </a:bodyPr>
              <a:lstStyle/>
              <a:p>
                <a:pPr algn="ctr" defTabSz="801688">
                  <a:spcBef>
                    <a:spcPct val="20000"/>
                  </a:spcBef>
                </a:pPr>
                <a:r>
                  <a:rPr lang="en-US" sz="1600" noProof="1">
                    <a:solidFill>
                      <a:schemeClr val="tx2"/>
                    </a:solidFill>
                  </a:rPr>
                  <a:t>Flexibility</a:t>
                </a:r>
              </a:p>
            </p:txBody>
          </p:sp>
          <p:sp>
            <p:nvSpPr>
              <p:cNvPr id="22" name="Text Box 52">
                <a:extLst>
                  <a:ext uri="{FF2B5EF4-FFF2-40B4-BE49-F238E27FC236}">
                    <a16:creationId xmlns:a16="http://schemas.microsoft.com/office/drawing/2014/main" id="{E106A9F0-8307-421C-BA16-A182490AAD7D}"/>
                  </a:ext>
                </a:extLst>
              </p:cNvPr>
              <p:cNvSpPr txBox="1">
                <a:spLocks noChangeArrowheads="1"/>
              </p:cNvSpPr>
              <p:nvPr/>
            </p:nvSpPr>
            <p:spPr bwMode="gray">
              <a:xfrm>
                <a:off x="1222375" y="2527394"/>
                <a:ext cx="1346200" cy="297487"/>
              </a:xfrm>
              <a:prstGeom prst="rect">
                <a:avLst/>
              </a:prstGeom>
              <a:noFill/>
              <a:ln w="9525">
                <a:noFill/>
                <a:miter lim="800000"/>
                <a:headEnd/>
                <a:tailEnd/>
              </a:ln>
            </p:spPr>
            <p:txBody>
              <a:bodyPr>
                <a:spAutoFit/>
              </a:bodyPr>
              <a:lstStyle/>
              <a:p>
                <a:pPr algn="ctr" defTabSz="801688">
                  <a:spcBef>
                    <a:spcPct val="20000"/>
                  </a:spcBef>
                </a:pPr>
                <a:r>
                  <a:rPr lang="en-US" sz="1600" noProof="1">
                    <a:solidFill>
                      <a:srgbClr val="171717"/>
                    </a:solidFill>
                  </a:rPr>
                  <a:t>Responsibility</a:t>
                </a:r>
                <a:r>
                  <a:rPr lang="en-US" sz="1200" noProof="1">
                    <a:solidFill>
                      <a:srgbClr val="171717"/>
                    </a:solidFill>
                  </a:rPr>
                  <a:t> </a:t>
                </a:r>
              </a:p>
            </p:txBody>
          </p:sp>
        </p:grpSp>
        <p:sp>
          <p:nvSpPr>
            <p:cNvPr id="12" name="Text Box 52">
              <a:extLst>
                <a:ext uri="{FF2B5EF4-FFF2-40B4-BE49-F238E27FC236}">
                  <a16:creationId xmlns:a16="http://schemas.microsoft.com/office/drawing/2014/main" id="{D2AA9471-1AD5-4950-AE4E-22D2CEACFF99}"/>
                </a:ext>
              </a:extLst>
            </p:cNvPr>
            <p:cNvSpPr txBox="1">
              <a:spLocks noChangeArrowheads="1"/>
            </p:cNvSpPr>
            <p:nvPr/>
          </p:nvSpPr>
          <p:spPr bwMode="gray">
            <a:xfrm>
              <a:off x="4397375" y="5059018"/>
              <a:ext cx="1346200" cy="297487"/>
            </a:xfrm>
            <a:prstGeom prst="rect">
              <a:avLst/>
            </a:prstGeom>
            <a:noFill/>
            <a:ln w="9525">
              <a:noFill/>
              <a:miter lim="800000"/>
              <a:headEnd/>
              <a:tailEnd/>
            </a:ln>
          </p:spPr>
          <p:txBody>
            <a:bodyPr>
              <a:spAutoFit/>
            </a:bodyPr>
            <a:lstStyle/>
            <a:p>
              <a:pPr algn="ctr" defTabSz="801688">
                <a:spcBef>
                  <a:spcPct val="20000"/>
                </a:spcBef>
              </a:pPr>
              <a:r>
                <a:rPr lang="en-US" sz="1600" noProof="1">
                  <a:solidFill>
                    <a:schemeClr val="tx2"/>
                  </a:solidFill>
                </a:rPr>
                <a:t>Reliability</a:t>
              </a:r>
            </a:p>
          </p:txBody>
        </p:sp>
        <p:sp>
          <p:nvSpPr>
            <p:cNvPr id="13" name="Text Box 52">
              <a:extLst>
                <a:ext uri="{FF2B5EF4-FFF2-40B4-BE49-F238E27FC236}">
                  <a16:creationId xmlns:a16="http://schemas.microsoft.com/office/drawing/2014/main" id="{C3A0C824-4249-430E-84E6-2B71CF883F35}"/>
                </a:ext>
              </a:extLst>
            </p:cNvPr>
            <p:cNvSpPr txBox="1">
              <a:spLocks noChangeArrowheads="1"/>
            </p:cNvSpPr>
            <p:nvPr/>
          </p:nvSpPr>
          <p:spPr bwMode="gray">
            <a:xfrm>
              <a:off x="4397375" y="3813175"/>
              <a:ext cx="1346200" cy="297487"/>
            </a:xfrm>
            <a:prstGeom prst="rect">
              <a:avLst/>
            </a:prstGeom>
            <a:noFill/>
            <a:ln w="9525">
              <a:noFill/>
              <a:miter lim="800000"/>
              <a:headEnd/>
              <a:tailEnd/>
            </a:ln>
          </p:spPr>
          <p:txBody>
            <a:bodyPr>
              <a:spAutoFit/>
            </a:bodyPr>
            <a:lstStyle/>
            <a:p>
              <a:pPr algn="ctr" defTabSz="801688">
                <a:spcBef>
                  <a:spcPct val="20000"/>
                </a:spcBef>
                <a:defRPr/>
              </a:pPr>
              <a:r>
                <a:rPr lang="da-DK" sz="1600" noProof="1">
                  <a:solidFill>
                    <a:schemeClr val="accent1">
                      <a:lumMod val="10000"/>
                    </a:schemeClr>
                  </a:solidFill>
                  <a:latin typeface="Arial" pitchFamily="34" charset="0"/>
                  <a:ea typeface="ＭＳ Ｐゴシック" pitchFamily="-97" charset="-128"/>
                </a:rPr>
                <a:t>Teamwork</a:t>
              </a:r>
              <a:r>
                <a:rPr lang="da-DK" sz="1200" noProof="1">
                  <a:solidFill>
                    <a:schemeClr val="accent1">
                      <a:lumMod val="10000"/>
                    </a:schemeClr>
                  </a:solidFill>
                  <a:latin typeface="Arial" pitchFamily="34" charset="0"/>
                  <a:ea typeface="ＭＳ Ｐゴシック" pitchFamily="-97" charset="-128"/>
                </a:rPr>
                <a:t> </a:t>
              </a:r>
            </a:p>
          </p:txBody>
        </p:sp>
        <p:sp>
          <p:nvSpPr>
            <p:cNvPr id="14" name="Text Box 52">
              <a:extLst>
                <a:ext uri="{FF2B5EF4-FFF2-40B4-BE49-F238E27FC236}">
                  <a16:creationId xmlns:a16="http://schemas.microsoft.com/office/drawing/2014/main" id="{AD3459BF-1E28-4F0C-92CC-5A45EC9DC38B}"/>
                </a:ext>
              </a:extLst>
            </p:cNvPr>
            <p:cNvSpPr txBox="1">
              <a:spLocks noChangeArrowheads="1"/>
            </p:cNvSpPr>
            <p:nvPr/>
          </p:nvSpPr>
          <p:spPr bwMode="gray">
            <a:xfrm>
              <a:off x="4415631" y="2450339"/>
              <a:ext cx="1346200" cy="513841"/>
            </a:xfrm>
            <a:prstGeom prst="rect">
              <a:avLst/>
            </a:prstGeom>
            <a:noFill/>
            <a:ln w="9525">
              <a:noFill/>
              <a:miter lim="800000"/>
              <a:headEnd/>
              <a:tailEnd/>
            </a:ln>
          </p:spPr>
          <p:txBody>
            <a:bodyPr>
              <a:spAutoFit/>
            </a:bodyPr>
            <a:lstStyle/>
            <a:p>
              <a:pPr algn="ctr" defTabSz="801688">
                <a:spcBef>
                  <a:spcPct val="20000"/>
                </a:spcBef>
              </a:pPr>
              <a:r>
                <a:rPr lang="en-US" sz="1600" noProof="1">
                  <a:solidFill>
                    <a:srgbClr val="171717"/>
                  </a:solidFill>
                </a:rPr>
                <a:t>Commitment and Excellence</a:t>
              </a:r>
              <a:r>
                <a:rPr lang="en-US" sz="1200" noProof="1">
                  <a:solidFill>
                    <a:srgbClr val="171717"/>
                  </a:solidFill>
                </a:rPr>
                <a:t> </a:t>
              </a:r>
            </a:p>
          </p:txBody>
        </p:sp>
      </p:grpSp>
      <p:pic>
        <p:nvPicPr>
          <p:cNvPr id="25" name="Picture 24">
            <a:extLst>
              <a:ext uri="{FF2B5EF4-FFF2-40B4-BE49-F238E27FC236}">
                <a16:creationId xmlns:a16="http://schemas.microsoft.com/office/drawing/2014/main" id="{F1B69789-8BFD-44DA-95EE-CAC29DBE0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8787" y="2836533"/>
            <a:ext cx="2187848" cy="1458565"/>
          </a:xfrm>
          <a:prstGeom prst="rect">
            <a:avLst/>
          </a:prstGeom>
        </p:spPr>
      </p:pic>
    </p:spTree>
    <p:extLst>
      <p:ext uri="{BB962C8B-B14F-4D97-AF65-F5344CB8AC3E}">
        <p14:creationId xmlns:p14="http://schemas.microsoft.com/office/powerpoint/2010/main" val="421479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sz="2000" dirty="0">
                <a:solidFill>
                  <a:schemeClr val="bg1"/>
                </a:solidFill>
                <a:latin typeface="Open Sans"/>
              </a:rPr>
              <a:t>Code of Ethics</a:t>
            </a:r>
          </a:p>
        </p:txBody>
      </p:sp>
      <p:grpSp>
        <p:nvGrpSpPr>
          <p:cNvPr id="4" name="Gruppe 28">
            <a:extLst>
              <a:ext uri="{FF2B5EF4-FFF2-40B4-BE49-F238E27FC236}">
                <a16:creationId xmlns:a16="http://schemas.microsoft.com/office/drawing/2014/main" id="{DC6A7A19-31C9-40C9-AB8B-339B4FCA31BB}"/>
              </a:ext>
            </a:extLst>
          </p:cNvPr>
          <p:cNvGrpSpPr>
            <a:grpSpLocks/>
          </p:cNvGrpSpPr>
          <p:nvPr/>
        </p:nvGrpSpPr>
        <p:grpSpPr bwMode="auto">
          <a:xfrm>
            <a:off x="4659354" y="1437889"/>
            <a:ext cx="5026951" cy="5034164"/>
            <a:chOff x="3151188" y="2147888"/>
            <a:chExt cx="4260850" cy="3770312"/>
          </a:xfrm>
        </p:grpSpPr>
        <p:sp>
          <p:nvSpPr>
            <p:cNvPr id="5" name="Rektangel 27">
              <a:extLst>
                <a:ext uri="{FF2B5EF4-FFF2-40B4-BE49-F238E27FC236}">
                  <a16:creationId xmlns:a16="http://schemas.microsoft.com/office/drawing/2014/main" id="{1DAF3B8E-C29F-40AE-BBEB-F832220F1576}"/>
                </a:ext>
              </a:extLst>
            </p:cNvPr>
            <p:cNvSpPr>
              <a:spLocks noChangeArrowheads="1"/>
            </p:cNvSpPr>
            <p:nvPr/>
          </p:nvSpPr>
          <p:spPr bwMode="auto">
            <a:xfrm>
              <a:off x="3151188" y="2147888"/>
              <a:ext cx="4260850" cy="3770312"/>
            </a:xfrm>
            <a:prstGeom prst="rect">
              <a:avLst/>
            </a:prstGeom>
            <a:gradFill flip="none" rotWithShape="1">
              <a:gsLst>
                <a:gs pos="0">
                  <a:sysClr val="window" lastClr="FFFFFF">
                    <a:lumMod val="65000"/>
                    <a:shade val="30000"/>
                    <a:satMod val="115000"/>
                  </a:sysClr>
                </a:gs>
                <a:gs pos="50000">
                  <a:sysClr val="window" lastClr="FFFFFF">
                    <a:lumMod val="65000"/>
                    <a:shade val="67500"/>
                    <a:satMod val="115000"/>
                  </a:sysClr>
                </a:gs>
                <a:gs pos="100000">
                  <a:srgbClr val="4F81BD">
                    <a:lumMod val="25000"/>
                  </a:srgbClr>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algn="ctr" defTabSz="914400" fontAlgn="auto">
                <a:spcBef>
                  <a:spcPts val="0"/>
                </a:spcBef>
                <a:spcAft>
                  <a:spcPts val="0"/>
                </a:spcAft>
                <a:buFont typeface="+mj-lt"/>
                <a:buAutoNum type="arabicPeriod"/>
                <a:defRPr/>
              </a:pPr>
              <a:endParaRPr lang="da-DK" sz="2000" kern="0" noProof="1">
                <a:solidFill>
                  <a:schemeClr val="bg1"/>
                </a:solidFill>
                <a:latin typeface="Open Sans"/>
                <a:ea typeface="ＭＳ Ｐゴシック" pitchFamily="-97" charset="-128"/>
              </a:endParaRPr>
            </a:p>
          </p:txBody>
        </p:sp>
        <p:pic>
          <p:nvPicPr>
            <p:cNvPr id="6" name="Billede 26" descr="dreamstime_Mind map.jpg">
              <a:extLst>
                <a:ext uri="{FF2B5EF4-FFF2-40B4-BE49-F238E27FC236}">
                  <a16:creationId xmlns:a16="http://schemas.microsoft.com/office/drawing/2014/main" id="{D2478419-0D21-4FAB-9632-64A2A584A5A6}"/>
                </a:ext>
              </a:extLst>
            </p:cNvPr>
            <p:cNvPicPr>
              <a:picLocks noChangeAspect="1"/>
            </p:cNvPicPr>
            <p:nvPr/>
          </p:nvPicPr>
          <p:blipFill>
            <a:blip r:embed="rId3">
              <a:lum bright="12000"/>
            </a:blip>
            <a:srcRect/>
            <a:stretch>
              <a:fillRect/>
            </a:stretch>
          </p:blipFill>
          <p:spPr>
            <a:xfrm>
              <a:off x="3271838" y="2303463"/>
              <a:ext cx="4019550" cy="2497137"/>
            </a:xfrm>
            <a:prstGeom prst="rect">
              <a:avLst/>
            </a:prstGeom>
            <a:effectLst>
              <a:outerShdw blurRad="50800" dist="38100" dir="2700000" algn="tl" rotWithShape="0">
                <a:prstClr val="black">
                  <a:alpha val="40000"/>
                </a:prstClr>
              </a:outerShdw>
            </a:effectLst>
          </p:spPr>
        </p:pic>
      </p:grpSp>
      <p:sp>
        <p:nvSpPr>
          <p:cNvPr id="7" name="Højrepil 29">
            <a:extLst>
              <a:ext uri="{FF2B5EF4-FFF2-40B4-BE49-F238E27FC236}">
                <a16:creationId xmlns:a16="http://schemas.microsoft.com/office/drawing/2014/main" id="{E8037E04-250D-4A1A-ADB0-6F1A57438D2A}"/>
              </a:ext>
            </a:extLst>
          </p:cNvPr>
          <p:cNvSpPr/>
          <p:nvPr/>
        </p:nvSpPr>
        <p:spPr bwMode="auto">
          <a:xfrm>
            <a:off x="4551299" y="5111610"/>
            <a:ext cx="486018" cy="353572"/>
          </a:xfrm>
          <a:prstGeom prst="rightArrow">
            <a:avLst>
              <a:gd name="adj1" fmla="val 50000"/>
              <a:gd name="adj2" fmla="val 82469"/>
            </a:avLst>
          </a:prstGeom>
          <a:gradFill flip="none" rotWithShape="1">
            <a:gsLst>
              <a:gs pos="100000">
                <a:schemeClr val="bg2"/>
              </a:gs>
              <a:gs pos="0">
                <a:schemeClr val="tx1"/>
              </a:gs>
            </a:gsLst>
            <a:lin ang="0" scaled="0"/>
            <a:tileRect/>
          </a:gradFill>
          <a:ln w="6350">
            <a:solidFill>
              <a:schemeClr val="bg2">
                <a:lumMod val="50000"/>
              </a:schemeClr>
            </a:solidFill>
          </a:ln>
          <a:effectLst>
            <a:outerShdw blurRad="50800" dist="38100" dir="2700000" algn="tl" rotWithShape="0">
              <a:prstClr val="black">
                <a:alpha val="40000"/>
              </a:prstClr>
            </a:outerShdw>
          </a:effectLst>
          <a:scene3d>
            <a:camera prst="orthographicFront"/>
            <a:lightRig rig="threePt" dir="t"/>
          </a:scene3d>
          <a:sp3d prstMaterial="matte">
            <a:contourClr>
              <a:schemeClr val="accent6"/>
            </a:contourClr>
          </a:sp3d>
        </p:spPr>
        <p:style>
          <a:lnRef idx="1">
            <a:schemeClr val="accent1"/>
          </a:lnRef>
          <a:fillRef idx="3">
            <a:schemeClr val="accent1"/>
          </a:fillRef>
          <a:effectRef idx="2">
            <a:schemeClr val="accent1"/>
          </a:effectRef>
          <a:fontRef idx="minor">
            <a:schemeClr val="lt1"/>
          </a:fontRef>
        </p:style>
        <p:txBody>
          <a:bodyPr anchor="ctr"/>
          <a:lstStyle/>
          <a:p>
            <a:pPr algn="ctr">
              <a:defRPr/>
            </a:pPr>
            <a:r>
              <a:rPr lang="da-DK" sz="2000" dirty="0">
                <a:solidFill>
                  <a:schemeClr val="bg1"/>
                </a:solidFill>
                <a:latin typeface="Open Sans"/>
                <a:ea typeface="ＭＳ Ｐゴシック" pitchFamily="-97" charset="-128"/>
              </a:rPr>
              <a:t> </a:t>
            </a:r>
          </a:p>
        </p:txBody>
      </p:sp>
      <p:sp>
        <p:nvSpPr>
          <p:cNvPr id="8" name="Tekstboks 30">
            <a:extLst>
              <a:ext uri="{FF2B5EF4-FFF2-40B4-BE49-F238E27FC236}">
                <a16:creationId xmlns:a16="http://schemas.microsoft.com/office/drawing/2014/main" id="{74BF5ED4-EDA9-4169-AB08-DAA29E16A6E9}"/>
              </a:ext>
            </a:extLst>
          </p:cNvPr>
          <p:cNvSpPr txBox="1">
            <a:spLocks noChangeArrowheads="1"/>
          </p:cNvSpPr>
          <p:nvPr/>
        </p:nvSpPr>
        <p:spPr bwMode="auto">
          <a:xfrm>
            <a:off x="5008604" y="4978478"/>
            <a:ext cx="4381746" cy="1631216"/>
          </a:xfrm>
          <a:prstGeom prst="rect">
            <a:avLst/>
          </a:prstGeom>
          <a:noFill/>
          <a:ln w="9525">
            <a:noFill/>
            <a:miter lim="800000"/>
            <a:headEnd/>
            <a:tailEnd/>
          </a:ln>
        </p:spPr>
        <p:txBody>
          <a:bodyPr wrap="square">
            <a:spAutoFit/>
          </a:bodyPr>
          <a:lstStyle/>
          <a:p>
            <a:r>
              <a:rPr lang="en-US" sz="2000" dirty="0">
                <a:solidFill>
                  <a:schemeClr val="bg1"/>
                </a:solidFill>
                <a:latin typeface="Open Sans"/>
              </a:rPr>
              <a:t>Workplace ethics serve as guiding principles that effective leaders use to set the professional tone and behavior.</a:t>
            </a:r>
          </a:p>
          <a:p>
            <a:r>
              <a:rPr lang="en-US" sz="2000" dirty="0">
                <a:solidFill>
                  <a:schemeClr val="bg1"/>
                </a:solidFill>
                <a:latin typeface="Open Sans"/>
              </a:rPr>
              <a:t> </a:t>
            </a:r>
          </a:p>
        </p:txBody>
      </p:sp>
      <p:grpSp>
        <p:nvGrpSpPr>
          <p:cNvPr id="9" name="Gruppe 19">
            <a:extLst>
              <a:ext uri="{FF2B5EF4-FFF2-40B4-BE49-F238E27FC236}">
                <a16:creationId xmlns:a16="http://schemas.microsoft.com/office/drawing/2014/main" id="{7AA794E4-464C-4EAB-918B-E426789B9877}"/>
              </a:ext>
            </a:extLst>
          </p:cNvPr>
          <p:cNvGrpSpPr>
            <a:grpSpLocks/>
          </p:cNvGrpSpPr>
          <p:nvPr/>
        </p:nvGrpSpPr>
        <p:grpSpPr bwMode="auto">
          <a:xfrm>
            <a:off x="2505694" y="1426013"/>
            <a:ext cx="2040948" cy="5034164"/>
            <a:chOff x="1200943" y="2146300"/>
            <a:chExt cx="1367632" cy="3771900"/>
          </a:xfrm>
        </p:grpSpPr>
        <p:sp>
          <p:nvSpPr>
            <p:cNvPr id="10" name="Rektangel 20">
              <a:extLst>
                <a:ext uri="{FF2B5EF4-FFF2-40B4-BE49-F238E27FC236}">
                  <a16:creationId xmlns:a16="http://schemas.microsoft.com/office/drawing/2014/main" id="{C0892E70-8A5F-4237-A22E-5367537AAF12}"/>
                </a:ext>
              </a:extLst>
            </p:cNvPr>
            <p:cNvSpPr>
              <a:spLocks noChangeArrowheads="1"/>
            </p:cNvSpPr>
            <p:nvPr/>
          </p:nvSpPr>
          <p:spPr bwMode="auto">
            <a:xfrm>
              <a:off x="1231900" y="4738688"/>
              <a:ext cx="1333500" cy="1179512"/>
            </a:xfrm>
            <a:prstGeom prst="rect">
              <a:avLst/>
            </a:prstGeom>
            <a:gradFill flip="none" rotWithShape="1">
              <a:gsLst>
                <a:gs pos="0">
                  <a:srgbClr val="CFCFCF"/>
                </a:gs>
                <a:gs pos="50000">
                  <a:srgbClr val="D5D5D5"/>
                </a:gs>
                <a:gs pos="100000">
                  <a:srgbClr val="C4C4C4"/>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2000" kern="0" noProof="1">
                <a:solidFill>
                  <a:schemeClr val="bg1"/>
                </a:solidFill>
                <a:latin typeface="Open Sans"/>
                <a:ea typeface="ＭＳ Ｐゴシック" pitchFamily="-97" charset="-128"/>
              </a:endParaRPr>
            </a:p>
          </p:txBody>
        </p:sp>
        <p:sp>
          <p:nvSpPr>
            <p:cNvPr id="11" name="Højrepil 21">
              <a:extLst>
                <a:ext uri="{FF2B5EF4-FFF2-40B4-BE49-F238E27FC236}">
                  <a16:creationId xmlns:a16="http://schemas.microsoft.com/office/drawing/2014/main" id="{1477AFC3-AD9C-43FE-9200-08D9A97AF33F}"/>
                </a:ext>
              </a:extLst>
            </p:cNvPr>
            <p:cNvSpPr/>
            <p:nvPr/>
          </p:nvSpPr>
          <p:spPr bwMode="auto">
            <a:xfrm rot="5400000">
              <a:off x="1631156" y="4653757"/>
              <a:ext cx="485775" cy="354012"/>
            </a:xfrm>
            <a:prstGeom prst="rightArrow">
              <a:avLst>
                <a:gd name="adj1" fmla="val 50000"/>
                <a:gd name="adj2" fmla="val 82469"/>
              </a:avLst>
            </a:prstGeom>
            <a:gradFill flip="none" rotWithShape="1">
              <a:gsLst>
                <a:gs pos="89000">
                  <a:srgbClr val="C00000"/>
                </a:gs>
                <a:gs pos="20000">
                  <a:srgbClr val="F50736"/>
                </a:gs>
                <a:gs pos="11000">
                  <a:srgbClr val="F50736"/>
                </a:gs>
              </a:gsLst>
              <a:lin ang="16200000" scaled="1"/>
              <a:tileRect/>
            </a:gra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sz="2000" noProof="1">
                <a:solidFill>
                  <a:schemeClr val="bg1"/>
                </a:solidFill>
                <a:latin typeface="Open Sans"/>
              </a:endParaRPr>
            </a:p>
          </p:txBody>
        </p:sp>
        <p:sp>
          <p:nvSpPr>
            <p:cNvPr id="12" name="Rektangel 22">
              <a:extLst>
                <a:ext uri="{FF2B5EF4-FFF2-40B4-BE49-F238E27FC236}">
                  <a16:creationId xmlns:a16="http://schemas.microsoft.com/office/drawing/2014/main" id="{D661E9DB-735A-45D6-A07F-08B93D324D31}"/>
                </a:ext>
              </a:extLst>
            </p:cNvPr>
            <p:cNvSpPr>
              <a:spLocks noChangeArrowheads="1"/>
            </p:cNvSpPr>
            <p:nvPr/>
          </p:nvSpPr>
          <p:spPr bwMode="auto">
            <a:xfrm>
              <a:off x="1231900" y="3441700"/>
              <a:ext cx="1333500" cy="1179513"/>
            </a:xfrm>
            <a:prstGeom prst="rect">
              <a:avLst/>
            </a:prstGeom>
            <a:gradFill flip="none" rotWithShape="1">
              <a:gsLst>
                <a:gs pos="89000">
                  <a:srgbClr val="C00000"/>
                </a:gs>
                <a:gs pos="20000">
                  <a:srgbClr val="F50736"/>
                </a:gs>
                <a:gs pos="11000">
                  <a:srgbClr val="F50736"/>
                </a:gs>
              </a:gsLst>
              <a:lin ang="16200000" scaled="1"/>
              <a:tileRect/>
            </a:gra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sz="2000" noProof="1">
                <a:solidFill>
                  <a:schemeClr val="bg1"/>
                </a:solidFill>
                <a:latin typeface="Open Sans"/>
              </a:endParaRPr>
            </a:p>
          </p:txBody>
        </p:sp>
        <p:sp>
          <p:nvSpPr>
            <p:cNvPr id="13" name="Højrepil 23">
              <a:extLst>
                <a:ext uri="{FF2B5EF4-FFF2-40B4-BE49-F238E27FC236}">
                  <a16:creationId xmlns:a16="http://schemas.microsoft.com/office/drawing/2014/main" id="{16260625-68E4-4E11-A055-C467AF27A3C4}"/>
                </a:ext>
              </a:extLst>
            </p:cNvPr>
            <p:cNvSpPr/>
            <p:nvPr/>
          </p:nvSpPr>
          <p:spPr bwMode="auto">
            <a:xfrm rot="5400000">
              <a:off x="1654969" y="3358356"/>
              <a:ext cx="485775" cy="354013"/>
            </a:xfrm>
            <a:prstGeom prst="rightArrow">
              <a:avLst>
                <a:gd name="adj1" fmla="val 50000"/>
                <a:gd name="adj2" fmla="val 82469"/>
              </a:avLst>
            </a:prstGeom>
            <a:gradFill flip="none" rotWithShape="1">
              <a:gsLst>
                <a:gs pos="0">
                  <a:srgbClr val="CFCFCF"/>
                </a:gs>
                <a:gs pos="50000">
                  <a:srgbClr val="D5D5D5"/>
                </a:gs>
                <a:gs pos="100000">
                  <a:srgbClr val="C4C4C4"/>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2000" kern="0" noProof="1">
                <a:solidFill>
                  <a:schemeClr val="bg1"/>
                </a:solidFill>
                <a:latin typeface="Open Sans"/>
                <a:ea typeface="ＭＳ Ｐゴシック" pitchFamily="-97" charset="-128"/>
              </a:endParaRPr>
            </a:p>
          </p:txBody>
        </p:sp>
        <p:sp>
          <p:nvSpPr>
            <p:cNvPr id="14" name="Rektangel 25">
              <a:extLst>
                <a:ext uri="{FF2B5EF4-FFF2-40B4-BE49-F238E27FC236}">
                  <a16:creationId xmlns:a16="http://schemas.microsoft.com/office/drawing/2014/main" id="{35591FA6-8C00-4739-9A4D-AB6016AC6A28}"/>
                </a:ext>
              </a:extLst>
            </p:cNvPr>
            <p:cNvSpPr>
              <a:spLocks noChangeArrowheads="1"/>
            </p:cNvSpPr>
            <p:nvPr/>
          </p:nvSpPr>
          <p:spPr bwMode="auto">
            <a:xfrm>
              <a:off x="1231900" y="2146300"/>
              <a:ext cx="1333500" cy="1179513"/>
            </a:xfrm>
            <a:prstGeom prst="rect">
              <a:avLst/>
            </a:prstGeom>
            <a:gradFill rotWithShape="1">
              <a:gsLst>
                <a:gs pos="0">
                  <a:schemeClr val="accent1"/>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sz="2000" dirty="0">
                <a:solidFill>
                  <a:schemeClr val="bg1"/>
                </a:solidFill>
                <a:latin typeface="Open Sans"/>
                <a:ea typeface="ＭＳ Ｐゴシック" pitchFamily="-97" charset="-128"/>
              </a:endParaRPr>
            </a:p>
          </p:txBody>
        </p:sp>
        <p:sp>
          <p:nvSpPr>
            <p:cNvPr id="15" name="Text Box 52">
              <a:extLst>
                <a:ext uri="{FF2B5EF4-FFF2-40B4-BE49-F238E27FC236}">
                  <a16:creationId xmlns:a16="http://schemas.microsoft.com/office/drawing/2014/main" id="{D29F6BA6-3EB9-4F2F-9E79-0FA8A88CAD5A}"/>
                </a:ext>
              </a:extLst>
            </p:cNvPr>
            <p:cNvSpPr txBox="1">
              <a:spLocks noChangeArrowheads="1"/>
            </p:cNvSpPr>
            <p:nvPr/>
          </p:nvSpPr>
          <p:spPr bwMode="gray">
            <a:xfrm>
              <a:off x="1222375" y="5084763"/>
              <a:ext cx="1346200" cy="530391"/>
            </a:xfrm>
            <a:prstGeom prst="rect">
              <a:avLst/>
            </a:prstGeom>
            <a:noFill/>
            <a:ln w="9525">
              <a:noFill/>
              <a:miter lim="800000"/>
              <a:headEnd/>
              <a:tailEnd/>
            </a:ln>
          </p:spPr>
          <p:txBody>
            <a:bodyPr>
              <a:spAutoFit/>
            </a:bodyPr>
            <a:lstStyle/>
            <a:p>
              <a:pPr algn="ctr" defTabSz="801688">
                <a:spcBef>
                  <a:spcPct val="20000"/>
                </a:spcBef>
                <a:defRPr/>
              </a:pPr>
              <a:r>
                <a:rPr lang="da-DK" sz="2000" noProof="1">
                  <a:latin typeface="Open Sans"/>
                  <a:ea typeface="ＭＳ Ｐゴシック" pitchFamily="-97" charset="-128"/>
                </a:rPr>
                <a:t>Behavior of employees</a:t>
              </a:r>
            </a:p>
          </p:txBody>
        </p:sp>
        <p:sp>
          <p:nvSpPr>
            <p:cNvPr id="16" name="Text Box 52">
              <a:extLst>
                <a:ext uri="{FF2B5EF4-FFF2-40B4-BE49-F238E27FC236}">
                  <a16:creationId xmlns:a16="http://schemas.microsoft.com/office/drawing/2014/main" id="{D658BEBE-1E13-4C63-BB6A-8D0C6BD4E4BA}"/>
                </a:ext>
              </a:extLst>
            </p:cNvPr>
            <p:cNvSpPr txBox="1">
              <a:spLocks noChangeArrowheads="1"/>
            </p:cNvSpPr>
            <p:nvPr/>
          </p:nvSpPr>
          <p:spPr bwMode="gray">
            <a:xfrm>
              <a:off x="1200943" y="3706231"/>
              <a:ext cx="1346200" cy="760996"/>
            </a:xfrm>
            <a:prstGeom prst="rect">
              <a:avLst/>
            </a:prstGeom>
            <a:noFill/>
            <a:ln w="9525">
              <a:noFill/>
              <a:miter lim="800000"/>
              <a:headEnd/>
              <a:tailEnd/>
            </a:ln>
          </p:spPr>
          <p:txBody>
            <a:bodyPr>
              <a:spAutoFit/>
            </a:bodyPr>
            <a:lstStyle/>
            <a:p>
              <a:pPr algn="ctr" defTabSz="801688">
                <a:spcBef>
                  <a:spcPct val="20000"/>
                </a:spcBef>
              </a:pPr>
              <a:r>
                <a:rPr lang="en-US" sz="2000" noProof="1">
                  <a:solidFill>
                    <a:schemeClr val="bg1"/>
                  </a:solidFill>
                  <a:latin typeface="Open Sans"/>
                </a:rPr>
                <a:t>Wages, benefits and working conditions </a:t>
              </a:r>
            </a:p>
          </p:txBody>
        </p:sp>
        <p:sp>
          <p:nvSpPr>
            <p:cNvPr id="17" name="Text Box 52">
              <a:extLst>
                <a:ext uri="{FF2B5EF4-FFF2-40B4-BE49-F238E27FC236}">
                  <a16:creationId xmlns:a16="http://schemas.microsoft.com/office/drawing/2014/main" id="{88C2E2C1-7C41-47B7-A9AC-9BF793B3E750}"/>
                </a:ext>
              </a:extLst>
            </p:cNvPr>
            <p:cNvSpPr txBox="1">
              <a:spLocks noChangeArrowheads="1"/>
            </p:cNvSpPr>
            <p:nvPr/>
          </p:nvSpPr>
          <p:spPr bwMode="gray">
            <a:xfrm>
              <a:off x="1222375" y="2527394"/>
              <a:ext cx="1346200" cy="530391"/>
            </a:xfrm>
            <a:prstGeom prst="rect">
              <a:avLst/>
            </a:prstGeom>
            <a:noFill/>
            <a:ln w="9525">
              <a:noFill/>
              <a:miter lim="800000"/>
              <a:headEnd/>
              <a:tailEnd/>
            </a:ln>
          </p:spPr>
          <p:txBody>
            <a:bodyPr>
              <a:spAutoFit/>
            </a:bodyPr>
            <a:lstStyle/>
            <a:p>
              <a:pPr algn="ctr" defTabSz="801688">
                <a:spcBef>
                  <a:spcPct val="20000"/>
                </a:spcBef>
              </a:pPr>
              <a:r>
                <a:rPr lang="en-US" sz="2000" noProof="1">
                  <a:solidFill>
                    <a:schemeClr val="bg1"/>
                  </a:solidFill>
                  <a:latin typeface="Open Sans"/>
                </a:rPr>
                <a:t>Employee treatment </a:t>
              </a:r>
            </a:p>
          </p:txBody>
        </p:sp>
      </p:grpSp>
      <p:sp>
        <p:nvSpPr>
          <p:cNvPr id="20" name="Title 1">
            <a:extLst>
              <a:ext uri="{FF2B5EF4-FFF2-40B4-BE49-F238E27FC236}">
                <a16:creationId xmlns:a16="http://schemas.microsoft.com/office/drawing/2014/main" id="{F4BB1E8D-039B-4542-B8FC-4DBF8D1EFFB6}"/>
              </a:ext>
            </a:extLst>
          </p:cNvPr>
          <p:cNvSpPr txBox="1">
            <a:spLocks/>
          </p:cNvSpPr>
          <p:nvPr/>
        </p:nvSpPr>
        <p:spPr>
          <a:xfrm>
            <a:off x="893064" y="559609"/>
            <a:ext cx="10059452" cy="87630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b="1" i="0" kern="1200" spc="-60" baseline="0">
                <a:solidFill>
                  <a:schemeClr val="accent2"/>
                </a:solidFill>
                <a:latin typeface="Open Sans SemiBold" charset="0"/>
                <a:ea typeface="Open Sans SemiBold" charset="0"/>
                <a:cs typeface="Open Sans SemiBold" charset="0"/>
              </a:defRPr>
            </a:lvl1pPr>
          </a:lstStyle>
          <a:p>
            <a:r>
              <a:rPr lang="en-US"/>
              <a:t>Code of Ethics</a:t>
            </a:r>
            <a:endParaRPr lang="en-US" dirty="0"/>
          </a:p>
        </p:txBody>
      </p:sp>
    </p:spTree>
    <p:extLst>
      <p:ext uri="{BB962C8B-B14F-4D97-AF65-F5344CB8AC3E}">
        <p14:creationId xmlns:p14="http://schemas.microsoft.com/office/powerpoint/2010/main" val="2082436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t>Questions to Keep in Mind</a:t>
            </a:r>
          </a:p>
        </p:txBody>
      </p:sp>
      <p:sp>
        <p:nvSpPr>
          <p:cNvPr id="3" name="Content Placeholder 2">
            <a:extLst>
              <a:ext uri="{FF2B5EF4-FFF2-40B4-BE49-F238E27FC236}">
                <a16:creationId xmlns:a16="http://schemas.microsoft.com/office/drawing/2014/main" id="{FDA232F6-5995-4EA9-82E9-6269FFB1F290}"/>
              </a:ext>
            </a:extLst>
          </p:cNvPr>
          <p:cNvSpPr>
            <a:spLocks noGrp="1"/>
          </p:cNvSpPr>
          <p:nvPr>
            <p:ph sz="half" idx="1"/>
          </p:nvPr>
        </p:nvSpPr>
        <p:spPr>
          <a:xfrm>
            <a:off x="740664" y="1420420"/>
            <a:ext cx="3047565" cy="4734318"/>
          </a:xfrm>
        </p:spPr>
        <p:txBody>
          <a:bodyPr/>
          <a:lstStyle/>
          <a:p>
            <a:pPr lvl="1"/>
            <a:r>
              <a:rPr lang="en-US" dirty="0"/>
              <a:t>Is it fair?</a:t>
            </a:r>
          </a:p>
          <a:p>
            <a:pPr lvl="1"/>
            <a:r>
              <a:rPr lang="en-US" dirty="0"/>
              <a:t>Does it uphold the   values of the organization?</a:t>
            </a:r>
          </a:p>
          <a:p>
            <a:pPr lvl="1"/>
            <a:r>
              <a:rPr lang="en-US" dirty="0"/>
              <a:t>Can I tell my decisions to my employer, my family and others?</a:t>
            </a:r>
          </a:p>
          <a:p>
            <a:pPr lvl="1"/>
            <a:r>
              <a:rPr lang="en-US" dirty="0"/>
              <a:t>How would others regard the details if public?</a:t>
            </a:r>
          </a:p>
          <a:p>
            <a:pPr lvl="1"/>
            <a:endParaRPr lang="en-US" dirty="0"/>
          </a:p>
          <a:p>
            <a:pPr lvl="1"/>
            <a:endParaRPr lang="en-US" dirty="0"/>
          </a:p>
        </p:txBody>
      </p:sp>
      <p:sp>
        <p:nvSpPr>
          <p:cNvPr id="4" name="Content Placeholder 2">
            <a:extLst>
              <a:ext uri="{FF2B5EF4-FFF2-40B4-BE49-F238E27FC236}">
                <a16:creationId xmlns:a16="http://schemas.microsoft.com/office/drawing/2014/main" id="{78CB307F-8D9D-4387-A373-EEA9BED8FC7B}"/>
              </a:ext>
            </a:extLst>
          </p:cNvPr>
          <p:cNvSpPr txBox="1">
            <a:spLocks/>
          </p:cNvSpPr>
          <p:nvPr/>
        </p:nvSpPr>
        <p:spPr>
          <a:xfrm>
            <a:off x="4572217" y="1420420"/>
            <a:ext cx="3047565" cy="4734318"/>
          </a:xfrm>
          <a:prstGeom prst="rect">
            <a:avLst/>
          </a:prstGeom>
        </p:spPr>
        <p:txBody>
          <a:bodyPr lIns="0" tIns="0" rIns="0" bIns="0">
            <a:noAutofit/>
          </a:bodyPr>
          <a:lstStyle>
            <a:lvl1pPr marL="0" indent="0" algn="l" defTabSz="914400" rtl="0" eaLnBrk="1" latinLnBrk="0" hangingPunct="1">
              <a:lnSpc>
                <a:spcPct val="100000"/>
              </a:lnSpc>
              <a:spcBef>
                <a:spcPts val="1000"/>
              </a:spcBef>
              <a:buFontTx/>
              <a:buNone/>
              <a:defRPr sz="2600" kern="1200">
                <a:solidFill>
                  <a:schemeClr val="tx1"/>
                </a:solidFill>
                <a:latin typeface="Open Sans"/>
                <a:ea typeface="+mn-ea"/>
                <a:cs typeface="+mn-cs"/>
              </a:defRPr>
            </a:lvl1pPr>
            <a:lvl2pPr marL="342900" indent="-342900" algn="l" defTabSz="914400" rtl="0" eaLnBrk="1" latinLnBrk="0" hangingPunct="1">
              <a:lnSpc>
                <a:spcPct val="100000"/>
              </a:lnSpc>
              <a:spcBef>
                <a:spcPts val="1000"/>
              </a:spcBef>
              <a:buClr>
                <a:schemeClr val="accent1"/>
              </a:buClr>
              <a:buFont typeface=".AppleSystemUIFont" charset="-120"/>
              <a:buChar char="&gt;"/>
              <a:tabLst/>
              <a:defRPr sz="2600" kern="1200">
                <a:solidFill>
                  <a:schemeClr val="tx1"/>
                </a:solidFill>
                <a:latin typeface="Open Sans"/>
                <a:ea typeface="+mn-ea"/>
                <a:cs typeface="+mn-cs"/>
              </a:defRPr>
            </a:lvl2pPr>
            <a:lvl3pPr marL="685800" indent="-228600" algn="l" defTabSz="914400" rtl="0" eaLnBrk="1" latinLnBrk="0" hangingPunct="1">
              <a:lnSpc>
                <a:spcPct val="100000"/>
              </a:lnSpc>
              <a:spcBef>
                <a:spcPts val="500"/>
              </a:spcBef>
              <a:buClr>
                <a:schemeClr val="accent2"/>
              </a:buClr>
              <a:buFont typeface="Arial" panose="020B0604020202020204" pitchFamily="34" charset="0"/>
              <a:buChar char="•"/>
              <a:defRPr sz="2600" kern="1200">
                <a:solidFill>
                  <a:schemeClr val="tx1"/>
                </a:solidFill>
                <a:latin typeface="Open Sans"/>
                <a:ea typeface="+mn-ea"/>
                <a:cs typeface="+mn-cs"/>
              </a:defRPr>
            </a:lvl3pPr>
            <a:lvl4pPr marL="914400" indent="-228600" algn="l" defTabSz="914400" rtl="0" eaLnBrk="1" latinLnBrk="0" hangingPunct="1">
              <a:lnSpc>
                <a:spcPct val="100000"/>
              </a:lnSpc>
              <a:spcBef>
                <a:spcPts val="500"/>
              </a:spcBef>
              <a:buClr>
                <a:schemeClr val="accent2"/>
              </a:buClr>
              <a:buFont typeface="Arial" panose="020B0604020202020204" pitchFamily="34" charset="0"/>
              <a:buChar char="•"/>
              <a:defRPr sz="2400" kern="1200">
                <a:solidFill>
                  <a:schemeClr val="tx1"/>
                </a:solidFill>
                <a:latin typeface="Open Sans"/>
                <a:ea typeface="+mn-ea"/>
                <a:cs typeface="+mn-cs"/>
              </a:defRPr>
            </a:lvl4pPr>
            <a:lvl5pPr marL="1143000" indent="-228600" algn="l" defTabSz="914400" rtl="0" eaLnBrk="1" latinLnBrk="0" hangingPunct="1">
              <a:lnSpc>
                <a:spcPct val="100000"/>
              </a:lnSpc>
              <a:spcBef>
                <a:spcPts val="500"/>
              </a:spcBef>
              <a:buClr>
                <a:schemeClr val="accent2"/>
              </a:buClr>
              <a:buFont typeface="Arial" panose="020B0604020202020204" pitchFamily="34" charset="0"/>
              <a:buChar char="•"/>
              <a:defRPr sz="22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Am I confident in my decision? </a:t>
            </a:r>
          </a:p>
          <a:p>
            <a:pPr lvl="1"/>
            <a:r>
              <a:rPr lang="en-US" dirty="0"/>
              <a:t>Will it be valid for years?</a:t>
            </a:r>
          </a:p>
          <a:p>
            <a:pPr lvl="1"/>
            <a:r>
              <a:rPr lang="en-US" dirty="0"/>
              <a:t>Is it legal?</a:t>
            </a:r>
          </a:p>
          <a:p>
            <a:pPr lvl="1"/>
            <a:r>
              <a:rPr lang="en-US" dirty="0"/>
              <a:t>Will it hurt anyone?</a:t>
            </a:r>
          </a:p>
          <a:p>
            <a:pPr lvl="1"/>
            <a:r>
              <a:rPr lang="en-US" dirty="0"/>
              <a:t>Does it positively represent the company?</a:t>
            </a:r>
          </a:p>
          <a:p>
            <a:pPr lvl="1"/>
            <a:endParaRPr lang="en-US" dirty="0"/>
          </a:p>
        </p:txBody>
      </p:sp>
      <p:sp>
        <p:nvSpPr>
          <p:cNvPr id="5" name="Content Placeholder 2">
            <a:extLst>
              <a:ext uri="{FF2B5EF4-FFF2-40B4-BE49-F238E27FC236}">
                <a16:creationId xmlns:a16="http://schemas.microsoft.com/office/drawing/2014/main" id="{3868C9A8-D521-4996-A871-AB6A9296584F}"/>
              </a:ext>
            </a:extLst>
          </p:cNvPr>
          <p:cNvSpPr txBox="1">
            <a:spLocks/>
          </p:cNvSpPr>
          <p:nvPr/>
        </p:nvSpPr>
        <p:spPr>
          <a:xfrm>
            <a:off x="8403771" y="1420420"/>
            <a:ext cx="3047565" cy="4734318"/>
          </a:xfrm>
          <a:prstGeom prst="rect">
            <a:avLst/>
          </a:prstGeom>
        </p:spPr>
        <p:txBody>
          <a:bodyPr lIns="0" tIns="0" rIns="0" bIns="0">
            <a:noAutofit/>
          </a:bodyPr>
          <a:lstStyle>
            <a:lvl1pPr marL="0" indent="0" algn="l" defTabSz="914400" rtl="0" eaLnBrk="1" latinLnBrk="0" hangingPunct="1">
              <a:lnSpc>
                <a:spcPct val="100000"/>
              </a:lnSpc>
              <a:spcBef>
                <a:spcPts val="1000"/>
              </a:spcBef>
              <a:buFontTx/>
              <a:buNone/>
              <a:defRPr sz="2600" kern="1200">
                <a:solidFill>
                  <a:schemeClr val="tx1"/>
                </a:solidFill>
                <a:latin typeface="Open Sans"/>
                <a:ea typeface="+mn-ea"/>
                <a:cs typeface="+mn-cs"/>
              </a:defRPr>
            </a:lvl1pPr>
            <a:lvl2pPr marL="342900" indent="-342900" algn="l" defTabSz="914400" rtl="0" eaLnBrk="1" latinLnBrk="0" hangingPunct="1">
              <a:lnSpc>
                <a:spcPct val="100000"/>
              </a:lnSpc>
              <a:spcBef>
                <a:spcPts val="1000"/>
              </a:spcBef>
              <a:buClr>
                <a:schemeClr val="accent1"/>
              </a:buClr>
              <a:buFont typeface=".AppleSystemUIFont" charset="-120"/>
              <a:buChar char="&gt;"/>
              <a:tabLst/>
              <a:defRPr sz="2600" kern="1200">
                <a:solidFill>
                  <a:schemeClr val="tx1"/>
                </a:solidFill>
                <a:latin typeface="Open Sans"/>
                <a:ea typeface="+mn-ea"/>
                <a:cs typeface="+mn-cs"/>
              </a:defRPr>
            </a:lvl2pPr>
            <a:lvl3pPr marL="685800" indent="-228600" algn="l" defTabSz="914400" rtl="0" eaLnBrk="1" latinLnBrk="0" hangingPunct="1">
              <a:lnSpc>
                <a:spcPct val="100000"/>
              </a:lnSpc>
              <a:spcBef>
                <a:spcPts val="500"/>
              </a:spcBef>
              <a:buClr>
                <a:schemeClr val="accent2"/>
              </a:buClr>
              <a:buFont typeface="Arial" panose="020B0604020202020204" pitchFamily="34" charset="0"/>
              <a:buChar char="•"/>
              <a:defRPr sz="2600" kern="1200">
                <a:solidFill>
                  <a:schemeClr val="tx1"/>
                </a:solidFill>
                <a:latin typeface="Open Sans"/>
                <a:ea typeface="+mn-ea"/>
                <a:cs typeface="+mn-cs"/>
              </a:defRPr>
            </a:lvl3pPr>
            <a:lvl4pPr marL="914400" indent="-228600" algn="l" defTabSz="914400" rtl="0" eaLnBrk="1" latinLnBrk="0" hangingPunct="1">
              <a:lnSpc>
                <a:spcPct val="100000"/>
              </a:lnSpc>
              <a:spcBef>
                <a:spcPts val="500"/>
              </a:spcBef>
              <a:buClr>
                <a:schemeClr val="accent2"/>
              </a:buClr>
              <a:buFont typeface="Arial" panose="020B0604020202020204" pitchFamily="34" charset="0"/>
              <a:buChar char="•"/>
              <a:defRPr sz="2400" kern="1200">
                <a:solidFill>
                  <a:schemeClr val="tx1"/>
                </a:solidFill>
                <a:latin typeface="Open Sans"/>
                <a:ea typeface="+mn-ea"/>
                <a:cs typeface="+mn-cs"/>
              </a:defRPr>
            </a:lvl4pPr>
            <a:lvl5pPr marL="1143000" indent="-228600" algn="l" defTabSz="914400" rtl="0" eaLnBrk="1" latinLnBrk="0" hangingPunct="1">
              <a:lnSpc>
                <a:spcPct val="100000"/>
              </a:lnSpc>
              <a:spcBef>
                <a:spcPts val="500"/>
              </a:spcBef>
              <a:buClr>
                <a:schemeClr val="accent2"/>
              </a:buClr>
              <a:buFont typeface="Arial" panose="020B0604020202020204" pitchFamily="34" charset="0"/>
              <a:buChar char="•"/>
              <a:defRPr sz="22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Does it make anyone uncomfortable?</a:t>
            </a:r>
          </a:p>
          <a:p>
            <a:pPr lvl="1"/>
            <a:r>
              <a:rPr lang="en-US" dirty="0"/>
              <a:t>Does it convey respect for    others?</a:t>
            </a:r>
          </a:p>
          <a:p>
            <a:pPr lvl="1"/>
            <a:r>
              <a:rPr lang="en-US" dirty="0"/>
              <a:t>Have I involved others by asking their viewpoint?</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072412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191142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latin typeface="Arial" charset="0"/>
                <a:ea typeface="ＭＳ Ｐゴシック" charset="-128"/>
              </a:rPr>
              <a:t>References and Resources</a:t>
            </a:r>
            <a:endParaRPr lang="en-US" dirty="0"/>
          </a:p>
        </p:txBody>
      </p:sp>
      <p:sp>
        <p:nvSpPr>
          <p:cNvPr id="3" name="Content Placeholder 2">
            <a:extLst>
              <a:ext uri="{FF2B5EF4-FFF2-40B4-BE49-F238E27FC236}">
                <a16:creationId xmlns:a16="http://schemas.microsoft.com/office/drawing/2014/main" id="{FDA232F6-5995-4EA9-82E9-6269FFB1F290}"/>
              </a:ext>
            </a:extLst>
          </p:cNvPr>
          <p:cNvSpPr>
            <a:spLocks noGrp="1"/>
          </p:cNvSpPr>
          <p:nvPr>
            <p:ph sz="half" idx="1"/>
          </p:nvPr>
        </p:nvSpPr>
        <p:spPr>
          <a:xfrm>
            <a:off x="740664" y="1420420"/>
            <a:ext cx="10741802" cy="4734318"/>
          </a:xfrm>
        </p:spPr>
        <p:txBody>
          <a:bodyPr/>
          <a:lstStyle/>
          <a:p>
            <a:pPr lvl="1"/>
            <a:r>
              <a:rPr lang="en-US" sz="2000" dirty="0"/>
              <a:t>Images:</a:t>
            </a:r>
          </a:p>
          <a:p>
            <a:pPr lvl="2"/>
            <a:r>
              <a:rPr lang="en-US" sz="2000" dirty="0"/>
              <a:t>Microsoft Clip Art: Used with permission from Microsoft.</a:t>
            </a:r>
          </a:p>
          <a:p>
            <a:pPr lvl="1"/>
            <a:r>
              <a:rPr lang="en-US" sz="2000" dirty="0"/>
              <a:t>Textbooks:</a:t>
            </a:r>
          </a:p>
          <a:p>
            <a:pPr lvl="2"/>
            <a:r>
              <a:rPr lang="en-US" sz="2000" dirty="0"/>
              <a:t>Parnell Frances </a:t>
            </a:r>
            <a:r>
              <a:rPr lang="en-US" sz="2000" dirty="0" err="1"/>
              <a:t>Baynor</a:t>
            </a:r>
            <a:r>
              <a:rPr lang="en-US" sz="2000" dirty="0"/>
              <a:t>. (2001). Skills for personal and family living. (pp. 195-206). Tinley Park: The </a:t>
            </a:r>
            <a:r>
              <a:rPr lang="en-US" sz="2000" dirty="0" err="1"/>
              <a:t>Goodheart</a:t>
            </a:r>
            <a:r>
              <a:rPr lang="en-US" sz="2000" dirty="0"/>
              <a:t>-Willcox Publishing Company.</a:t>
            </a:r>
          </a:p>
          <a:p>
            <a:pPr lvl="2"/>
            <a:r>
              <a:rPr lang="en-US" sz="2000" dirty="0" err="1"/>
              <a:t>Sasse</a:t>
            </a:r>
            <a:r>
              <a:rPr lang="en-US" sz="2000" dirty="0"/>
              <a:t> Connie. (2004). Families today. (4th ed., pp. 285-304). New York: McGraw Hill Glencoe.</a:t>
            </a:r>
          </a:p>
          <a:p>
            <a:pPr lvl="1"/>
            <a:r>
              <a:rPr lang="en-US" sz="2000" dirty="0"/>
              <a:t>Websites:</a:t>
            </a:r>
          </a:p>
          <a:p>
            <a:pPr lvl="2"/>
            <a:r>
              <a:rPr lang="en-US" sz="2000" dirty="0"/>
              <a:t>Department of Labor</a:t>
            </a:r>
            <a:br>
              <a:rPr lang="en-US" sz="2000" dirty="0"/>
            </a:br>
            <a:r>
              <a:rPr lang="en-US" sz="2000" dirty="0"/>
              <a:t>Essentials Skills to Getting a Job.</a:t>
            </a:r>
            <a:br>
              <a:rPr lang="en-US" sz="2000" dirty="0"/>
            </a:br>
            <a:r>
              <a:rPr lang="en-US" sz="2000" dirty="0">
                <a:hlinkClick r:id="rId3"/>
              </a:rPr>
              <a:t>http://www.dol.gov/odep/documents/essential_job_skills.pdf</a:t>
            </a:r>
            <a:endParaRPr lang="en-US" sz="2000" dirty="0"/>
          </a:p>
          <a:p>
            <a:pPr lvl="2"/>
            <a:r>
              <a:rPr lang="en-US" sz="2000" dirty="0"/>
              <a:t>Ethics Resource Center (ERC)</a:t>
            </a:r>
            <a:br>
              <a:rPr lang="en-US" sz="2000" dirty="0"/>
            </a:br>
            <a:r>
              <a:rPr lang="en-US" sz="2000" dirty="0"/>
              <a:t>ERC is a nonprofit, nonpartisan research organization, dedicated to independent research that advances high ethical standards and practices in public and private institutions. </a:t>
            </a:r>
            <a:br>
              <a:rPr lang="en-US" sz="2000" dirty="0"/>
            </a:br>
            <a:r>
              <a:rPr lang="en-US" sz="2000" dirty="0"/>
              <a:t>http://www.ethics.org/</a:t>
            </a:r>
          </a:p>
          <a:p>
            <a:pPr marL="0" lvl="1" indent="0">
              <a:buNone/>
            </a:pPr>
            <a:endParaRPr lang="en-US" sz="2000" dirty="0"/>
          </a:p>
          <a:p>
            <a:pPr lvl="1"/>
            <a:endParaRPr lang="en-US" sz="2000" dirty="0"/>
          </a:p>
        </p:txBody>
      </p:sp>
    </p:spTree>
    <p:extLst>
      <p:ext uri="{BB962C8B-B14F-4D97-AF65-F5344CB8AC3E}">
        <p14:creationId xmlns:p14="http://schemas.microsoft.com/office/powerpoint/2010/main" val="375748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latin typeface="Arial" charset="0"/>
                <a:ea typeface="ＭＳ Ｐゴシック" charset="-128"/>
              </a:rPr>
              <a:t>References and Resources</a:t>
            </a:r>
            <a:endParaRPr lang="en-US" dirty="0"/>
          </a:p>
        </p:txBody>
      </p:sp>
      <p:sp>
        <p:nvSpPr>
          <p:cNvPr id="3" name="Content Placeholder 2">
            <a:extLst>
              <a:ext uri="{FF2B5EF4-FFF2-40B4-BE49-F238E27FC236}">
                <a16:creationId xmlns:a16="http://schemas.microsoft.com/office/drawing/2014/main" id="{FDA232F6-5995-4EA9-82E9-6269FFB1F290}"/>
              </a:ext>
            </a:extLst>
          </p:cNvPr>
          <p:cNvSpPr>
            <a:spLocks noGrp="1"/>
          </p:cNvSpPr>
          <p:nvPr>
            <p:ph sz="half" idx="1"/>
          </p:nvPr>
        </p:nvSpPr>
        <p:spPr>
          <a:xfrm>
            <a:off x="740664" y="1420420"/>
            <a:ext cx="10741802" cy="4734318"/>
          </a:xfrm>
        </p:spPr>
        <p:txBody>
          <a:bodyPr/>
          <a:lstStyle/>
          <a:p>
            <a:pPr lvl="1"/>
            <a:r>
              <a:rPr lang="en-US" sz="2000" dirty="0"/>
              <a:t>YouTube™:</a:t>
            </a:r>
          </a:p>
          <a:p>
            <a:pPr lvl="2"/>
            <a:r>
              <a:rPr lang="en-US" sz="2000" dirty="0"/>
              <a:t>Ethics in the Workplace!</a:t>
            </a:r>
            <a:br>
              <a:rPr lang="en-US" sz="2000" dirty="0"/>
            </a:br>
            <a:r>
              <a:rPr lang="en-US" sz="2000" dirty="0"/>
              <a:t>A presentation on how companies can easily implement business ethics in workplace and still achieve their goals.</a:t>
            </a:r>
            <a:br>
              <a:rPr lang="en-US" sz="2000" dirty="0"/>
            </a:br>
            <a:r>
              <a:rPr lang="en-US" sz="2000" dirty="0"/>
              <a:t>http://youtu.be/0mUxMpMTT28</a:t>
            </a:r>
          </a:p>
          <a:p>
            <a:pPr lvl="2"/>
            <a:r>
              <a:rPr lang="en-US" sz="2000" dirty="0"/>
              <a:t>United States Department of Labor</a:t>
            </a:r>
            <a:br>
              <a:rPr lang="en-US" sz="2000" dirty="0"/>
            </a:br>
            <a:r>
              <a:rPr lang="en-US" sz="2000" dirty="0"/>
              <a:t>Soft Skills – Professionalism information.</a:t>
            </a:r>
            <a:br>
              <a:rPr lang="en-US" sz="2000" dirty="0"/>
            </a:br>
            <a:r>
              <a:rPr lang="en-US" sz="2000" dirty="0"/>
              <a:t>http://youtu.be/7dPWVjQSad4</a:t>
            </a:r>
          </a:p>
          <a:p>
            <a:pPr lvl="1"/>
            <a:endParaRPr lang="en-US" sz="2000" dirty="0"/>
          </a:p>
          <a:p>
            <a:pPr lvl="1"/>
            <a:endParaRPr lang="en-US" sz="2000" dirty="0"/>
          </a:p>
        </p:txBody>
      </p:sp>
    </p:spTree>
    <p:extLst>
      <p:ext uri="{BB962C8B-B14F-4D97-AF65-F5344CB8AC3E}">
        <p14:creationId xmlns:p14="http://schemas.microsoft.com/office/powerpoint/2010/main" val="367382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7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t>What are Work Ethics?</a:t>
            </a:r>
          </a:p>
        </p:txBody>
      </p:sp>
    </p:spTree>
    <p:extLst>
      <p:ext uri="{BB962C8B-B14F-4D97-AF65-F5344CB8AC3E}">
        <p14:creationId xmlns:p14="http://schemas.microsoft.com/office/powerpoint/2010/main" val="292398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6D7A3C-5344-4EAB-81CA-C9EF317CE09B}"/>
              </a:ext>
            </a:extLst>
          </p:cNvPr>
          <p:cNvSpPr>
            <a:spLocks noGrp="1"/>
          </p:cNvSpPr>
          <p:nvPr>
            <p:ph type="title"/>
          </p:nvPr>
        </p:nvSpPr>
        <p:spPr/>
        <p:txBody>
          <a:bodyPr/>
          <a:lstStyle/>
          <a:p>
            <a:r>
              <a:rPr lang="en-US" dirty="0"/>
              <a:t>Work Ethics</a:t>
            </a:r>
          </a:p>
        </p:txBody>
      </p:sp>
      <p:sp>
        <p:nvSpPr>
          <p:cNvPr id="3" name="Content Placeholder 2">
            <a:extLst>
              <a:ext uri="{FF2B5EF4-FFF2-40B4-BE49-F238E27FC236}">
                <a16:creationId xmlns:a16="http://schemas.microsoft.com/office/drawing/2014/main" id="{FDA232F6-5995-4EA9-82E9-6269FFB1F290}"/>
              </a:ext>
            </a:extLst>
          </p:cNvPr>
          <p:cNvSpPr>
            <a:spLocks noGrp="1"/>
          </p:cNvSpPr>
          <p:nvPr>
            <p:ph sz="half" idx="1"/>
          </p:nvPr>
        </p:nvSpPr>
        <p:spPr/>
        <p:txBody>
          <a:bodyPr/>
          <a:lstStyle/>
          <a:p>
            <a:pPr lvl="1"/>
            <a:r>
              <a:rPr lang="en-US" dirty="0">
                <a:solidFill>
                  <a:srgbClr val="000000"/>
                </a:solidFill>
              </a:rPr>
              <a:t>Work Ethics for an Employer</a:t>
            </a:r>
          </a:p>
          <a:p>
            <a:pPr lvl="2"/>
            <a:r>
              <a:rPr lang="en-US" dirty="0"/>
              <a:t>To provide a safe work environment for staff and employees </a:t>
            </a:r>
          </a:p>
          <a:p>
            <a:pPr lvl="2"/>
            <a:r>
              <a:rPr lang="en-US" dirty="0"/>
              <a:t>To treat employees with dignity and respect</a:t>
            </a:r>
          </a:p>
          <a:p>
            <a:pPr lvl="2"/>
            <a:r>
              <a:rPr lang="en-US" dirty="0"/>
              <a:t>To provide a fair wage for the services rendered</a:t>
            </a:r>
          </a:p>
          <a:p>
            <a:pPr lvl="2"/>
            <a:r>
              <a:rPr lang="en-US" dirty="0"/>
              <a:t>To handle all business transactions with integrity and honesty</a:t>
            </a:r>
          </a:p>
          <a:p>
            <a:pPr lvl="1"/>
            <a:endParaRPr lang="en-US" dirty="0"/>
          </a:p>
        </p:txBody>
      </p:sp>
      <p:sp>
        <p:nvSpPr>
          <p:cNvPr id="7" name="Content Placeholder 6">
            <a:extLst>
              <a:ext uri="{FF2B5EF4-FFF2-40B4-BE49-F238E27FC236}">
                <a16:creationId xmlns:a16="http://schemas.microsoft.com/office/drawing/2014/main" id="{D5F70A11-1F2F-4CDB-9384-A6606553B95C}"/>
              </a:ext>
            </a:extLst>
          </p:cNvPr>
          <p:cNvSpPr>
            <a:spLocks noGrp="1"/>
          </p:cNvSpPr>
          <p:nvPr>
            <p:ph sz="half" idx="10"/>
          </p:nvPr>
        </p:nvSpPr>
        <p:spPr/>
        <p:txBody>
          <a:bodyPr/>
          <a:lstStyle/>
          <a:p>
            <a:pPr lvl="1"/>
            <a:r>
              <a:rPr lang="en-US" dirty="0"/>
              <a:t>Work Ethics for an Employee</a:t>
            </a:r>
          </a:p>
          <a:p>
            <a:pPr lvl="2"/>
            <a:r>
              <a:rPr lang="en-US" dirty="0"/>
              <a:t>To show up on time</a:t>
            </a:r>
          </a:p>
          <a:p>
            <a:pPr lvl="2"/>
            <a:r>
              <a:rPr lang="en-US" dirty="0"/>
              <a:t>To tend to company business the whole time while at work</a:t>
            </a:r>
          </a:p>
          <a:p>
            <a:pPr lvl="2"/>
            <a:r>
              <a:rPr lang="en-US" dirty="0"/>
              <a:t>To treat the company’s resources, equipment and products with care</a:t>
            </a:r>
          </a:p>
          <a:p>
            <a:pPr lvl="2"/>
            <a:r>
              <a:rPr lang="en-US" dirty="0"/>
              <a:t>To give respect to the company by working with honesty and integrity</a:t>
            </a:r>
          </a:p>
          <a:p>
            <a:pPr lvl="1"/>
            <a:endParaRPr lang="en-US" dirty="0"/>
          </a:p>
        </p:txBody>
      </p:sp>
    </p:spTree>
    <p:extLst>
      <p:ext uri="{BB962C8B-B14F-4D97-AF65-F5344CB8AC3E}">
        <p14:creationId xmlns:p14="http://schemas.microsoft.com/office/powerpoint/2010/main" val="143303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t>What Do Professional Ethics Include?</a:t>
            </a:r>
          </a:p>
        </p:txBody>
      </p:sp>
    </p:spTree>
    <p:extLst>
      <p:ext uri="{BB962C8B-B14F-4D97-AF65-F5344CB8AC3E}">
        <p14:creationId xmlns:p14="http://schemas.microsoft.com/office/powerpoint/2010/main" val="203068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t>Professional Ethics</a:t>
            </a:r>
          </a:p>
        </p:txBody>
      </p:sp>
      <p:sp>
        <p:nvSpPr>
          <p:cNvPr id="3" name="Content Placeholder 2">
            <a:extLst>
              <a:ext uri="{FF2B5EF4-FFF2-40B4-BE49-F238E27FC236}">
                <a16:creationId xmlns:a16="http://schemas.microsoft.com/office/drawing/2014/main" id="{FDA232F6-5995-4EA9-82E9-6269FFB1F290}"/>
              </a:ext>
            </a:extLst>
          </p:cNvPr>
          <p:cNvSpPr>
            <a:spLocks noGrp="1"/>
          </p:cNvSpPr>
          <p:nvPr>
            <p:ph sz="half" idx="1"/>
          </p:nvPr>
        </p:nvSpPr>
        <p:spPr>
          <a:xfrm>
            <a:off x="740664" y="1420420"/>
            <a:ext cx="10741802" cy="4734318"/>
          </a:xfrm>
        </p:spPr>
        <p:txBody>
          <a:bodyPr/>
          <a:lstStyle/>
          <a:p>
            <a:pPr lvl="1"/>
            <a:r>
              <a:rPr lang="en-US" dirty="0"/>
              <a:t>Professional manner</a:t>
            </a:r>
          </a:p>
          <a:p>
            <a:pPr lvl="1"/>
            <a:r>
              <a:rPr lang="en-US" dirty="0"/>
              <a:t>Personal life</a:t>
            </a:r>
          </a:p>
          <a:p>
            <a:pPr lvl="1"/>
            <a:r>
              <a:rPr lang="en-US" dirty="0"/>
              <a:t>Respect for resources</a:t>
            </a:r>
          </a:p>
          <a:p>
            <a:pPr lvl="1"/>
            <a:r>
              <a:rPr lang="en-US" dirty="0"/>
              <a:t>Guidelines for professional ethics</a:t>
            </a:r>
          </a:p>
          <a:p>
            <a:pPr lvl="1"/>
            <a:endParaRPr lang="en-US" dirty="0"/>
          </a:p>
        </p:txBody>
      </p:sp>
    </p:spTree>
    <p:extLst>
      <p:ext uri="{BB962C8B-B14F-4D97-AF65-F5344CB8AC3E}">
        <p14:creationId xmlns:p14="http://schemas.microsoft.com/office/powerpoint/2010/main" val="32321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t>Professional Manner </a:t>
            </a:r>
          </a:p>
        </p:txBody>
      </p:sp>
      <p:sp>
        <p:nvSpPr>
          <p:cNvPr id="3" name="Content Placeholder 2">
            <a:extLst>
              <a:ext uri="{FF2B5EF4-FFF2-40B4-BE49-F238E27FC236}">
                <a16:creationId xmlns:a16="http://schemas.microsoft.com/office/drawing/2014/main" id="{FDA232F6-5995-4EA9-82E9-6269FFB1F290}"/>
              </a:ext>
            </a:extLst>
          </p:cNvPr>
          <p:cNvSpPr>
            <a:spLocks noGrp="1"/>
          </p:cNvSpPr>
          <p:nvPr>
            <p:ph sz="half" idx="1"/>
          </p:nvPr>
        </p:nvSpPr>
        <p:spPr>
          <a:xfrm>
            <a:off x="740664" y="1420420"/>
            <a:ext cx="10741802" cy="4734318"/>
          </a:xfrm>
        </p:spPr>
        <p:txBody>
          <a:bodyPr/>
          <a:lstStyle/>
          <a:p>
            <a:pPr lvl="1"/>
            <a:r>
              <a:rPr lang="en-US" dirty="0"/>
              <a:t>Professional manner includes being:</a:t>
            </a:r>
          </a:p>
          <a:p>
            <a:pPr lvl="2"/>
            <a:r>
              <a:rPr lang="en-US" sz="2400" dirty="0"/>
              <a:t>on time</a:t>
            </a:r>
          </a:p>
          <a:p>
            <a:pPr lvl="2"/>
            <a:r>
              <a:rPr lang="en-US" sz="2400" dirty="0"/>
              <a:t>polite</a:t>
            </a:r>
          </a:p>
          <a:p>
            <a:pPr lvl="2"/>
            <a:r>
              <a:rPr lang="en-US" sz="2400" dirty="0"/>
              <a:t>respectful</a:t>
            </a:r>
          </a:p>
          <a:p>
            <a:pPr lvl="2"/>
            <a:r>
              <a:rPr lang="en-US" sz="2400" dirty="0"/>
              <a:t>dependable</a:t>
            </a:r>
          </a:p>
        </p:txBody>
      </p:sp>
    </p:spTree>
    <p:extLst>
      <p:ext uri="{BB962C8B-B14F-4D97-AF65-F5344CB8AC3E}">
        <p14:creationId xmlns:p14="http://schemas.microsoft.com/office/powerpoint/2010/main" val="94555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t>Professionalism</a:t>
            </a:r>
          </a:p>
        </p:txBody>
      </p:sp>
      <p:sp>
        <p:nvSpPr>
          <p:cNvPr id="3" name="Content Placeholder 2">
            <a:extLst>
              <a:ext uri="{FF2B5EF4-FFF2-40B4-BE49-F238E27FC236}">
                <a16:creationId xmlns:a16="http://schemas.microsoft.com/office/drawing/2014/main" id="{FDA232F6-5995-4EA9-82E9-6269FFB1F290}"/>
              </a:ext>
            </a:extLst>
          </p:cNvPr>
          <p:cNvSpPr>
            <a:spLocks noGrp="1"/>
          </p:cNvSpPr>
          <p:nvPr>
            <p:ph sz="half" idx="1"/>
          </p:nvPr>
        </p:nvSpPr>
        <p:spPr>
          <a:xfrm>
            <a:off x="740664" y="1420420"/>
            <a:ext cx="10741802" cy="4734318"/>
          </a:xfrm>
        </p:spPr>
        <p:txBody>
          <a:bodyPr/>
          <a:lstStyle/>
          <a:p>
            <a:pPr lvl="1"/>
            <a:r>
              <a:rPr lang="en-US" dirty="0">
                <a:hlinkClick r:id="rId3"/>
              </a:rPr>
              <a:t>Soft Skills – Professionalism</a:t>
            </a:r>
            <a:endParaRPr lang="en-US" dirty="0"/>
          </a:p>
          <a:p>
            <a:pPr marL="0" lvl="1" indent="0">
              <a:buNone/>
            </a:pPr>
            <a:r>
              <a:rPr lang="en-US" dirty="0"/>
              <a:t>   </a:t>
            </a:r>
            <a:r>
              <a:rPr lang="en-US" sz="2400" dirty="0"/>
              <a:t>(click on link)</a:t>
            </a:r>
          </a:p>
          <a:p>
            <a:pPr lvl="1"/>
            <a:endParaRPr lang="en-US" dirty="0"/>
          </a:p>
          <a:p>
            <a:endParaRPr lang="en-US" dirty="0"/>
          </a:p>
        </p:txBody>
      </p:sp>
    </p:spTree>
    <p:extLst>
      <p:ext uri="{BB962C8B-B14F-4D97-AF65-F5344CB8AC3E}">
        <p14:creationId xmlns:p14="http://schemas.microsoft.com/office/powerpoint/2010/main" val="1410000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2950-0640-46F0-8284-5D2AC9CC9009}"/>
              </a:ext>
            </a:extLst>
          </p:cNvPr>
          <p:cNvSpPr>
            <a:spLocks noGrp="1"/>
          </p:cNvSpPr>
          <p:nvPr>
            <p:ph type="title"/>
          </p:nvPr>
        </p:nvSpPr>
        <p:spPr/>
        <p:txBody>
          <a:bodyPr/>
          <a:lstStyle/>
          <a:p>
            <a:r>
              <a:rPr lang="en-US" dirty="0"/>
              <a:t>Personal Life</a:t>
            </a:r>
          </a:p>
        </p:txBody>
      </p:sp>
      <p:sp>
        <p:nvSpPr>
          <p:cNvPr id="3" name="Content Placeholder 2">
            <a:extLst>
              <a:ext uri="{FF2B5EF4-FFF2-40B4-BE49-F238E27FC236}">
                <a16:creationId xmlns:a16="http://schemas.microsoft.com/office/drawing/2014/main" id="{FDA232F6-5995-4EA9-82E9-6269FFB1F290}"/>
              </a:ext>
            </a:extLst>
          </p:cNvPr>
          <p:cNvSpPr>
            <a:spLocks noGrp="1"/>
          </p:cNvSpPr>
          <p:nvPr>
            <p:ph sz="half" idx="1"/>
          </p:nvPr>
        </p:nvSpPr>
        <p:spPr>
          <a:xfrm>
            <a:off x="740664" y="1420420"/>
            <a:ext cx="10741802" cy="4734318"/>
          </a:xfrm>
        </p:spPr>
        <p:txBody>
          <a:bodyPr/>
          <a:lstStyle/>
          <a:p>
            <a:pPr lvl="1"/>
            <a:r>
              <a:rPr lang="en-US" dirty="0"/>
              <a:t>Separate work life from private life</a:t>
            </a:r>
          </a:p>
          <a:p>
            <a:pPr lvl="1"/>
            <a:r>
              <a:rPr lang="en-US" dirty="0"/>
              <a:t>Avoid discussing personal problems</a:t>
            </a:r>
          </a:p>
          <a:p>
            <a:pPr lvl="1"/>
            <a:r>
              <a:rPr lang="en-US" dirty="0"/>
              <a:t>Keep personal telephone calls to a minimum</a:t>
            </a:r>
          </a:p>
        </p:txBody>
      </p:sp>
      <p:pic>
        <p:nvPicPr>
          <p:cNvPr id="4" name="Picture 3">
            <a:extLst>
              <a:ext uri="{FF2B5EF4-FFF2-40B4-BE49-F238E27FC236}">
                <a16:creationId xmlns:a16="http://schemas.microsoft.com/office/drawing/2014/main" id="{50489027-F011-4E57-A5DB-BB8613714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917" y="3880660"/>
            <a:ext cx="3000165" cy="1788908"/>
          </a:xfrm>
          <a:prstGeom prst="rect">
            <a:avLst/>
          </a:prstGeom>
        </p:spPr>
      </p:pic>
    </p:spTree>
    <p:extLst>
      <p:ext uri="{BB962C8B-B14F-4D97-AF65-F5344CB8AC3E}">
        <p14:creationId xmlns:p14="http://schemas.microsoft.com/office/powerpoint/2010/main" val="2285645659"/>
      </p:ext>
    </p:extLst>
  </p:cSld>
  <p:clrMapOvr>
    <a:masterClrMapping/>
  </p:clrMapOvr>
</p:sld>
</file>

<file path=ppt/theme/theme1.xml><?xml version="1.0" encoding="utf-8"?>
<a:theme xmlns:a="http://schemas.openxmlformats.org/drawingml/2006/main" name="2_Office Theme">
  <a:themeElements>
    <a:clrScheme name="TEA CTE">
      <a:dk1>
        <a:srgbClr val="000000"/>
      </a:dk1>
      <a:lt1>
        <a:srgbClr val="FFFFFF"/>
      </a:lt1>
      <a:dk2>
        <a:srgbClr val="20306A"/>
      </a:dk2>
      <a:lt2>
        <a:srgbClr val="FFFFFF"/>
      </a:lt2>
      <a:accent1>
        <a:srgbClr val="C02033"/>
      </a:accent1>
      <a:accent2>
        <a:srgbClr val="4E7CBE"/>
      </a:accent2>
      <a:accent3>
        <a:srgbClr val="808080"/>
      </a:accent3>
      <a:accent4>
        <a:srgbClr val="B3B3B3"/>
      </a:accent4>
      <a:accent5>
        <a:srgbClr val="C02033"/>
      </a:accent5>
      <a:accent6>
        <a:srgbClr val="203069"/>
      </a:accent6>
      <a:hlink>
        <a:srgbClr val="4E7CBE"/>
      </a:hlink>
      <a:folHlink>
        <a:srgbClr val="808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 Instruction PowerPoint Template [Read-Only]" id="{7B7F7B39-095B-410F-B86E-4E6C288E2207}" vid="{5A508723-CE50-461D-9A6A-E6D3C9F5651A}"/>
    </a:ext>
  </a:extLst>
</a:theme>
</file>

<file path=ppt/theme/theme2.xml><?xml version="1.0" encoding="utf-8"?>
<a:theme xmlns:a="http://schemas.openxmlformats.org/drawingml/2006/main" name="3_Office Theme">
  <a:themeElements>
    <a:clrScheme name="TEA CTE">
      <a:dk1>
        <a:srgbClr val="000000"/>
      </a:dk1>
      <a:lt1>
        <a:srgbClr val="FFFFFF"/>
      </a:lt1>
      <a:dk2>
        <a:srgbClr val="20306A"/>
      </a:dk2>
      <a:lt2>
        <a:srgbClr val="FFFFFF"/>
      </a:lt2>
      <a:accent1>
        <a:srgbClr val="C02033"/>
      </a:accent1>
      <a:accent2>
        <a:srgbClr val="4E7CBE"/>
      </a:accent2>
      <a:accent3>
        <a:srgbClr val="808080"/>
      </a:accent3>
      <a:accent4>
        <a:srgbClr val="B3B3B3"/>
      </a:accent4>
      <a:accent5>
        <a:srgbClr val="C02033"/>
      </a:accent5>
      <a:accent6>
        <a:srgbClr val="203069"/>
      </a:accent6>
      <a:hlink>
        <a:srgbClr val="4E7CBE"/>
      </a:hlink>
      <a:folHlink>
        <a:srgbClr val="808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 Instruction PowerPoint Template [Read-Only]" id="{7B7F7B39-095B-410F-B86E-4E6C288E2207}" vid="{F8C53487-7124-4AE1-8CBC-7355D7BEE90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82BBDCC32AD74AB640967B88EF271F" ma:contentTypeVersion="12" ma:contentTypeDescription="Create a new document." ma:contentTypeScope="" ma:versionID="04606bd753c2445e9070f0c6dd2da2ed">
  <xsd:schema xmlns:xsd="http://www.w3.org/2001/XMLSchema" xmlns:xs="http://www.w3.org/2001/XMLSchema" xmlns:p="http://schemas.microsoft.com/office/2006/metadata/properties" xmlns:ns1="http://schemas.microsoft.com/sharepoint/v3" xmlns:ns2="56ea17bb-c96d-4826-b465-01eec0dd23dd" xmlns:ns3="05d88611-e516-4d1a-b12e-39107e78b3d0" targetNamespace="http://schemas.microsoft.com/office/2006/metadata/properties" ma:root="true" ma:fieldsID="ad1efff391d1fe3edf90899dfd79df61" ns1:_="" ns2:_="" ns3:_="">
    <xsd:import namespace="http://schemas.microsoft.com/sharepoint/v3"/>
    <xsd:import namespace="56ea17bb-c96d-4826-b465-01eec0dd23dd"/>
    <xsd:import namespace="05d88611-e516-4d1a-b12e-39107e78b3d0"/>
    <xsd:element name="properties">
      <xsd:complexType>
        <xsd:sequence>
          <xsd:element name="documentManagement">
            <xsd:complexType>
              <xsd:all>
                <xsd:element ref="ns2:UniqueSourceRef" minOccurs="0"/>
                <xsd:element ref="ns2:FileHash" minOccurs="0"/>
                <xsd:element ref="ns3:SharedWithUsers" minOccurs="0"/>
                <xsd:element ref="ns3:SharedWithDetails" minOccurs="0"/>
                <xsd:element ref="ns3:SharingHintHash" minOccurs="0"/>
                <xsd:element ref="ns3:LastSharedByTime" minOccurs="0"/>
                <xsd:element ref="ns3:LastSharedByUser" minOccurs="0"/>
                <xsd:element ref="ns1:DetailLink" minOccurs="0"/>
                <xsd:element ref="ns2:MediaServiceMetadata" minOccurs="0"/>
                <xsd:element ref="ns2:MediaServiceFastMetadata"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tailLink" ma:index="15" nillable="true" ma:displayName="Detail Link" ma:description="Link for page for clicking through for details " ma:internalName="DetailLink">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6ea17bb-c96d-4826-b465-01eec0dd23dd" elementFormDefault="qualified">
    <xsd:import namespace="http://schemas.microsoft.com/office/2006/documentManagement/types"/>
    <xsd:import namespace="http://schemas.microsoft.com/office/infopath/2007/PartnerControls"/>
    <xsd:element name="UniqueSourceRef" ma:index="8" nillable="true" ma:displayName="UniqueSourceRef" ma:internalName="UniqueSourceRef">
      <xsd:simpleType>
        <xsd:restriction base="dms:Note">
          <xsd:maxLength value="255"/>
        </xsd:restriction>
      </xsd:simpleType>
    </xsd:element>
    <xsd:element name="FileHash" ma:index="9" nillable="true" ma:displayName="FileHash" ma:internalName="FileHash">
      <xsd:simpleType>
        <xsd:restriction base="dms:Note">
          <xsd:maxLength value="255"/>
        </xsd:restriction>
      </xsd:simpleType>
    </xsd:element>
    <xsd:element name="MediaServiceMetadata" ma:index="16" nillable="true" ma:displayName="MediaServiceMetadata" ma:description="" ma:hidden="true" ma:internalName="MediaServiceMetadata" ma:readOnly="true">
      <xsd:simpleType>
        <xsd:restriction base="dms:Note"/>
      </xsd:simpleType>
    </xsd:element>
    <xsd:element name="MediaServiceFastMetadata" ma:index="17" nillable="true" ma:displayName="MediaServiceFastMetadata" ma:description="" ma:hidden="true" ma:internalName="MediaServiceFastMetadata" ma:readOnly="true">
      <xsd:simpleType>
        <xsd:restriction base="dms:Note"/>
      </xsd:simpleType>
    </xsd:element>
    <xsd:element name="MediaServiceDateTaken" ma:index="18" nillable="true" ma:displayName="MediaServiceDateTaken" ma:description="" ma:hidden="true" ma:internalName="MediaServiceDateTaken" ma:readOnly="true">
      <xsd:simpleType>
        <xsd:restriction base="dms:Text"/>
      </xsd:simpleType>
    </xsd:element>
    <xsd:element name="MediaServiceAutoTags" ma:index="19" nillable="true" ma:displayName="MediaServiceAutoTags" ma:description=""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d88611-e516-4d1a-b12e-39107e78b3d0"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element name="LastSharedByTime" ma:index="13" nillable="true" ma:displayName="Last Shared By Time" ma:description="" ma:internalName="LastSharedByTime" ma:readOnly="true">
      <xsd:simpleType>
        <xsd:restriction base="dms:DateTime"/>
      </xsd:simpleType>
    </xsd:element>
    <xsd:element name="LastSharedByUser" ma:index="14" nillable="true" ma:displayName="Last Shared By User" ma:description="" ma:internalName="LastSharedByUse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FileHash xmlns="56ea17bb-c96d-4826-b465-01eec0dd23dd" xsi:nil="true"/>
    <DetailLink xmlns="http://schemas.microsoft.com/sharepoint/v3">
      <Url xsi:nil="true"/>
      <Description xsi:nil="true"/>
    </DetailLink>
    <UniqueSourceRef xmlns="56ea17bb-c96d-4826-b465-01eec0dd23dd" xsi:nil="true"/>
  </documentManagement>
</p:properties>
</file>

<file path=customXml/itemProps1.xml><?xml version="1.0" encoding="utf-8"?>
<ds:datastoreItem xmlns:ds="http://schemas.openxmlformats.org/officeDocument/2006/customXml" ds:itemID="{E510B6C6-E837-483C-A857-03CE8FC2D022}">
  <ds:schemaRefs>
    <ds:schemaRef ds:uri="http://schemas.microsoft.com/sharepoint/v3/contenttype/forms"/>
  </ds:schemaRefs>
</ds:datastoreItem>
</file>

<file path=customXml/itemProps2.xml><?xml version="1.0" encoding="utf-8"?>
<ds:datastoreItem xmlns:ds="http://schemas.openxmlformats.org/officeDocument/2006/customXml" ds:itemID="{03DCA1A3-838F-4DE4-BC5B-8F48DBF5CD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ea17bb-c96d-4826-b465-01eec0dd23dd"/>
    <ds:schemaRef ds:uri="05d88611-e516-4d1a-b12e-39107e78b3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1B5C7F-2497-4FAB-9E2E-E6A7EB669C3E}">
  <ds:schemaRefs>
    <ds:schemaRef ds:uri="http://purl.org/dc/terms/"/>
    <ds:schemaRef ds:uri="http://schemas.microsoft.com/office/2006/documentManagement/types"/>
    <ds:schemaRef ds:uri="56ea17bb-c96d-4826-b465-01eec0dd23dd"/>
    <ds:schemaRef ds:uri="http://purl.org/dc/elements/1.1/"/>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05d88611-e516-4d1a-b12e-39107e78b3d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Draft Deliverable 7- PPT Template</Template>
  <TotalTime>616</TotalTime>
  <Words>1054</Words>
  <Application>Microsoft Office PowerPoint</Application>
  <PresentationFormat>Widescreen</PresentationFormat>
  <Paragraphs>207</Paragraphs>
  <Slides>19</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ＭＳ Ｐゴシック</vt:lpstr>
      <vt:lpstr>.AppleSystemUIFont</vt:lpstr>
      <vt:lpstr>Arial</vt:lpstr>
      <vt:lpstr>Calibri</vt:lpstr>
      <vt:lpstr>Open Sans</vt:lpstr>
      <vt:lpstr>Open Sans SemiBold</vt:lpstr>
      <vt:lpstr>2_Office Theme</vt:lpstr>
      <vt:lpstr>3_Office Theme</vt:lpstr>
      <vt:lpstr>A Look at Workplace Ethics </vt:lpstr>
      <vt:lpstr>PowerPoint Presentation</vt:lpstr>
      <vt:lpstr>What are Work Ethics?</vt:lpstr>
      <vt:lpstr>Work Ethics</vt:lpstr>
      <vt:lpstr>What Do Professional Ethics Include?</vt:lpstr>
      <vt:lpstr>Professional Ethics</vt:lpstr>
      <vt:lpstr>Professional Manner </vt:lpstr>
      <vt:lpstr>Professionalism</vt:lpstr>
      <vt:lpstr>Personal Life</vt:lpstr>
      <vt:lpstr>Do Not Steal or Waste Resources</vt:lpstr>
      <vt:lpstr>Guidelines for Professional Ethics</vt:lpstr>
      <vt:lpstr>Work Ethics</vt:lpstr>
      <vt:lpstr>Human Relations Soft Skills/Transferable Skills</vt:lpstr>
      <vt:lpstr>Work Ethic Qualities</vt:lpstr>
      <vt:lpstr>Code of Ethics</vt:lpstr>
      <vt:lpstr>Questions to Keep in Mind</vt:lpstr>
      <vt:lpstr>Questions?</vt:lpstr>
      <vt:lpstr>References and Resources</vt:lpstr>
      <vt:lpstr>References and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Gupta</dc:creator>
  <cp:lastModifiedBy>Madhuri Dhariwal</cp:lastModifiedBy>
  <cp:revision>7</cp:revision>
  <cp:lastPrinted>2017-07-07T16:17:37Z</cp:lastPrinted>
  <dcterms:created xsi:type="dcterms:W3CDTF">2017-07-11T23:58:30Z</dcterms:created>
  <dcterms:modified xsi:type="dcterms:W3CDTF">2017-11-27T19:11:18Z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0x010100FC82BBDCC32AD74AB640967B88EF271F</vt:lpwstr>
  </property>
</Properties>
</file>